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1"/>
  </p:notesMasterIdLst>
  <p:sldIdLst>
    <p:sldId id="639" r:id="rId2"/>
    <p:sldId id="1038" r:id="rId3"/>
    <p:sldId id="1050" r:id="rId4"/>
    <p:sldId id="1051" r:id="rId5"/>
    <p:sldId id="1052" r:id="rId6"/>
    <p:sldId id="1049" r:id="rId7"/>
    <p:sldId id="1053" r:id="rId8"/>
    <p:sldId id="1054" r:id="rId9"/>
    <p:sldId id="1055" r:id="rId10"/>
    <p:sldId id="1058" r:id="rId11"/>
    <p:sldId id="1056" r:id="rId12"/>
    <p:sldId id="1059" r:id="rId13"/>
    <p:sldId id="1061" r:id="rId14"/>
    <p:sldId id="1060" r:id="rId15"/>
    <p:sldId id="1057" r:id="rId16"/>
    <p:sldId id="1062" r:id="rId17"/>
    <p:sldId id="1063" r:id="rId18"/>
    <p:sldId id="1064" r:id="rId19"/>
    <p:sldId id="1004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Čermáková Tereza" initials="ČT" lastIdx="1" clrIdx="0">
    <p:extLst>
      <p:ext uri="{19B8F6BF-5375-455C-9EA6-DF929625EA0E}">
        <p15:presenceInfo xmlns:p15="http://schemas.microsoft.com/office/powerpoint/2012/main" userId="Čermáková Terez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FF00"/>
    <a:srgbClr val="33CC33"/>
    <a:srgbClr val="FF9966"/>
    <a:srgbClr val="FFCC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66" autoAdjust="0"/>
    <p:restoredTop sz="89138" autoAdjust="0"/>
  </p:normalViewPr>
  <p:slideViewPr>
    <p:cSldViewPr>
      <p:cViewPr>
        <p:scale>
          <a:sx n="125" d="100"/>
          <a:sy n="125" d="100"/>
        </p:scale>
        <p:origin x="-270" y="-122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3686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noProof="0"/>
              <a:t>Klepnutím lze upravit styly předlohy textu.</a:t>
            </a:r>
          </a:p>
          <a:p>
            <a:pPr lvl="1"/>
            <a:r>
              <a:rPr lang="cs-CZ" altLang="cs-CZ" noProof="0"/>
              <a:t>Druhá úroveň</a:t>
            </a:r>
          </a:p>
          <a:p>
            <a:pPr lvl="2"/>
            <a:r>
              <a:rPr lang="cs-CZ" altLang="cs-CZ" noProof="0"/>
              <a:t>Třetí úroveň</a:t>
            </a:r>
          </a:p>
          <a:p>
            <a:pPr lvl="3"/>
            <a:r>
              <a:rPr lang="cs-CZ" altLang="cs-CZ" noProof="0"/>
              <a:t>Čtvrtá úroveň</a:t>
            </a:r>
          </a:p>
          <a:p>
            <a:pPr lvl="4"/>
            <a:r>
              <a:rPr lang="cs-CZ" altLang="cs-CZ" noProof="0"/>
              <a:t>Pátá úroveň</a:t>
            </a:r>
          </a:p>
        </p:txBody>
      </p:sp>
      <p:sp>
        <p:nvSpPr>
          <p:cNvPr id="3686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3686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B0F2A76-3146-40E9-B397-C3CD1B9F6436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6477489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0F2A76-3146-40E9-B397-C3CD1B9F6436}" type="slidenum">
              <a:rPr lang="cs-CZ" altLang="cs-CZ" smtClean="0"/>
              <a:pPr>
                <a:defRPr/>
              </a:pPr>
              <a:t>2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6680854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0F2A76-3146-40E9-B397-C3CD1B9F6436}" type="slidenum">
              <a:rPr lang="cs-CZ" altLang="cs-CZ" smtClean="0"/>
              <a:pPr>
                <a:defRPr/>
              </a:pPr>
              <a:t>11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250624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2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0F2A76-3146-40E9-B397-C3CD1B9F6436}" type="slidenum">
              <a:rPr lang="cs-CZ" altLang="cs-CZ" smtClean="0"/>
              <a:pPr>
                <a:defRPr/>
              </a:pPr>
              <a:t>12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6803084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2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0F2A76-3146-40E9-B397-C3CD1B9F6436}" type="slidenum">
              <a:rPr lang="cs-CZ" altLang="cs-CZ" smtClean="0"/>
              <a:pPr>
                <a:defRPr/>
              </a:pPr>
              <a:t>13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9675427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2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0F2A76-3146-40E9-B397-C3CD1B9F6436}" type="slidenum">
              <a:rPr lang="cs-CZ" altLang="cs-CZ" smtClean="0"/>
              <a:pPr>
                <a:defRPr/>
              </a:pPr>
              <a:t>14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4228737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2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0F2A76-3146-40E9-B397-C3CD1B9F6436}" type="slidenum">
              <a:rPr lang="cs-CZ" altLang="cs-CZ" smtClean="0"/>
              <a:pPr>
                <a:defRPr/>
              </a:pPr>
              <a:t>15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0636134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2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0F2A76-3146-40E9-B397-C3CD1B9F6436}" type="slidenum">
              <a:rPr lang="cs-CZ" altLang="cs-CZ" smtClean="0"/>
              <a:pPr>
                <a:defRPr/>
              </a:pPr>
              <a:t>16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6449402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2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0F2A76-3146-40E9-B397-C3CD1B9F6436}" type="slidenum">
              <a:rPr lang="cs-CZ" altLang="cs-CZ" smtClean="0"/>
              <a:pPr>
                <a:defRPr/>
              </a:pPr>
              <a:t>17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7318577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2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0F2A76-3146-40E9-B397-C3CD1B9F6436}" type="slidenum">
              <a:rPr lang="cs-CZ" altLang="cs-CZ" smtClean="0"/>
              <a:pPr>
                <a:defRPr/>
              </a:pPr>
              <a:t>18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2634263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B2F5DF5-DA79-4AD6-8AEF-FE7874D9D3AB}" type="slidenum">
              <a:rPr lang="cs-CZ" altLang="cs-CZ" smtClean="0"/>
              <a:pPr/>
              <a:t>19</a:t>
            </a:fld>
            <a:endParaRPr lang="cs-CZ" altLang="cs-CZ"/>
          </a:p>
        </p:txBody>
      </p:sp>
      <p:sp>
        <p:nvSpPr>
          <p:cNvPr id="86019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86020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cs-CZ"/>
          </a:p>
        </p:txBody>
      </p:sp>
      <p:sp>
        <p:nvSpPr>
          <p:cNvPr id="86021" name="Zástupný symbol pro číslo snímku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fld id="{EB5E8739-38FF-4A03-AEC7-CA9760538B7F}" type="slidenum">
              <a:rPr lang="cs-CZ" altLang="cs-CZ" sz="1200">
                <a:latin typeface="Calibri" panose="020F0502020204030204" pitchFamily="34" charset="0"/>
                <a:cs typeface="Arial" panose="020B0604020202020204" pitchFamily="34" charset="0"/>
              </a:rPr>
              <a:pPr algn="r" eaLnBrk="1" hangingPunct="1"/>
              <a:t>19</a:t>
            </a:fld>
            <a:endParaRPr lang="cs-CZ" altLang="cs-CZ" sz="120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72946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0F2A76-3146-40E9-B397-C3CD1B9F6436}" type="slidenum">
              <a:rPr lang="cs-CZ" altLang="cs-CZ" smtClean="0"/>
              <a:pPr>
                <a:defRPr/>
              </a:pPr>
              <a:t>3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1604272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0F2A76-3146-40E9-B397-C3CD1B9F6436}" type="slidenum">
              <a:rPr lang="cs-CZ" altLang="cs-CZ" smtClean="0"/>
              <a:pPr>
                <a:defRPr/>
              </a:pPr>
              <a:t>4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0672223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0F2A76-3146-40E9-B397-C3CD1B9F6436}" type="slidenum">
              <a:rPr lang="cs-CZ" altLang="cs-CZ" smtClean="0"/>
              <a:pPr>
                <a:defRPr/>
              </a:pPr>
              <a:t>5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4754067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0F2A76-3146-40E9-B397-C3CD1B9F6436}" type="slidenum">
              <a:rPr lang="cs-CZ" altLang="cs-CZ" smtClean="0"/>
              <a:pPr>
                <a:defRPr/>
              </a:pPr>
              <a:t>6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2796568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0F2A76-3146-40E9-B397-C3CD1B9F6436}" type="slidenum">
              <a:rPr lang="cs-CZ" altLang="cs-CZ" smtClean="0"/>
              <a:pPr>
                <a:defRPr/>
              </a:pPr>
              <a:t>7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4271592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0F2A76-3146-40E9-B397-C3CD1B9F6436}" type="slidenum">
              <a:rPr lang="cs-CZ" altLang="cs-CZ" smtClean="0"/>
              <a:pPr>
                <a:defRPr/>
              </a:pPr>
              <a:t>8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1163088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0F2A76-3146-40E9-B397-C3CD1B9F6436}" type="slidenum">
              <a:rPr lang="cs-CZ" altLang="cs-CZ" smtClean="0"/>
              <a:pPr>
                <a:defRPr/>
              </a:pPr>
              <a:t>9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3917892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0F2A76-3146-40E9-B397-C3CD1B9F6436}" type="slidenum">
              <a:rPr lang="cs-CZ" altLang="cs-CZ" smtClean="0"/>
              <a:pPr>
                <a:defRPr/>
              </a:pPr>
              <a:t>10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5508651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CFDD38-2347-4365-B0C2-4F019CCEC14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363172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3052F5-D33D-4EFC-A320-9236C6AED121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76683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ACBFCA-0A04-42CC-877B-2B84904EE4E7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000494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05B6D5-54AE-49E2-BA0D-9F7C50707D99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16306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05B6D5-54AE-49E2-BA0D-9F7C50707D99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984305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CB6A90-78F9-4C22-BDC3-304D3C776C2E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911197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E12425-3897-41A3-BA47-58798BF81E8E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629490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05B6D5-54AE-49E2-BA0D-9F7C50707D99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034011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5FDD46-E9B0-4661-A6BD-3807FB5A351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424294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E87D4-EEBC-4F10-BFC5-256EA7F7F195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083298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alt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4FCD7D-ED65-4B65-9B9A-197A80B51A44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126804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605B6D5-54AE-49E2-BA0D-9F7C50707D99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65973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microsoft.com/office/2007/relationships/hdphoto" Target="../media/hdphoto1.wdp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microsoft.com/office/2007/relationships/hdphoto" Target="../media/hdphoto2.wdp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22.png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7.png"/><Relationship Id="rId7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02" name="Text Box 2"/>
          <p:cNvSpPr txBox="1">
            <a:spLocks noChangeArrowheads="1"/>
          </p:cNvSpPr>
          <p:nvPr/>
        </p:nvSpPr>
        <p:spPr bwMode="auto">
          <a:xfrm>
            <a:off x="1756693" y="4005064"/>
            <a:ext cx="8713787" cy="2831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203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203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203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203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203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defTabSz="20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defTabSz="20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defTabSz="20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defTabSz="20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cs-CZ" altLang="cs-CZ" sz="3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Tomáš Cajthaml</a:t>
            </a:r>
          </a:p>
          <a:p>
            <a:pPr algn="ctr" eaLnBrk="1" hangingPunct="1">
              <a:defRPr/>
            </a:pPr>
            <a:endParaRPr lang="cs-CZ" altLang="cs-CZ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>
              <a:defRPr/>
            </a:pPr>
            <a:r>
              <a:rPr lang="cs-CZ" altLang="cs-CZ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Ústav pro životní prostředí, Přírodovědecká fakulta UK</a:t>
            </a:r>
          </a:p>
          <a:p>
            <a:pPr algn="ctr" eaLnBrk="1" hangingPunct="1">
              <a:defRPr/>
            </a:pPr>
            <a:r>
              <a:rPr lang="cs-CZ" altLang="cs-CZ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Mikrobiologický ústav AVČR, </a:t>
            </a:r>
            <a:r>
              <a:rPr lang="cs-CZ" altLang="cs-CZ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v.v.i</a:t>
            </a:r>
            <a:r>
              <a:rPr lang="cs-CZ" altLang="cs-CZ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algn="ctr" eaLnBrk="1" hangingPunct="1">
              <a:defRPr/>
            </a:pPr>
            <a:endParaRPr lang="cs-CZ" altLang="cs-CZ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>
              <a:defRPr/>
            </a:pPr>
            <a:br>
              <a:rPr lang="cs-CZ" altLang="cs-CZ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highlight>
                  <a:srgbClr val="FFFF00"/>
                </a:highlight>
              </a:rPr>
            </a:br>
            <a:endParaRPr lang="cs-CZ" altLang="cs-CZ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highlight>
                <a:srgbClr val="FFFF00"/>
              </a:highlight>
            </a:endParaRPr>
          </a:p>
          <a:p>
            <a:pPr algn="ctr" eaLnBrk="1" hangingPunct="1">
              <a:defRPr/>
            </a:pPr>
            <a:endParaRPr lang="cs-CZ" altLang="cs-CZ" sz="20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>
              <a:buFontTx/>
              <a:buChar char="-"/>
              <a:defRPr/>
            </a:pPr>
            <a:endParaRPr lang="cs-CZ" altLang="cs-CZ" sz="20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767408" y="1955304"/>
            <a:ext cx="10657184" cy="1369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7712" tIns="43856" rIns="87712" bIns="43856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sz="4000" b="1" dirty="0"/>
              <a:t>Chemické znečištění související s válkou</a:t>
            </a:r>
            <a:endParaRPr lang="cs-CZ" altLang="cs-CZ" sz="4000" b="1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000" b="1" dirty="0">
                <a:solidFill>
                  <a:srgbClr val="000000"/>
                </a:solidFill>
              </a:rPr>
              <a:t>„Válka je špinavá a jedovatá“</a:t>
            </a:r>
          </a:p>
        </p:txBody>
      </p:sp>
      <p:pic>
        <p:nvPicPr>
          <p:cNvPr id="7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29098"/>
            <a:ext cx="5175078" cy="1863319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B53AA7E8-0B90-4848-ACDB-0A7B74E8BB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9144" y="399174"/>
            <a:ext cx="857370" cy="42868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2212940" y="1588144"/>
            <a:ext cx="8558212" cy="1292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7518477" y="5720776"/>
            <a:ext cx="27054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>
                <a:solidFill>
                  <a:schemeClr val="bg1"/>
                </a:solidFill>
              </a:rPr>
              <a:t>Upraveno dle Holoubek I.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C2979331-EBFF-488C-8864-72B568E0211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212940" y="1217688"/>
            <a:ext cx="8379432" cy="581524"/>
          </a:xfrm>
        </p:spPr>
        <p:txBody>
          <a:bodyPr>
            <a:noAutofit/>
          </a:bodyPr>
          <a:lstStyle/>
          <a:p>
            <a:pPr algn="l"/>
            <a:r>
              <a:rPr lang="cs-CZ" altLang="en-US" sz="3000" b="1" dirty="0"/>
              <a:t>Bojové aktivity - střelivo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D04464D0-4EC8-455A-A745-2709E6D3CC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2624" y="332656"/>
            <a:ext cx="3266725" cy="6525344"/>
          </a:xfrm>
          <a:prstGeom prst="rect">
            <a:avLst/>
          </a:prstGeom>
        </p:spPr>
      </p:pic>
      <p:pic>
        <p:nvPicPr>
          <p:cNvPr id="2" name="Obrázek 1">
            <a:extLst>
              <a:ext uri="{FF2B5EF4-FFF2-40B4-BE49-F238E27FC236}">
                <a16:creationId xmlns:a16="http://schemas.microsoft.com/office/drawing/2014/main" id="{35A51E67-3C07-46E4-B21E-BE5CF3C9CC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879" y="1611244"/>
            <a:ext cx="8558211" cy="5202380"/>
          </a:xfrm>
          <a:prstGeom prst="rect">
            <a:avLst/>
          </a:prstGeom>
        </p:spPr>
      </p:pic>
      <p:sp>
        <p:nvSpPr>
          <p:cNvPr id="3" name="Obdélník 2">
            <a:extLst>
              <a:ext uri="{FF2B5EF4-FFF2-40B4-BE49-F238E27FC236}">
                <a16:creationId xmlns:a16="http://schemas.microsoft.com/office/drawing/2014/main" id="{7F8EE069-2EB8-4E2F-90C0-77BFB9951172}"/>
              </a:ext>
            </a:extLst>
          </p:cNvPr>
          <p:cNvSpPr/>
          <p:nvPr/>
        </p:nvSpPr>
        <p:spPr>
          <a:xfrm>
            <a:off x="103134" y="6451903"/>
            <a:ext cx="29011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 dirty="0">
                <a:latin typeface="CharisSIL-Italic"/>
              </a:rPr>
              <a:t>Environmental Research 201 (2021) 111568</a:t>
            </a:r>
            <a:endParaRPr lang="en-US" sz="1200" dirty="0"/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58F346D6-DF70-4489-A93C-366916C8F79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75078" cy="1863319"/>
          </a:xfrm>
          <a:prstGeom prst="rect">
            <a:avLst/>
          </a:prstGeom>
        </p:spPr>
      </p:pic>
      <p:sp>
        <p:nvSpPr>
          <p:cNvPr id="9" name="Obdélník 8">
            <a:extLst>
              <a:ext uri="{FF2B5EF4-FFF2-40B4-BE49-F238E27FC236}">
                <a16:creationId xmlns:a16="http://schemas.microsoft.com/office/drawing/2014/main" id="{90B836A2-E8DF-4C16-9C0A-DCAF8872D4B8}"/>
              </a:ext>
            </a:extLst>
          </p:cNvPr>
          <p:cNvSpPr/>
          <p:nvPr/>
        </p:nvSpPr>
        <p:spPr>
          <a:xfrm>
            <a:off x="8962623" y="-16725"/>
            <a:ext cx="28428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>
                <a:latin typeface="URWPalladioL-Roma"/>
              </a:rPr>
              <a:t>Koncentrace v půdě (mg/kg)</a:t>
            </a:r>
            <a:endParaRPr lang="en-US" dirty="0"/>
          </a:p>
        </p:txBody>
      </p:sp>
      <p:sp>
        <p:nvSpPr>
          <p:cNvPr id="10" name="Obdélník 9">
            <a:extLst>
              <a:ext uri="{FF2B5EF4-FFF2-40B4-BE49-F238E27FC236}">
                <a16:creationId xmlns:a16="http://schemas.microsoft.com/office/drawing/2014/main" id="{3568961C-A9EA-42BB-8BA3-880EE9910A0E}"/>
              </a:ext>
            </a:extLst>
          </p:cNvPr>
          <p:cNvSpPr/>
          <p:nvPr/>
        </p:nvSpPr>
        <p:spPr>
          <a:xfrm>
            <a:off x="6859932" y="78030"/>
            <a:ext cx="210269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Sustainability 2020, 12, 9002</a:t>
            </a:r>
            <a:endParaRPr lang="cs-CZ" sz="1200" dirty="0"/>
          </a:p>
          <a:p>
            <a:endParaRPr lang="cs-CZ" sz="1200" dirty="0"/>
          </a:p>
          <a:p>
            <a:r>
              <a:rPr lang="cs-CZ" sz="1200" dirty="0"/>
              <a:t>MBA – vojenské </a:t>
            </a:r>
            <a:r>
              <a:rPr lang="cs-CZ" sz="1200" dirty="0" err="1"/>
              <a:t>zíkladny</a:t>
            </a:r>
            <a:endParaRPr lang="cs-CZ" sz="1200" dirty="0"/>
          </a:p>
          <a:p>
            <a:r>
              <a:rPr lang="cs-CZ" sz="1200" dirty="0"/>
              <a:t>WIA – válkou poškozené území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3156412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2212940" y="1588144"/>
            <a:ext cx="8558212" cy="1292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7518477" y="5720776"/>
            <a:ext cx="27054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>
                <a:solidFill>
                  <a:schemeClr val="bg1"/>
                </a:solidFill>
              </a:rPr>
              <a:t>Upraveno dle Holoubek I.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C2979331-EBFF-488C-8864-72B568E0211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16968" y="1863540"/>
            <a:ext cx="8379432" cy="581524"/>
          </a:xfrm>
        </p:spPr>
        <p:txBody>
          <a:bodyPr>
            <a:noAutofit/>
          </a:bodyPr>
          <a:lstStyle/>
          <a:p>
            <a:pPr algn="l"/>
            <a:r>
              <a:rPr lang="cs-CZ" altLang="en-US" sz="3000" b="1" dirty="0"/>
              <a:t>Bojové aktivity - střelivo</a:t>
            </a:r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58F346D6-DF70-4489-A93C-366916C8F7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29098"/>
            <a:ext cx="5175078" cy="1863319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C79BBC06-D3C3-4538-8175-8C5D2B46A7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296440"/>
            <a:ext cx="1491523" cy="1491523"/>
          </a:xfrm>
          <a:prstGeom prst="rect">
            <a:avLst/>
          </a:prstGeom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id="{F555D8CA-3957-46AA-B3A3-D596C5067572}"/>
              </a:ext>
            </a:extLst>
          </p:cNvPr>
          <p:cNvSpPr txBox="1">
            <a:spLocks noChangeArrowheads="1"/>
          </p:cNvSpPr>
          <p:nvPr/>
        </p:nvSpPr>
        <p:spPr>
          <a:xfrm>
            <a:off x="242217" y="2314677"/>
            <a:ext cx="8427390" cy="44142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00100" lvl="1" indent="-342900" algn="l">
              <a:buFont typeface="Wingdings" panose="05000000000000000000" pitchFamily="2" charset="2"/>
              <a:buChar char="Ø"/>
            </a:pPr>
            <a:endParaRPr lang="cs-CZ" altLang="en-US" sz="2200" dirty="0"/>
          </a:p>
          <a:p>
            <a:pPr lvl="1" algn="l"/>
            <a:r>
              <a:rPr lang="cs-CZ" altLang="en-US" sz="3000" b="1" dirty="0">
                <a:solidFill>
                  <a:srgbClr val="FF0000"/>
                </a:solidFill>
              </a:rPr>
              <a:t>Ochuzený uran </a:t>
            </a:r>
            <a:r>
              <a:rPr lang="cs-CZ" altLang="en-US" sz="2600" b="1" dirty="0">
                <a:solidFill>
                  <a:srgbClr val="FF0000"/>
                </a:solidFill>
              </a:rPr>
              <a:t>(</a:t>
            </a:r>
            <a:r>
              <a:rPr lang="pl-PL" altLang="en-US" sz="2600" b="1" dirty="0">
                <a:solidFill>
                  <a:srgbClr val="FF0000"/>
                </a:solidFill>
              </a:rPr>
              <a:t>99,8% </a:t>
            </a:r>
            <a:r>
              <a:rPr lang="pl-PL" altLang="en-US" sz="2600" b="1" baseline="30000" dirty="0">
                <a:solidFill>
                  <a:srgbClr val="FF0000"/>
                </a:solidFill>
              </a:rPr>
              <a:t>238</a:t>
            </a:r>
            <a:r>
              <a:rPr lang="pl-PL" altLang="en-US" sz="2600" b="1" dirty="0">
                <a:solidFill>
                  <a:srgbClr val="FF0000"/>
                </a:solidFill>
              </a:rPr>
              <a:t>U, 0,2 % </a:t>
            </a:r>
            <a:r>
              <a:rPr lang="pl-PL" altLang="en-US" sz="2600" b="1" baseline="30000" dirty="0">
                <a:solidFill>
                  <a:srgbClr val="FF0000"/>
                </a:solidFill>
              </a:rPr>
              <a:t>235</a:t>
            </a:r>
            <a:r>
              <a:rPr lang="pl-PL" altLang="en-US" sz="2600" b="1" dirty="0">
                <a:solidFill>
                  <a:srgbClr val="FF0000"/>
                </a:solidFill>
              </a:rPr>
              <a:t>U a 0,001 </a:t>
            </a:r>
            <a:r>
              <a:rPr lang="pl-PL" altLang="en-US" sz="2600" b="1" baseline="30000" dirty="0">
                <a:solidFill>
                  <a:srgbClr val="FF0000"/>
                </a:solidFill>
              </a:rPr>
              <a:t>234</a:t>
            </a:r>
            <a:r>
              <a:rPr lang="pl-PL" altLang="en-US" sz="2600" b="1" dirty="0">
                <a:solidFill>
                  <a:srgbClr val="FF0000"/>
                </a:solidFill>
              </a:rPr>
              <a:t>U)</a:t>
            </a:r>
            <a:endParaRPr lang="cs-CZ" altLang="en-US" sz="2600" b="1" dirty="0">
              <a:solidFill>
                <a:srgbClr val="FF0000"/>
              </a:solidFill>
            </a:endParaRP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málo radioaktivní (</a:t>
            </a:r>
            <a:r>
              <a:rPr lang="el-GR" altLang="en-US" sz="2200" dirty="0"/>
              <a:t>α</a:t>
            </a:r>
            <a:r>
              <a:rPr lang="cs-CZ" altLang="en-US" sz="2200" dirty="0"/>
              <a:t> zářič) problém při vstupu do organismu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velmi toxický prach, zejména oxidy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 err="1"/>
              <a:t>nefrotoxický</a:t>
            </a:r>
            <a:r>
              <a:rPr lang="cs-CZ" altLang="en-US" sz="2200" dirty="0"/>
              <a:t> a potenciálně karcinogenní, ukládá se v ledvinách a kostech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válka v zálivu: 300 tun ochuzeného uranu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válka v Kosovu: 11 tun munice (Srbsko: 200% incidence rakoviny)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využívají armády: USA, Velké Británie, Francie, Ruska, Ukrajiny, Turecka, Izraele, Pákistánu, Číny, Saúdské Arábie a Řecka (dle BBC)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AB7B4E77-3648-47DC-BDAF-2F7EF000AC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252935" y="3334135"/>
            <a:ext cx="4524086" cy="1690742"/>
          </a:xfrm>
          <a:prstGeom prst="rect">
            <a:avLst/>
          </a:prstGeom>
        </p:spPr>
      </p:pic>
      <p:sp>
        <p:nvSpPr>
          <p:cNvPr id="12" name="Obdélník 11">
            <a:extLst>
              <a:ext uri="{FF2B5EF4-FFF2-40B4-BE49-F238E27FC236}">
                <a16:creationId xmlns:a16="http://schemas.microsoft.com/office/drawing/2014/main" id="{C220A926-6F3D-4479-B878-C62454EAA5CA}"/>
              </a:ext>
            </a:extLst>
          </p:cNvPr>
          <p:cNvSpPr/>
          <p:nvPr/>
        </p:nvSpPr>
        <p:spPr>
          <a:xfrm>
            <a:off x="9989804" y="6376894"/>
            <a:ext cx="21082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/>
              <a:t>Rheinmetall </a:t>
            </a:r>
            <a:r>
              <a:rPr lang="en-US" i="1" dirty="0" err="1"/>
              <a:t>Defence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4664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2212940" y="1588144"/>
            <a:ext cx="8558212" cy="1292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7518477" y="5720776"/>
            <a:ext cx="27054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>
                <a:solidFill>
                  <a:schemeClr val="bg1"/>
                </a:solidFill>
              </a:rPr>
              <a:t>Upraveno dle Holoubek I.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C2979331-EBFF-488C-8864-72B568E0211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16968" y="1863540"/>
            <a:ext cx="8379432" cy="581524"/>
          </a:xfrm>
        </p:spPr>
        <p:txBody>
          <a:bodyPr>
            <a:noAutofit/>
          </a:bodyPr>
          <a:lstStyle/>
          <a:p>
            <a:pPr algn="l"/>
            <a:r>
              <a:rPr lang="cs-CZ" altLang="en-US" sz="3000" b="1" dirty="0"/>
              <a:t>Bojové aktivity - střelivo</a:t>
            </a:r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58F346D6-DF70-4489-A93C-366916C8F7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29098"/>
            <a:ext cx="5175078" cy="1863319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C79BBC06-D3C3-4538-8175-8C5D2B46A7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296440"/>
            <a:ext cx="1491523" cy="1491523"/>
          </a:xfrm>
          <a:prstGeom prst="rect">
            <a:avLst/>
          </a:prstGeom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id="{F555D8CA-3957-46AA-B3A3-D596C5067572}"/>
              </a:ext>
            </a:extLst>
          </p:cNvPr>
          <p:cNvSpPr txBox="1">
            <a:spLocks noChangeArrowheads="1"/>
          </p:cNvSpPr>
          <p:nvPr/>
        </p:nvSpPr>
        <p:spPr>
          <a:xfrm>
            <a:off x="345150" y="2154302"/>
            <a:ext cx="8324853" cy="44142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00100" lvl="1" indent="-342900" algn="l">
              <a:buFont typeface="Wingdings" panose="05000000000000000000" pitchFamily="2" charset="2"/>
              <a:buChar char="Ø"/>
            </a:pPr>
            <a:endParaRPr lang="cs-CZ" altLang="en-US" sz="2200" dirty="0"/>
          </a:p>
          <a:p>
            <a:pPr lvl="1" algn="l"/>
            <a:r>
              <a:rPr lang="cs-CZ" altLang="en-US" sz="3000" b="1" dirty="0">
                <a:solidFill>
                  <a:srgbClr val="FF0000"/>
                </a:solidFill>
              </a:rPr>
              <a:t>Olovo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střelivo obsahuje významné množství </a:t>
            </a:r>
            <a:r>
              <a:rPr lang="cs-CZ" altLang="en-US" sz="2200" dirty="0" err="1"/>
              <a:t>Pb</a:t>
            </a:r>
            <a:endParaRPr lang="cs-CZ" altLang="en-US" sz="2200" dirty="0"/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možné náhrady, ale v armádách málo používané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málo rozpustné sloučeniny, ale všechny rozpustné sloučeniny jsou jedovaté 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kumulativní jed hromadící se v kostech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 err="1"/>
              <a:t>Pb</a:t>
            </a:r>
            <a:r>
              <a:rPr lang="cs-CZ" altLang="en-US" sz="2200" dirty="0"/>
              <a:t> působí na červené krvinky, poškozuje ledviny, játra, nervový systém, cévy a svalstvo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ECHA navrhuje zákaz olova v brocích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kontaminace </a:t>
            </a:r>
            <a:r>
              <a:rPr lang="cs-CZ" altLang="en-US" sz="2200" dirty="0" err="1"/>
              <a:t>Pb</a:t>
            </a:r>
            <a:r>
              <a:rPr lang="cs-CZ" altLang="en-US" sz="2200" dirty="0"/>
              <a:t> ovlivňuje i půdní faunu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kontaminace střelnic je 2. nejvážnější po akumulátorovém průmyslu</a:t>
            </a:r>
          </a:p>
        </p:txBody>
      </p:sp>
      <p:sp>
        <p:nvSpPr>
          <p:cNvPr id="2" name="Obdélník 1">
            <a:extLst>
              <a:ext uri="{FF2B5EF4-FFF2-40B4-BE49-F238E27FC236}">
                <a16:creationId xmlns:a16="http://schemas.microsoft.com/office/drawing/2014/main" id="{B60396E8-F0C2-4D4E-83F9-D9F23D8CB04A}"/>
              </a:ext>
            </a:extLst>
          </p:cNvPr>
          <p:cNvSpPr/>
          <p:nvPr/>
        </p:nvSpPr>
        <p:spPr>
          <a:xfrm>
            <a:off x="9739440" y="6032907"/>
            <a:ext cx="20634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www.freepik.com</a:t>
            </a: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5B621E6D-F0A9-4D37-8726-5BEEAFF956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76667" y="2445040"/>
            <a:ext cx="3368670" cy="3576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1000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EE9D7DA7-C2C5-4F29-A790-2C4604FAB0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7880" y="2094835"/>
            <a:ext cx="5249008" cy="4763165"/>
          </a:xfrm>
          <a:prstGeom prst="rect">
            <a:avLst/>
          </a:prstGeom>
        </p:spPr>
      </p:pic>
      <p:sp>
        <p:nvSpPr>
          <p:cNvPr id="6" name="Obdélník 5"/>
          <p:cNvSpPr/>
          <p:nvPr/>
        </p:nvSpPr>
        <p:spPr>
          <a:xfrm>
            <a:off x="2212940" y="1588144"/>
            <a:ext cx="8558212" cy="1292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7518477" y="5720776"/>
            <a:ext cx="27054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>
                <a:solidFill>
                  <a:schemeClr val="bg1"/>
                </a:solidFill>
              </a:rPr>
              <a:t>Upraveno dle Holoubek I.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C2979331-EBFF-488C-8864-72B568E0211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16968" y="1863540"/>
            <a:ext cx="8379432" cy="581524"/>
          </a:xfrm>
        </p:spPr>
        <p:txBody>
          <a:bodyPr>
            <a:noAutofit/>
          </a:bodyPr>
          <a:lstStyle/>
          <a:p>
            <a:pPr algn="l"/>
            <a:r>
              <a:rPr lang="cs-CZ" altLang="en-US" sz="3000" b="1" dirty="0"/>
              <a:t>Bojové aktivity - </a:t>
            </a:r>
            <a:r>
              <a:rPr lang="cs-CZ" altLang="en-US" sz="3000" b="1" dirty="0" err="1"/>
              <a:t>explosiva</a:t>
            </a:r>
            <a:endParaRPr lang="cs-CZ" altLang="en-US" sz="3000" b="1" dirty="0"/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58F346D6-DF70-4489-A93C-366916C8F79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29098"/>
            <a:ext cx="5175078" cy="1863319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C79BBC06-D3C3-4538-8175-8C5D2B46A7D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296440"/>
            <a:ext cx="1491523" cy="1491523"/>
          </a:xfrm>
          <a:prstGeom prst="rect">
            <a:avLst/>
          </a:prstGeom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id="{F555D8CA-3957-46AA-B3A3-D596C5067572}"/>
              </a:ext>
            </a:extLst>
          </p:cNvPr>
          <p:cNvSpPr txBox="1">
            <a:spLocks noChangeArrowheads="1"/>
          </p:cNvSpPr>
          <p:nvPr/>
        </p:nvSpPr>
        <p:spPr>
          <a:xfrm>
            <a:off x="451814" y="2314677"/>
            <a:ext cx="6652298" cy="44142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00100" lvl="1" indent="-342900" algn="l">
              <a:buFont typeface="Wingdings" panose="05000000000000000000" pitchFamily="2" charset="2"/>
              <a:buChar char="Ø"/>
            </a:pPr>
            <a:endParaRPr lang="cs-CZ" altLang="en-US" sz="2200" dirty="0"/>
          </a:p>
          <a:p>
            <a:pPr lvl="1" algn="l"/>
            <a:r>
              <a:rPr lang="cs-CZ" altLang="en-US" sz="3000" b="1" dirty="0">
                <a:solidFill>
                  <a:srgbClr val="FF0000"/>
                </a:solidFill>
              </a:rPr>
              <a:t>TNT - 2,4,6-trinitrotoluen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výbušnina, používaná v dělostřeleckých granátech (po 1900)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toxické, ovlivnění jater a imunity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možný karcinogen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lépe rozpustný ve vodě než ostatní výbušniny (HMX, RDX)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rozkládá se různými mechanismy, ale přesto </a:t>
            </a:r>
            <a:r>
              <a:rPr lang="cs-CZ" altLang="en-US" sz="2200" dirty="0" err="1"/>
              <a:t>perzistuje</a:t>
            </a:r>
            <a:endParaRPr lang="cs-CZ" altLang="en-US" sz="2200" dirty="0"/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 err="1"/>
              <a:t>biorozložitelnost</a:t>
            </a:r>
            <a:r>
              <a:rPr lang="cs-CZ" altLang="en-US" sz="2200" dirty="0"/>
              <a:t> je dobře prozkoumaná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endParaRPr lang="cs-CZ" altLang="en-US" sz="2200" dirty="0"/>
          </a:p>
        </p:txBody>
      </p:sp>
      <p:sp>
        <p:nvSpPr>
          <p:cNvPr id="3" name="Obdélník 2">
            <a:extLst>
              <a:ext uri="{FF2B5EF4-FFF2-40B4-BE49-F238E27FC236}">
                <a16:creationId xmlns:a16="http://schemas.microsoft.com/office/drawing/2014/main" id="{CEFB5826-4030-44BF-BCC0-685FE2C0ABFE}"/>
              </a:ext>
            </a:extLst>
          </p:cNvPr>
          <p:cNvSpPr/>
          <p:nvPr/>
        </p:nvSpPr>
        <p:spPr>
          <a:xfrm>
            <a:off x="10210606" y="1880758"/>
            <a:ext cx="201850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Sustainability 2020, 12, 9002</a:t>
            </a:r>
          </a:p>
        </p:txBody>
      </p:sp>
      <p:sp>
        <p:nvSpPr>
          <p:cNvPr id="10" name="Obdélník 9">
            <a:extLst>
              <a:ext uri="{FF2B5EF4-FFF2-40B4-BE49-F238E27FC236}">
                <a16:creationId xmlns:a16="http://schemas.microsoft.com/office/drawing/2014/main" id="{83BED2F5-045E-45B4-9975-EA22803907EF}"/>
              </a:ext>
            </a:extLst>
          </p:cNvPr>
          <p:cNvSpPr/>
          <p:nvPr/>
        </p:nvSpPr>
        <p:spPr>
          <a:xfrm>
            <a:off x="6910668" y="1820949"/>
            <a:ext cx="28428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>
                <a:latin typeface="URWPalladioL-Roma"/>
              </a:rPr>
              <a:t>Koncentrace v půdě (mg/kg)</a:t>
            </a:r>
            <a:endParaRPr lang="en-US" dirty="0"/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0E542ABB-341F-4E6B-AFAF-EAA350272C9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2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940610" y="75934"/>
            <a:ext cx="1974539" cy="1706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8906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2212940" y="1588144"/>
            <a:ext cx="8558212" cy="1292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7518477" y="5720776"/>
            <a:ext cx="27054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>
                <a:solidFill>
                  <a:schemeClr val="bg1"/>
                </a:solidFill>
              </a:rPr>
              <a:t>Upraveno dle Holoubek I.</a:t>
            </a: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7228B060-B069-4506-BAB0-F429FACDE0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5576" y="0"/>
            <a:ext cx="5483575" cy="6858000"/>
          </a:xfrm>
          <a:prstGeom prst="rect">
            <a:avLst/>
          </a:prstGeom>
        </p:spPr>
      </p:pic>
      <p:sp>
        <p:nvSpPr>
          <p:cNvPr id="13" name="Rectangle 3">
            <a:extLst>
              <a:ext uri="{FF2B5EF4-FFF2-40B4-BE49-F238E27FC236}">
                <a16:creationId xmlns:a16="http://schemas.microsoft.com/office/drawing/2014/main" id="{22FF1483-C150-450E-B015-80292A8F063F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59312"/>
            <a:ext cx="5483575" cy="777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/>
            <a:r>
              <a:rPr lang="cs-CZ" altLang="en-US" sz="3000" b="1" dirty="0">
                <a:solidFill>
                  <a:srgbClr val="FF0000"/>
                </a:solidFill>
              </a:rPr>
              <a:t>TNT - biotransformace</a:t>
            </a:r>
          </a:p>
          <a:p>
            <a:pPr lvl="1" algn="l"/>
            <a:endParaRPr lang="cs-CZ" altLang="en-US" sz="2200" dirty="0"/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endParaRPr lang="cs-CZ" altLang="en-US" sz="2200" dirty="0"/>
          </a:p>
        </p:txBody>
      </p:sp>
      <p:pic>
        <p:nvPicPr>
          <p:cNvPr id="15" name="Obrázek 14">
            <a:extLst>
              <a:ext uri="{FF2B5EF4-FFF2-40B4-BE49-F238E27FC236}">
                <a16:creationId xmlns:a16="http://schemas.microsoft.com/office/drawing/2014/main" id="{F42BD448-A6D4-40BC-AC4A-FE47B1ABBA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0292" y="836712"/>
            <a:ext cx="4425459" cy="6021288"/>
          </a:xfrm>
          <a:prstGeom prst="rect">
            <a:avLst/>
          </a:prstGeom>
        </p:spPr>
      </p:pic>
      <p:sp>
        <p:nvSpPr>
          <p:cNvPr id="18" name="Obdélník 17">
            <a:extLst>
              <a:ext uri="{FF2B5EF4-FFF2-40B4-BE49-F238E27FC236}">
                <a16:creationId xmlns:a16="http://schemas.microsoft.com/office/drawing/2014/main" id="{F9DCD1EA-E37D-49B2-9820-173A0B985D71}"/>
              </a:ext>
            </a:extLst>
          </p:cNvPr>
          <p:cNvSpPr/>
          <p:nvPr/>
        </p:nvSpPr>
        <p:spPr>
          <a:xfrm rot="16200000">
            <a:off x="5267908" y="3593441"/>
            <a:ext cx="16561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cs-CZ" altLang="en-US" sz="3000" dirty="0"/>
              <a:t>Aerobní</a:t>
            </a:r>
            <a:endParaRPr lang="cs-CZ" altLang="en-US" sz="2600" dirty="0"/>
          </a:p>
        </p:txBody>
      </p:sp>
      <p:sp>
        <p:nvSpPr>
          <p:cNvPr id="19" name="Obdélník 18">
            <a:extLst>
              <a:ext uri="{FF2B5EF4-FFF2-40B4-BE49-F238E27FC236}">
                <a16:creationId xmlns:a16="http://schemas.microsoft.com/office/drawing/2014/main" id="{A15C64EF-293F-4BF5-9F41-7D6998BC69F5}"/>
              </a:ext>
            </a:extLst>
          </p:cNvPr>
          <p:cNvSpPr/>
          <p:nvPr/>
        </p:nvSpPr>
        <p:spPr>
          <a:xfrm rot="16200000">
            <a:off x="-436995" y="3679542"/>
            <a:ext cx="207040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cs-CZ" altLang="en-US" sz="3000" dirty="0"/>
              <a:t>Anaerobní</a:t>
            </a:r>
            <a:endParaRPr lang="cs-CZ" altLang="en-US" sz="2600" dirty="0"/>
          </a:p>
        </p:txBody>
      </p:sp>
    </p:spTree>
    <p:extLst>
      <p:ext uri="{BB962C8B-B14F-4D97-AF65-F5344CB8AC3E}">
        <p14:creationId xmlns:p14="http://schemas.microsoft.com/office/powerpoint/2010/main" val="27634786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>
            <a:extLst>
              <a:ext uri="{FF2B5EF4-FFF2-40B4-BE49-F238E27FC236}">
                <a16:creationId xmlns:a16="http://schemas.microsoft.com/office/drawing/2014/main" id="{E2A2CE1E-3CA1-48EC-AF22-6933D45520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8815" y="2441384"/>
            <a:ext cx="6235331" cy="4346854"/>
          </a:xfrm>
          <a:prstGeom prst="rect">
            <a:avLst/>
          </a:prstGeom>
        </p:spPr>
      </p:pic>
      <p:sp>
        <p:nvSpPr>
          <p:cNvPr id="6" name="Obdélník 5"/>
          <p:cNvSpPr/>
          <p:nvPr/>
        </p:nvSpPr>
        <p:spPr>
          <a:xfrm>
            <a:off x="2212940" y="1588144"/>
            <a:ext cx="8558212" cy="1292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7518477" y="5720776"/>
            <a:ext cx="27054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>
                <a:solidFill>
                  <a:schemeClr val="bg1"/>
                </a:solidFill>
              </a:rPr>
              <a:t>Upraveno dle Holoubek I.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C2979331-EBFF-488C-8864-72B568E0211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16968" y="1863540"/>
            <a:ext cx="8379432" cy="581524"/>
          </a:xfrm>
        </p:spPr>
        <p:txBody>
          <a:bodyPr>
            <a:noAutofit/>
          </a:bodyPr>
          <a:lstStyle/>
          <a:p>
            <a:pPr algn="l"/>
            <a:r>
              <a:rPr lang="cs-CZ" altLang="en-US" sz="3000" b="1" dirty="0"/>
              <a:t>Bojové aktivity - </a:t>
            </a:r>
            <a:r>
              <a:rPr lang="cs-CZ" altLang="en-US" sz="3000" b="1" dirty="0" err="1"/>
              <a:t>explosiva</a:t>
            </a:r>
            <a:endParaRPr lang="cs-CZ" altLang="en-US" sz="3000" b="1" dirty="0"/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58F346D6-DF70-4489-A93C-366916C8F79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29098"/>
            <a:ext cx="5175078" cy="1863319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C79BBC06-D3C3-4538-8175-8C5D2B46A7D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296440"/>
            <a:ext cx="1491523" cy="1491523"/>
          </a:xfrm>
          <a:prstGeom prst="rect">
            <a:avLst/>
          </a:prstGeom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id="{F555D8CA-3957-46AA-B3A3-D596C5067572}"/>
              </a:ext>
            </a:extLst>
          </p:cNvPr>
          <p:cNvSpPr txBox="1">
            <a:spLocks noChangeArrowheads="1"/>
          </p:cNvSpPr>
          <p:nvPr/>
        </p:nvSpPr>
        <p:spPr>
          <a:xfrm>
            <a:off x="17854" y="2205824"/>
            <a:ext cx="6235331" cy="44142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/>
            <a:r>
              <a:rPr lang="cs-CZ" altLang="en-US" sz="3000" b="1" dirty="0">
                <a:solidFill>
                  <a:srgbClr val="FF0000"/>
                </a:solidFill>
              </a:rPr>
              <a:t>RDX - hexogen</a:t>
            </a:r>
          </a:p>
          <a:p>
            <a:pPr marL="361950" lvl="1" indent="-271463" algn="l">
              <a:buFont typeface="Wingdings" panose="05000000000000000000" pitchFamily="2" charset="2"/>
              <a:buChar char="Ø"/>
            </a:pPr>
            <a:r>
              <a:rPr lang="cs-CZ" altLang="en-US" dirty="0"/>
              <a:t>výbušnina, používaná v dělostřeleckých granátech (2. světová válka)</a:t>
            </a:r>
          </a:p>
          <a:p>
            <a:pPr marL="361950" lvl="1" indent="-271463" algn="l">
              <a:buFont typeface="Wingdings" panose="05000000000000000000" pitchFamily="2" charset="2"/>
              <a:buChar char="Ø"/>
            </a:pPr>
            <a:r>
              <a:rPr lang="cs-CZ" altLang="en-US" dirty="0"/>
              <a:t>po intoxikaci způsobuje nevolnost, křeče, zmatenost a výpadky paměti</a:t>
            </a:r>
          </a:p>
          <a:p>
            <a:pPr marL="361950" lvl="1" indent="-271463" algn="l">
              <a:buFont typeface="Wingdings" panose="05000000000000000000" pitchFamily="2" charset="2"/>
              <a:buChar char="Ø"/>
            </a:pPr>
            <a:r>
              <a:rPr lang="cs-CZ" altLang="en-US" dirty="0"/>
              <a:t>možný karcinogen</a:t>
            </a:r>
          </a:p>
          <a:p>
            <a:pPr marL="361950" lvl="1" indent="-271463" algn="l">
              <a:buFont typeface="Wingdings" panose="05000000000000000000" pitchFamily="2" charset="2"/>
              <a:buChar char="Ø"/>
            </a:pPr>
            <a:r>
              <a:rPr lang="cs-CZ" altLang="en-US" dirty="0"/>
              <a:t>ve vodě málo rozpustný</a:t>
            </a:r>
          </a:p>
          <a:p>
            <a:pPr marL="361950" lvl="1" indent="-271463" algn="l">
              <a:buFont typeface="Wingdings" panose="05000000000000000000" pitchFamily="2" charset="2"/>
              <a:buChar char="Ø"/>
            </a:pPr>
            <a:r>
              <a:rPr lang="cs-CZ" altLang="en-US" dirty="0"/>
              <a:t>rozkládá se různými mechanismy, ale přesto </a:t>
            </a:r>
            <a:r>
              <a:rPr lang="cs-CZ" altLang="en-US" dirty="0" err="1"/>
              <a:t>perzistuje</a:t>
            </a:r>
            <a:endParaRPr lang="cs-CZ" altLang="en-US" dirty="0"/>
          </a:p>
          <a:p>
            <a:pPr marL="361950" lvl="1" indent="-271463" algn="l">
              <a:buFont typeface="Wingdings" panose="05000000000000000000" pitchFamily="2" charset="2"/>
              <a:buChar char="Ø"/>
            </a:pPr>
            <a:r>
              <a:rPr lang="cs-CZ" altLang="en-US" dirty="0" err="1"/>
              <a:t>biorozložitelnost</a:t>
            </a:r>
            <a:r>
              <a:rPr lang="cs-CZ" altLang="en-US" dirty="0"/>
              <a:t> je prozkoumaná  rozkládá se rychleji než TNT</a:t>
            </a:r>
          </a:p>
          <a:p>
            <a:pPr marL="361950" lvl="1" indent="-271463" algn="l">
              <a:buFont typeface="Wingdings" panose="05000000000000000000" pitchFamily="2" charset="2"/>
              <a:buChar char="Ø"/>
            </a:pPr>
            <a:r>
              <a:rPr lang="cs-CZ" altLang="en-US" dirty="0"/>
              <a:t>sledováno v US EPA – pitná a podzemní voda</a:t>
            </a:r>
          </a:p>
          <a:p>
            <a:pPr marL="361950" lvl="1" indent="-271463" algn="l">
              <a:buFont typeface="Wingdings" panose="05000000000000000000" pitchFamily="2" charset="2"/>
              <a:buChar char="Ø"/>
            </a:pPr>
            <a:r>
              <a:rPr lang="cs-CZ" altLang="en-US" dirty="0"/>
              <a:t>65 kontaminovaných míst v USA</a:t>
            </a:r>
          </a:p>
          <a:p>
            <a:pPr marL="361950" lvl="1" indent="-271463" algn="l">
              <a:buFont typeface="Wingdings" panose="05000000000000000000" pitchFamily="2" charset="2"/>
              <a:buChar char="Ø"/>
            </a:pPr>
            <a:r>
              <a:rPr lang="cs-CZ" altLang="en-US" dirty="0"/>
              <a:t>aerobní i anaerobní podmínky</a:t>
            </a:r>
          </a:p>
          <a:p>
            <a:pPr marL="361950" lvl="1" indent="-271463" algn="l">
              <a:buFont typeface="Wingdings" panose="05000000000000000000" pitchFamily="2" charset="2"/>
              <a:buChar char="Ø"/>
            </a:pPr>
            <a:r>
              <a:rPr lang="cs-CZ" altLang="en-US" dirty="0"/>
              <a:t>velmi málo je známo o osudu v organismu</a:t>
            </a:r>
          </a:p>
          <a:p>
            <a:pPr marL="361950" lvl="1" indent="-271463" algn="l">
              <a:buFont typeface="Wingdings" panose="05000000000000000000" pitchFamily="2" charset="2"/>
              <a:buChar char="Ø"/>
            </a:pPr>
            <a:endParaRPr lang="cs-CZ" altLang="en-US" dirty="0"/>
          </a:p>
          <a:p>
            <a:pPr lvl="1" algn="l"/>
            <a:endParaRPr lang="cs-CZ" altLang="en-US" sz="2200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1099DE1C-EB4D-42FC-ADB1-9D7C5094F9D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3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956669" y="130869"/>
            <a:ext cx="2629790" cy="1732671"/>
          </a:xfrm>
          <a:prstGeom prst="rect">
            <a:avLst/>
          </a:prstGeom>
        </p:spPr>
      </p:pic>
      <p:sp>
        <p:nvSpPr>
          <p:cNvPr id="12" name="Obdélník 11">
            <a:extLst>
              <a:ext uri="{FF2B5EF4-FFF2-40B4-BE49-F238E27FC236}">
                <a16:creationId xmlns:a16="http://schemas.microsoft.com/office/drawing/2014/main" id="{055E2C71-DF4A-44EE-9812-AD87D4DC153B}"/>
              </a:ext>
            </a:extLst>
          </p:cNvPr>
          <p:cNvSpPr/>
          <p:nvPr/>
        </p:nvSpPr>
        <p:spPr>
          <a:xfrm>
            <a:off x="8803637" y="6561738"/>
            <a:ext cx="33883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200" dirty="0"/>
              <a:t>J. Microbiol. Biotechnol. (2012), 22(10), 1311–1323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756077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2212940" y="1588144"/>
            <a:ext cx="8558212" cy="1292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7518477" y="5720776"/>
            <a:ext cx="27054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>
                <a:solidFill>
                  <a:schemeClr val="bg1"/>
                </a:solidFill>
              </a:rPr>
              <a:t>Upraveno dle Holoubek I.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C2979331-EBFF-488C-8864-72B568E0211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16968" y="1863540"/>
            <a:ext cx="8379432" cy="581524"/>
          </a:xfrm>
        </p:spPr>
        <p:txBody>
          <a:bodyPr>
            <a:noAutofit/>
          </a:bodyPr>
          <a:lstStyle/>
          <a:p>
            <a:pPr algn="l"/>
            <a:r>
              <a:rPr lang="cs-CZ" altLang="en-US" sz="3000" b="1" dirty="0"/>
              <a:t>Bojové aktivity - </a:t>
            </a:r>
            <a:r>
              <a:rPr lang="cs-CZ" altLang="en-US" sz="3000" b="1" dirty="0" err="1"/>
              <a:t>explosiva</a:t>
            </a:r>
            <a:endParaRPr lang="cs-CZ" altLang="en-US" sz="3000" b="1" dirty="0"/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58F346D6-DF70-4489-A93C-366916C8F7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29098"/>
            <a:ext cx="5175078" cy="1863319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C79BBC06-D3C3-4538-8175-8C5D2B46A7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296440"/>
            <a:ext cx="1491523" cy="1491523"/>
          </a:xfrm>
          <a:prstGeom prst="rect">
            <a:avLst/>
          </a:prstGeom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id="{F555D8CA-3957-46AA-B3A3-D596C5067572}"/>
              </a:ext>
            </a:extLst>
          </p:cNvPr>
          <p:cNvSpPr txBox="1">
            <a:spLocks noChangeArrowheads="1"/>
          </p:cNvSpPr>
          <p:nvPr/>
        </p:nvSpPr>
        <p:spPr>
          <a:xfrm>
            <a:off x="1968029" y="2314677"/>
            <a:ext cx="5284146" cy="44142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00100" lvl="1" indent="-342900" algn="l">
              <a:buFont typeface="Wingdings" panose="05000000000000000000" pitchFamily="2" charset="2"/>
              <a:buChar char="Ø"/>
            </a:pPr>
            <a:endParaRPr lang="cs-CZ" altLang="en-US" sz="2200" dirty="0"/>
          </a:p>
          <a:p>
            <a:pPr lvl="1" algn="l"/>
            <a:r>
              <a:rPr lang="cs-CZ" altLang="en-US" sz="3000" b="1" dirty="0" err="1">
                <a:solidFill>
                  <a:srgbClr val="FF0000"/>
                </a:solidFill>
              </a:rPr>
              <a:t>Nitrotriazolon</a:t>
            </a:r>
            <a:endParaRPr lang="cs-CZ" altLang="en-US" sz="2200" dirty="0"/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5-nitro-1,2-dihydro-1,2,4-triazol-3-on, NTO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výbušnina, používaná v dělostřeleckých granátech (1987)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náhrada TNT a RDX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velmi rozpustný ve vodě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velmi snadno se biologicky rozkládá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toxicita zřejmě nízká, ale studií je málo</a:t>
            </a:r>
          </a:p>
          <a:p>
            <a:pPr lvl="1" algn="l"/>
            <a:endParaRPr lang="cs-CZ" altLang="en-US" sz="2200" dirty="0"/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ADB0ACA4-626E-4AA3-86AB-423AA00291E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681564" y="1800556"/>
            <a:ext cx="2101446" cy="1162215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78D10E68-AB98-4610-AB8A-459DE7E1313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52175" y="3266315"/>
            <a:ext cx="3829584" cy="2743583"/>
          </a:xfrm>
          <a:prstGeom prst="rect">
            <a:avLst/>
          </a:prstGeom>
        </p:spPr>
      </p:pic>
      <p:sp>
        <p:nvSpPr>
          <p:cNvPr id="12" name="Obdélník 11">
            <a:extLst>
              <a:ext uri="{FF2B5EF4-FFF2-40B4-BE49-F238E27FC236}">
                <a16:creationId xmlns:a16="http://schemas.microsoft.com/office/drawing/2014/main" id="{12B7FD41-4503-4955-9F55-4AF3BBF990B8}"/>
              </a:ext>
            </a:extLst>
          </p:cNvPr>
          <p:cNvSpPr/>
          <p:nvPr/>
        </p:nvSpPr>
        <p:spPr>
          <a:xfrm>
            <a:off x="9884499" y="6174942"/>
            <a:ext cx="177330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www.canstockphoto.com</a:t>
            </a:r>
          </a:p>
        </p:txBody>
      </p:sp>
    </p:spTree>
    <p:extLst>
      <p:ext uri="{BB962C8B-B14F-4D97-AF65-F5344CB8AC3E}">
        <p14:creationId xmlns:p14="http://schemas.microsoft.com/office/powerpoint/2010/main" val="12806647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729510F3-1940-46CF-A0FF-148ED054B5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9925" y="1769816"/>
            <a:ext cx="4258269" cy="4791744"/>
          </a:xfrm>
          <a:prstGeom prst="rect">
            <a:avLst/>
          </a:prstGeom>
        </p:spPr>
      </p:pic>
      <p:sp>
        <p:nvSpPr>
          <p:cNvPr id="6" name="Obdélník 5"/>
          <p:cNvSpPr/>
          <p:nvPr/>
        </p:nvSpPr>
        <p:spPr>
          <a:xfrm>
            <a:off x="2212940" y="1588144"/>
            <a:ext cx="8558212" cy="1292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7518477" y="5720776"/>
            <a:ext cx="27054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>
                <a:solidFill>
                  <a:schemeClr val="bg1"/>
                </a:solidFill>
              </a:rPr>
              <a:t>Upraveno dle Holoubek I.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C2979331-EBFF-488C-8864-72B568E0211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16968" y="1863540"/>
            <a:ext cx="8379432" cy="581524"/>
          </a:xfrm>
        </p:spPr>
        <p:txBody>
          <a:bodyPr>
            <a:noAutofit/>
          </a:bodyPr>
          <a:lstStyle/>
          <a:p>
            <a:pPr algn="l"/>
            <a:r>
              <a:rPr lang="cs-CZ" altLang="en-US" sz="3000" b="1" dirty="0"/>
              <a:t>Další vojenské aktivity</a:t>
            </a:r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58F346D6-DF70-4489-A93C-366916C8F79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29098"/>
            <a:ext cx="5175078" cy="1863319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C79BBC06-D3C3-4538-8175-8C5D2B46A7D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296440"/>
            <a:ext cx="1491523" cy="1491523"/>
          </a:xfrm>
          <a:prstGeom prst="rect">
            <a:avLst/>
          </a:prstGeom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id="{F555D8CA-3957-46AA-B3A3-D596C5067572}"/>
              </a:ext>
            </a:extLst>
          </p:cNvPr>
          <p:cNvSpPr txBox="1">
            <a:spLocks noChangeArrowheads="1"/>
          </p:cNvSpPr>
          <p:nvPr/>
        </p:nvSpPr>
        <p:spPr>
          <a:xfrm>
            <a:off x="83806" y="1992417"/>
            <a:ext cx="4788058" cy="44142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00100" lvl="1" indent="-342900" algn="l">
              <a:buFont typeface="Wingdings" panose="05000000000000000000" pitchFamily="2" charset="2"/>
              <a:buChar char="Ø"/>
            </a:pPr>
            <a:endParaRPr lang="cs-CZ" altLang="en-US" sz="2200" dirty="0"/>
          </a:p>
          <a:p>
            <a:pPr lvl="1" algn="l"/>
            <a:r>
              <a:rPr lang="cs-CZ" altLang="en-US" sz="3000" b="1" dirty="0">
                <a:solidFill>
                  <a:srgbClr val="FF0000"/>
                </a:solidFill>
              </a:rPr>
              <a:t>Znečištění ropnými produkty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ropné produkty: alifatické(řetězce) a aromatické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alifatické látky se biologicky rozkládají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aromatické perzistující řadu let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aromatické látky často karcinogenní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mnoho dekontaminačních metod, ale sanace nákladná</a:t>
            </a:r>
          </a:p>
          <a:p>
            <a:pPr lvl="1" algn="l"/>
            <a:endParaRPr lang="cs-CZ" altLang="en-US" sz="2200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CDD63EEB-29F3-4B7C-85F4-A442AFC19CF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88065" y="2720460"/>
            <a:ext cx="2829953" cy="3271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5909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2212940" y="1588144"/>
            <a:ext cx="8558212" cy="1292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7518477" y="5720776"/>
            <a:ext cx="27054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>
                <a:solidFill>
                  <a:schemeClr val="bg1"/>
                </a:solidFill>
              </a:rPr>
              <a:t>Upraveno dle Holoubek I.</a:t>
            </a:r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58F346D6-DF70-4489-A93C-366916C8F7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29098"/>
            <a:ext cx="5175078" cy="1863319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C79BBC06-D3C3-4538-8175-8C5D2B46A7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296440"/>
            <a:ext cx="1491523" cy="1491523"/>
          </a:xfrm>
          <a:prstGeom prst="rect">
            <a:avLst/>
          </a:prstGeom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id="{F555D8CA-3957-46AA-B3A3-D596C5067572}"/>
              </a:ext>
            </a:extLst>
          </p:cNvPr>
          <p:cNvSpPr txBox="1">
            <a:spLocks noChangeArrowheads="1"/>
          </p:cNvSpPr>
          <p:nvPr/>
        </p:nvSpPr>
        <p:spPr>
          <a:xfrm>
            <a:off x="1670424" y="1221887"/>
            <a:ext cx="8458024" cy="49434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00100" lvl="1" indent="-342900" algn="l">
              <a:buFont typeface="Wingdings" panose="05000000000000000000" pitchFamily="2" charset="2"/>
              <a:buChar char="Ø"/>
            </a:pPr>
            <a:endParaRPr lang="cs-CZ" altLang="en-US" sz="2200" dirty="0"/>
          </a:p>
          <a:p>
            <a:pPr lvl="1" algn="l"/>
            <a:r>
              <a:rPr lang="cs-CZ" altLang="en-US" sz="3000" b="1" dirty="0">
                <a:solidFill>
                  <a:srgbClr val="FF0000"/>
                </a:solidFill>
              </a:rPr>
              <a:t>Závěr</a:t>
            </a:r>
          </a:p>
          <a:p>
            <a:pPr lvl="1" algn="l"/>
            <a:endParaRPr lang="cs-CZ" altLang="en-US" sz="3000" b="1" dirty="0">
              <a:solidFill>
                <a:srgbClr val="FF0000"/>
              </a:solidFill>
            </a:endParaRP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vojenské oblasti jsou obvykle kontaminovány:</a:t>
            </a:r>
          </a:p>
          <a:p>
            <a:pPr lvl="1" algn="l"/>
            <a:r>
              <a:rPr lang="cs-CZ" altLang="en-US" sz="2200" dirty="0"/>
              <a:t>	toxickými kovy</a:t>
            </a:r>
          </a:p>
          <a:p>
            <a:pPr lvl="1" algn="l"/>
            <a:r>
              <a:rPr lang="cs-CZ" altLang="en-US" sz="2200" dirty="0"/>
              <a:t>	zbytky výbušnin</a:t>
            </a:r>
          </a:p>
          <a:p>
            <a:pPr lvl="1" algn="l"/>
            <a:r>
              <a:rPr lang="cs-CZ" altLang="en-US" sz="2200" dirty="0"/>
              <a:t>	ropnými produkty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ze současného hlediska ochrany prostředí se jedná o kontaminovaná oblasti 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existuje mnoho přirozených „čistících“ mechanismů, ale proces trvá řadu let až desetiletí 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existuje mnoho velmi účinných dekontaminačních metod, ale ani na současné kontaminace není dostatek prostředků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endParaRPr lang="cs-CZ" altLang="en-US" sz="2200" dirty="0"/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endParaRPr lang="cs-CZ" altLang="en-US" sz="2200" dirty="0"/>
          </a:p>
          <a:p>
            <a:pPr lvl="1" algn="l"/>
            <a:endParaRPr lang="cs-CZ" altLang="en-US" sz="2200" dirty="0"/>
          </a:p>
        </p:txBody>
      </p:sp>
    </p:spTree>
    <p:extLst>
      <p:ext uri="{BB962C8B-B14F-4D97-AF65-F5344CB8AC3E}">
        <p14:creationId xmlns:p14="http://schemas.microsoft.com/office/powerpoint/2010/main" val="28907571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/>
          <p:cNvSpPr txBox="1">
            <a:spLocks/>
          </p:cNvSpPr>
          <p:nvPr/>
        </p:nvSpPr>
        <p:spPr bwMode="auto">
          <a:xfrm>
            <a:off x="2207568" y="2564904"/>
            <a:ext cx="8028384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cs-CZ" altLang="cs-CZ" sz="4000" b="1" dirty="0">
                <a:solidFill>
                  <a:schemeClr val="tx1"/>
                </a:solidFill>
              </a:rPr>
              <a:t>Děkuji za pozornost!</a:t>
            </a:r>
          </a:p>
          <a:p>
            <a:pPr eaLnBrk="1" hangingPunct="1"/>
            <a:endParaRPr lang="cs-CZ" altLang="cs-CZ" sz="3000" dirty="0"/>
          </a:p>
          <a:p>
            <a:pPr algn="l" eaLnBrk="1" hangingPunct="1"/>
            <a:endParaRPr lang="cs-CZ" altLang="cs-CZ" sz="3000" dirty="0"/>
          </a:p>
          <a:p>
            <a:pPr eaLnBrk="1" hangingPunct="1"/>
            <a:endParaRPr lang="cs-CZ" altLang="cs-CZ" sz="3000" dirty="0"/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52C26E6B-F507-4F46-ABFF-500A26DB41B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29098"/>
            <a:ext cx="5175078" cy="1863319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ABC2C15F-FA7A-4D65-869D-666CAE325A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296440"/>
            <a:ext cx="1491523" cy="1491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937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2208213" y="1535114"/>
            <a:ext cx="8558212" cy="1292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7518477" y="5720776"/>
            <a:ext cx="27054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>
                <a:solidFill>
                  <a:schemeClr val="bg1"/>
                </a:solidFill>
              </a:rPr>
              <a:t>Upraveno dle Holoubek I.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C2979331-EBFF-488C-8864-72B568E0211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767408" y="2102043"/>
            <a:ext cx="11233248" cy="3857237"/>
          </a:xfrm>
        </p:spPr>
        <p:txBody>
          <a:bodyPr>
            <a:noAutofit/>
          </a:bodyPr>
          <a:lstStyle/>
          <a:p>
            <a:pPr algn="l">
              <a:lnSpc>
                <a:spcPct val="90000"/>
              </a:lnSpc>
            </a:pPr>
            <a:r>
              <a:rPr lang="cs-CZ" altLang="en-US" sz="3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Hlavni chemická rizika války</a:t>
            </a:r>
          </a:p>
          <a:p>
            <a:pPr lvl="1" algn="l"/>
            <a:r>
              <a:rPr lang="cs-CZ" altLang="en-US" sz="2700" b="1" dirty="0"/>
              <a:t>Bojové aktivity</a:t>
            </a:r>
          </a:p>
          <a:p>
            <a:pPr lvl="1" algn="l"/>
            <a:r>
              <a:rPr lang="cs-CZ" altLang="en-US" sz="2700" dirty="0"/>
              <a:t>	Střelivo a exploziva -  kontaminace organickými látkami a toxickými kovy</a:t>
            </a:r>
          </a:p>
          <a:p>
            <a:pPr lvl="1" algn="l"/>
            <a:r>
              <a:rPr lang="cs-CZ" altLang="en-US" sz="2700" dirty="0"/>
              <a:t>	(vyhozená munice, nevybuchlá munice, rezidua munice)</a:t>
            </a:r>
          </a:p>
          <a:p>
            <a:pPr lvl="1" algn="l"/>
            <a:r>
              <a:rPr lang="cs-CZ" altLang="en-US" sz="2700" b="1" dirty="0"/>
              <a:t>Další vojenské aktivity</a:t>
            </a:r>
          </a:p>
          <a:p>
            <a:pPr lvl="1" algn="l"/>
            <a:r>
              <a:rPr lang="cs-CZ" altLang="en-US" sz="2700" dirty="0"/>
              <a:t>	provoz a ošetřování techniky</a:t>
            </a:r>
          </a:p>
          <a:p>
            <a:pPr lvl="1" algn="l"/>
            <a:r>
              <a:rPr lang="cs-CZ" altLang="en-US" sz="2700" dirty="0"/>
              <a:t>	(úkapy pohonných hmot, havárie, servis techniky)</a:t>
            </a:r>
          </a:p>
          <a:p>
            <a:pPr lvl="1" algn="l"/>
            <a:r>
              <a:rPr lang="cs-CZ" altLang="en-US" sz="2700" b="1" dirty="0"/>
              <a:t>Poškozená infrastruktura</a:t>
            </a:r>
          </a:p>
          <a:p>
            <a:pPr lvl="1" algn="l"/>
            <a:r>
              <a:rPr lang="cs-CZ" altLang="en-US" sz="2700" dirty="0"/>
              <a:t>	poškozený chemický průmysl, ropovody apod.</a:t>
            </a:r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58F346D6-DF70-4489-A93C-366916C8F7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29098"/>
            <a:ext cx="5175078" cy="1863319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6272F883-3AEA-4C44-A276-290C1AA551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9144" y="399174"/>
            <a:ext cx="857370" cy="428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328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2208213" y="1535114"/>
            <a:ext cx="8558212" cy="1292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7518477" y="5720776"/>
            <a:ext cx="27054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>
                <a:solidFill>
                  <a:schemeClr val="bg1"/>
                </a:solidFill>
              </a:rPr>
              <a:t>Upraveno dle Holoubek I.</a:t>
            </a:r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58F346D6-DF70-4489-A93C-366916C8F7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29098"/>
            <a:ext cx="5175078" cy="1863319"/>
          </a:xfrm>
          <a:prstGeom prst="rect">
            <a:avLst/>
          </a:prstGeom>
        </p:spPr>
      </p:pic>
      <p:sp>
        <p:nvSpPr>
          <p:cNvPr id="9" name="Obdélník 8">
            <a:extLst>
              <a:ext uri="{FF2B5EF4-FFF2-40B4-BE49-F238E27FC236}">
                <a16:creationId xmlns:a16="http://schemas.microsoft.com/office/drawing/2014/main" id="{E8FA73CC-35ED-44FC-9201-A4071839CF7F}"/>
              </a:ext>
            </a:extLst>
          </p:cNvPr>
          <p:cNvSpPr/>
          <p:nvPr/>
        </p:nvSpPr>
        <p:spPr>
          <a:xfrm>
            <a:off x="1832059" y="919619"/>
            <a:ext cx="735675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cs-CZ" sz="3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ENVIRONMENTÁLNÍ ORGANICKÉ POLUTANTY</a:t>
            </a:r>
          </a:p>
        </p:txBody>
      </p:sp>
      <p:pic>
        <p:nvPicPr>
          <p:cNvPr id="10" name="Obrázek 6">
            <a:extLst>
              <a:ext uri="{FF2B5EF4-FFF2-40B4-BE49-F238E27FC236}">
                <a16:creationId xmlns:a16="http://schemas.microsoft.com/office/drawing/2014/main" id="{188E5FFD-0BA9-4281-AE45-6D285FC650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360" y="1383506"/>
            <a:ext cx="7232650" cy="544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ovéPole 10">
            <a:extLst>
              <a:ext uri="{FF2B5EF4-FFF2-40B4-BE49-F238E27FC236}">
                <a16:creationId xmlns:a16="http://schemas.microsoft.com/office/drawing/2014/main" id="{2525643B-F1A6-4299-B89E-609B24C87AC9}"/>
              </a:ext>
            </a:extLst>
          </p:cNvPr>
          <p:cNvSpPr txBox="1"/>
          <p:nvPr/>
        </p:nvSpPr>
        <p:spPr>
          <a:xfrm>
            <a:off x="8280779" y="6357710"/>
            <a:ext cx="602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EEA</a:t>
            </a:r>
            <a:endParaRPr lang="en-US" dirty="0"/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740143E3-77ED-4813-968D-016E2DE7D6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79144" y="399174"/>
            <a:ext cx="857370" cy="428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673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2208213" y="1535114"/>
            <a:ext cx="8558212" cy="1292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7518477" y="5720776"/>
            <a:ext cx="27054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>
                <a:solidFill>
                  <a:schemeClr val="bg1"/>
                </a:solidFill>
              </a:rPr>
              <a:t>Upraveno dle Holoubek I.</a:t>
            </a:r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58F346D6-DF70-4489-A93C-366916C8F7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29098"/>
            <a:ext cx="5175078" cy="1863319"/>
          </a:xfrm>
          <a:prstGeom prst="rect">
            <a:avLst/>
          </a:prstGeom>
        </p:spPr>
      </p:pic>
      <p:sp>
        <p:nvSpPr>
          <p:cNvPr id="9" name="Obdélník 8">
            <a:extLst>
              <a:ext uri="{FF2B5EF4-FFF2-40B4-BE49-F238E27FC236}">
                <a16:creationId xmlns:a16="http://schemas.microsoft.com/office/drawing/2014/main" id="{E8FA73CC-35ED-44FC-9201-A4071839CF7F}"/>
              </a:ext>
            </a:extLst>
          </p:cNvPr>
          <p:cNvSpPr/>
          <p:nvPr/>
        </p:nvSpPr>
        <p:spPr>
          <a:xfrm>
            <a:off x="1832059" y="919619"/>
            <a:ext cx="735675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cs-CZ" sz="3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ENVIRONMENTÁLNÍ ORGANICKÉ POLUTANTY</a:t>
            </a:r>
          </a:p>
        </p:txBody>
      </p:sp>
      <p:pic>
        <p:nvPicPr>
          <p:cNvPr id="10" name="Obrázek 6">
            <a:extLst>
              <a:ext uri="{FF2B5EF4-FFF2-40B4-BE49-F238E27FC236}">
                <a16:creationId xmlns:a16="http://schemas.microsoft.com/office/drawing/2014/main" id="{188E5FFD-0BA9-4281-AE45-6D285FC650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360" y="1383506"/>
            <a:ext cx="7232650" cy="544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Skupina 10">
            <a:extLst>
              <a:ext uri="{FF2B5EF4-FFF2-40B4-BE49-F238E27FC236}">
                <a16:creationId xmlns:a16="http://schemas.microsoft.com/office/drawing/2014/main" id="{D5135539-F6FE-49CD-B36B-D076D7FB6C73}"/>
              </a:ext>
            </a:extLst>
          </p:cNvPr>
          <p:cNvGrpSpPr/>
          <p:nvPr/>
        </p:nvGrpSpPr>
        <p:grpSpPr>
          <a:xfrm>
            <a:off x="4728053" y="3542774"/>
            <a:ext cx="1537522" cy="1322725"/>
            <a:chOff x="3415583" y="1705828"/>
            <a:chExt cx="1537522" cy="1322725"/>
          </a:xfrm>
        </p:grpSpPr>
        <p:sp>
          <p:nvSpPr>
            <p:cNvPr id="42" name="Ovál 41">
              <a:extLst>
                <a:ext uri="{FF2B5EF4-FFF2-40B4-BE49-F238E27FC236}">
                  <a16:creationId xmlns:a16="http://schemas.microsoft.com/office/drawing/2014/main" id="{BBAC18AC-5CAA-4849-87BE-2BE3B6C1D5CC}"/>
                </a:ext>
              </a:extLst>
            </p:cNvPr>
            <p:cNvSpPr/>
            <p:nvPr/>
          </p:nvSpPr>
          <p:spPr>
            <a:xfrm>
              <a:off x="3415583" y="1705828"/>
              <a:ext cx="1537522" cy="1322725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3" name="Ovál 4">
              <a:extLst>
                <a:ext uri="{FF2B5EF4-FFF2-40B4-BE49-F238E27FC236}">
                  <a16:creationId xmlns:a16="http://schemas.microsoft.com/office/drawing/2014/main" id="{E1C1FFED-01CE-4703-B7D4-15A3B2BC5F38}"/>
                </a:ext>
              </a:extLst>
            </p:cNvPr>
            <p:cNvSpPr txBox="1"/>
            <p:nvPr/>
          </p:nvSpPr>
          <p:spPr>
            <a:xfrm>
              <a:off x="3640748" y="1899537"/>
              <a:ext cx="1087192" cy="9353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1600" b="1" kern="1200" dirty="0">
                  <a:latin typeface="Garamond" panose="02020404030301010803" pitchFamily="18" charset="0"/>
                </a:rPr>
                <a:t>Nově se </a:t>
              </a:r>
              <a:r>
                <a:rPr lang="cs-CZ" sz="1600" b="1" kern="1200" dirty="0" err="1">
                  <a:latin typeface="Garamond" panose="02020404030301010803" pitchFamily="18" charset="0"/>
                </a:rPr>
                <a:t>objevujíící</a:t>
              </a:r>
              <a:endParaRPr lang="cs-CZ" sz="1600" b="1" kern="1200" dirty="0">
                <a:latin typeface="Garamond" panose="02020404030301010803" pitchFamily="18" charset="0"/>
              </a:endParaRPr>
            </a:p>
          </p:txBody>
        </p:sp>
      </p:grpSp>
      <p:grpSp>
        <p:nvGrpSpPr>
          <p:cNvPr id="12" name="Skupina 11">
            <a:extLst>
              <a:ext uri="{FF2B5EF4-FFF2-40B4-BE49-F238E27FC236}">
                <a16:creationId xmlns:a16="http://schemas.microsoft.com/office/drawing/2014/main" id="{26F392DA-C804-427D-978A-D318E9B40C44}"/>
              </a:ext>
            </a:extLst>
          </p:cNvPr>
          <p:cNvGrpSpPr/>
          <p:nvPr/>
        </p:nvGrpSpPr>
        <p:grpSpPr>
          <a:xfrm>
            <a:off x="5252584" y="3004934"/>
            <a:ext cx="449726" cy="486036"/>
            <a:chOff x="3940114" y="1167988"/>
            <a:chExt cx="449726" cy="486036"/>
          </a:xfrm>
        </p:grpSpPr>
        <p:sp>
          <p:nvSpPr>
            <p:cNvPr id="40" name="Šipka: doprava 39">
              <a:extLst>
                <a:ext uri="{FF2B5EF4-FFF2-40B4-BE49-F238E27FC236}">
                  <a16:creationId xmlns:a16="http://schemas.microsoft.com/office/drawing/2014/main" id="{72BF64F4-6794-4624-B799-FF2E586DFBB3}"/>
                </a:ext>
              </a:extLst>
            </p:cNvPr>
            <p:cNvSpPr/>
            <p:nvPr/>
          </p:nvSpPr>
          <p:spPr>
            <a:xfrm rot="16130378">
              <a:off x="3921959" y="1186143"/>
              <a:ext cx="486036" cy="449726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92D050"/>
            </a:solidFill>
          </p:spPr>
          <p:style>
            <a:ln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1" name="Šipka: doprava 6">
              <a:extLst>
                <a:ext uri="{FF2B5EF4-FFF2-40B4-BE49-F238E27FC236}">
                  <a16:creationId xmlns:a16="http://schemas.microsoft.com/office/drawing/2014/main" id="{9926EE00-BE3C-441E-888A-F331547546F9}"/>
                </a:ext>
              </a:extLst>
            </p:cNvPr>
            <p:cNvSpPr txBox="1"/>
            <p:nvPr/>
          </p:nvSpPr>
          <p:spPr>
            <a:xfrm rot="26930378">
              <a:off x="3990784" y="1343533"/>
              <a:ext cx="351118" cy="2698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cs-CZ" sz="1600" b="1" kern="1200">
                <a:solidFill>
                  <a:srgbClr val="FF0000"/>
                </a:solidFill>
                <a:latin typeface="Garamond" panose="02020404030301010803" pitchFamily="18" charset="0"/>
              </a:endParaRPr>
            </a:p>
          </p:txBody>
        </p:sp>
      </p:grpSp>
      <p:grpSp>
        <p:nvGrpSpPr>
          <p:cNvPr id="13" name="Skupina 12">
            <a:extLst>
              <a:ext uri="{FF2B5EF4-FFF2-40B4-BE49-F238E27FC236}">
                <a16:creationId xmlns:a16="http://schemas.microsoft.com/office/drawing/2014/main" id="{6D3D50E4-518A-4594-9A16-E326A1712288}"/>
              </a:ext>
            </a:extLst>
          </p:cNvPr>
          <p:cNvGrpSpPr/>
          <p:nvPr/>
        </p:nvGrpSpPr>
        <p:grpSpPr>
          <a:xfrm>
            <a:off x="4536905" y="2067086"/>
            <a:ext cx="1850823" cy="867720"/>
            <a:chOff x="3224435" y="230140"/>
            <a:chExt cx="1850823" cy="867720"/>
          </a:xfrm>
        </p:grpSpPr>
        <p:sp>
          <p:nvSpPr>
            <p:cNvPr id="38" name="Ovál 37">
              <a:extLst>
                <a:ext uri="{FF2B5EF4-FFF2-40B4-BE49-F238E27FC236}">
                  <a16:creationId xmlns:a16="http://schemas.microsoft.com/office/drawing/2014/main" id="{165420C9-BCC7-43DE-98B7-70B78DBE4A5D}"/>
                </a:ext>
              </a:extLst>
            </p:cNvPr>
            <p:cNvSpPr/>
            <p:nvPr/>
          </p:nvSpPr>
          <p:spPr>
            <a:xfrm>
              <a:off x="3224435" y="230140"/>
              <a:ext cx="1850823" cy="86772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" name="Ovál 8">
              <a:extLst>
                <a:ext uri="{FF2B5EF4-FFF2-40B4-BE49-F238E27FC236}">
                  <a16:creationId xmlns:a16="http://schemas.microsoft.com/office/drawing/2014/main" id="{E77941CC-9ED0-4F59-85AC-6C3A5610CA8E}"/>
                </a:ext>
              </a:extLst>
            </p:cNvPr>
            <p:cNvSpPr txBox="1"/>
            <p:nvPr/>
          </p:nvSpPr>
          <p:spPr>
            <a:xfrm>
              <a:off x="3495482" y="357215"/>
              <a:ext cx="1308729" cy="6135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1600" b="1" kern="1200" dirty="0">
                  <a:latin typeface="Garamond" panose="02020404030301010803" pitchFamily="18" charset="0"/>
                </a:rPr>
                <a:t>„Staré“ regulované (např. </a:t>
              </a:r>
              <a:r>
                <a:rPr lang="cs-CZ" sz="1600" b="1" kern="1200" dirty="0" err="1">
                  <a:latin typeface="Garamond" panose="02020404030301010803" pitchFamily="18" charset="0"/>
                </a:rPr>
                <a:t>POPs</a:t>
              </a:r>
              <a:r>
                <a:rPr lang="cs-CZ" sz="1600" b="1" kern="1200" dirty="0">
                  <a:latin typeface="Garamond" panose="02020404030301010803" pitchFamily="18" charset="0"/>
                </a:rPr>
                <a:t>)</a:t>
              </a:r>
            </a:p>
          </p:txBody>
        </p:sp>
      </p:grpSp>
      <p:grpSp>
        <p:nvGrpSpPr>
          <p:cNvPr id="14" name="Skupina 13">
            <a:extLst>
              <a:ext uri="{FF2B5EF4-FFF2-40B4-BE49-F238E27FC236}">
                <a16:creationId xmlns:a16="http://schemas.microsoft.com/office/drawing/2014/main" id="{D4773CB6-79A0-4565-9694-C9EE24B43CEF}"/>
              </a:ext>
            </a:extLst>
          </p:cNvPr>
          <p:cNvGrpSpPr/>
          <p:nvPr/>
        </p:nvGrpSpPr>
        <p:grpSpPr>
          <a:xfrm>
            <a:off x="6241749" y="3720433"/>
            <a:ext cx="349180" cy="449726"/>
            <a:chOff x="4929279" y="1883487"/>
            <a:chExt cx="349180" cy="449726"/>
          </a:xfrm>
        </p:grpSpPr>
        <p:sp>
          <p:nvSpPr>
            <p:cNvPr id="36" name="Šipka: doprava 35">
              <a:extLst>
                <a:ext uri="{FF2B5EF4-FFF2-40B4-BE49-F238E27FC236}">
                  <a16:creationId xmlns:a16="http://schemas.microsoft.com/office/drawing/2014/main" id="{2F895A2E-6860-4C1C-B294-746A8AA85D25}"/>
                </a:ext>
              </a:extLst>
            </p:cNvPr>
            <p:cNvSpPr/>
            <p:nvPr/>
          </p:nvSpPr>
          <p:spPr>
            <a:xfrm rot="20656706">
              <a:off x="4929279" y="1883487"/>
              <a:ext cx="349180" cy="449726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92D050"/>
            </a:solidFill>
          </p:spPr>
          <p:style>
            <a:ln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Šipka: doprava 10">
              <a:extLst>
                <a:ext uri="{FF2B5EF4-FFF2-40B4-BE49-F238E27FC236}">
                  <a16:creationId xmlns:a16="http://schemas.microsoft.com/office/drawing/2014/main" id="{87A5D9E4-9A9F-4B2F-B88C-92D210B5C255}"/>
                </a:ext>
              </a:extLst>
            </p:cNvPr>
            <p:cNvSpPr txBox="1"/>
            <p:nvPr/>
          </p:nvSpPr>
          <p:spPr>
            <a:xfrm rot="20656706">
              <a:off x="4931238" y="1987624"/>
              <a:ext cx="244426" cy="2698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cs-CZ" sz="1600" b="1" kern="1200" dirty="0">
                <a:solidFill>
                  <a:srgbClr val="FF0000"/>
                </a:solidFill>
                <a:latin typeface="Garamond" panose="02020404030301010803" pitchFamily="18" charset="0"/>
              </a:endParaRPr>
            </a:p>
          </p:txBody>
        </p:sp>
      </p:grpSp>
      <p:grpSp>
        <p:nvGrpSpPr>
          <p:cNvPr id="15" name="Skupina 14">
            <a:extLst>
              <a:ext uri="{FF2B5EF4-FFF2-40B4-BE49-F238E27FC236}">
                <a16:creationId xmlns:a16="http://schemas.microsoft.com/office/drawing/2014/main" id="{C985C96D-4631-4B59-96A8-B0BE55C64C03}"/>
              </a:ext>
            </a:extLst>
          </p:cNvPr>
          <p:cNvGrpSpPr/>
          <p:nvPr/>
        </p:nvGrpSpPr>
        <p:grpSpPr>
          <a:xfrm>
            <a:off x="6436034" y="3291226"/>
            <a:ext cx="1926152" cy="754852"/>
            <a:chOff x="5123564" y="1454280"/>
            <a:chExt cx="1926152" cy="754852"/>
          </a:xfrm>
        </p:grpSpPr>
        <p:sp>
          <p:nvSpPr>
            <p:cNvPr id="34" name="Ovál 33">
              <a:extLst>
                <a:ext uri="{FF2B5EF4-FFF2-40B4-BE49-F238E27FC236}">
                  <a16:creationId xmlns:a16="http://schemas.microsoft.com/office/drawing/2014/main" id="{043B1F3C-4A81-47A3-9487-01BB7777E497}"/>
                </a:ext>
              </a:extLst>
            </p:cNvPr>
            <p:cNvSpPr/>
            <p:nvPr/>
          </p:nvSpPr>
          <p:spPr>
            <a:xfrm>
              <a:off x="5123564" y="1454280"/>
              <a:ext cx="1926152" cy="75485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5" name="Ovál 12">
              <a:extLst>
                <a:ext uri="{FF2B5EF4-FFF2-40B4-BE49-F238E27FC236}">
                  <a16:creationId xmlns:a16="http://schemas.microsoft.com/office/drawing/2014/main" id="{C1F5F919-C529-4D62-B1B3-4523BBC32D27}"/>
                </a:ext>
              </a:extLst>
            </p:cNvPr>
            <p:cNvSpPr txBox="1"/>
            <p:nvPr/>
          </p:nvSpPr>
          <p:spPr>
            <a:xfrm>
              <a:off x="5405642" y="1564826"/>
              <a:ext cx="1361996" cy="5337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1600" b="1" kern="1200" dirty="0">
                  <a:latin typeface="Garamond" panose="02020404030301010803" pitchFamily="18" charset="0"/>
                </a:rPr>
                <a:t>„Nové“ regulované</a:t>
              </a:r>
            </a:p>
          </p:txBody>
        </p:sp>
      </p:grpSp>
      <p:grpSp>
        <p:nvGrpSpPr>
          <p:cNvPr id="16" name="Skupina 15">
            <a:extLst>
              <a:ext uri="{FF2B5EF4-FFF2-40B4-BE49-F238E27FC236}">
                <a16:creationId xmlns:a16="http://schemas.microsoft.com/office/drawing/2014/main" id="{093DD8C7-47A5-4A8E-B803-AAD0D2870CDB}"/>
              </a:ext>
            </a:extLst>
          </p:cNvPr>
          <p:cNvGrpSpPr/>
          <p:nvPr/>
        </p:nvGrpSpPr>
        <p:grpSpPr>
          <a:xfrm>
            <a:off x="5904084" y="4775022"/>
            <a:ext cx="449726" cy="588166"/>
            <a:chOff x="4591614" y="2938076"/>
            <a:chExt cx="449726" cy="588166"/>
          </a:xfrm>
        </p:grpSpPr>
        <p:sp>
          <p:nvSpPr>
            <p:cNvPr id="32" name="Šipka: doprava 31">
              <a:extLst>
                <a:ext uri="{FF2B5EF4-FFF2-40B4-BE49-F238E27FC236}">
                  <a16:creationId xmlns:a16="http://schemas.microsoft.com/office/drawing/2014/main" id="{A5173A5E-6D51-41AA-BAE2-4B474A3D1336}"/>
                </a:ext>
              </a:extLst>
            </p:cNvPr>
            <p:cNvSpPr/>
            <p:nvPr/>
          </p:nvSpPr>
          <p:spPr>
            <a:xfrm rot="3230406">
              <a:off x="4522394" y="3007296"/>
              <a:ext cx="588166" cy="449726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92D050"/>
            </a:solidFill>
          </p:spPr>
          <p:style>
            <a:ln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Šipka: doprava 14">
              <a:extLst>
                <a:ext uri="{FF2B5EF4-FFF2-40B4-BE49-F238E27FC236}">
                  <a16:creationId xmlns:a16="http://schemas.microsoft.com/office/drawing/2014/main" id="{17F45B6E-2025-405F-8E2A-CE7FF86C718B}"/>
                </a:ext>
              </a:extLst>
            </p:cNvPr>
            <p:cNvSpPr txBox="1"/>
            <p:nvPr/>
          </p:nvSpPr>
          <p:spPr>
            <a:xfrm rot="3230406">
              <a:off x="4550049" y="3042776"/>
              <a:ext cx="453248" cy="2698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cs-CZ" sz="1600" b="1" kern="1200">
                <a:solidFill>
                  <a:srgbClr val="FF0000"/>
                </a:solidFill>
                <a:latin typeface="Garamond" panose="02020404030301010803" pitchFamily="18" charset="0"/>
              </a:endParaRPr>
            </a:p>
          </p:txBody>
        </p:sp>
      </p:grpSp>
      <p:grpSp>
        <p:nvGrpSpPr>
          <p:cNvPr id="17" name="Skupina 16">
            <a:extLst>
              <a:ext uri="{FF2B5EF4-FFF2-40B4-BE49-F238E27FC236}">
                <a16:creationId xmlns:a16="http://schemas.microsoft.com/office/drawing/2014/main" id="{A33AE690-3B68-408F-BF98-B968CAAB1226}"/>
              </a:ext>
            </a:extLst>
          </p:cNvPr>
          <p:cNvGrpSpPr/>
          <p:nvPr/>
        </p:nvGrpSpPr>
        <p:grpSpPr>
          <a:xfrm>
            <a:off x="5905056" y="5379451"/>
            <a:ext cx="1322725" cy="576522"/>
            <a:chOff x="4592586" y="3542505"/>
            <a:chExt cx="1322725" cy="576522"/>
          </a:xfrm>
        </p:grpSpPr>
        <p:sp>
          <p:nvSpPr>
            <p:cNvPr id="30" name="Ovál 29">
              <a:extLst>
                <a:ext uri="{FF2B5EF4-FFF2-40B4-BE49-F238E27FC236}">
                  <a16:creationId xmlns:a16="http://schemas.microsoft.com/office/drawing/2014/main" id="{72E5E6A1-B508-4D38-A85E-25AEF26585EF}"/>
                </a:ext>
              </a:extLst>
            </p:cNvPr>
            <p:cNvSpPr/>
            <p:nvPr/>
          </p:nvSpPr>
          <p:spPr>
            <a:xfrm>
              <a:off x="4592586" y="3542505"/>
              <a:ext cx="1322725" cy="57652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Ovál 16">
              <a:extLst>
                <a:ext uri="{FF2B5EF4-FFF2-40B4-BE49-F238E27FC236}">
                  <a16:creationId xmlns:a16="http://schemas.microsoft.com/office/drawing/2014/main" id="{057F0C19-E18C-47F8-9021-CFBB3A559385}"/>
                </a:ext>
              </a:extLst>
            </p:cNvPr>
            <p:cNvSpPr txBox="1"/>
            <p:nvPr/>
          </p:nvSpPr>
          <p:spPr>
            <a:xfrm>
              <a:off x="4786295" y="3626935"/>
              <a:ext cx="935307" cy="4076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1600" b="1" kern="1200">
                  <a:latin typeface="Garamond" panose="02020404030301010803" pitchFamily="18" charset="0"/>
                </a:rPr>
                <a:t>„Nové“ sledované</a:t>
              </a:r>
              <a:endParaRPr lang="cs-CZ" sz="1600" b="1" kern="1200" dirty="0">
                <a:latin typeface="Garamond" panose="02020404030301010803" pitchFamily="18" charset="0"/>
              </a:endParaRPr>
            </a:p>
          </p:txBody>
        </p:sp>
      </p:grpSp>
      <p:grpSp>
        <p:nvGrpSpPr>
          <p:cNvPr id="18" name="Skupina 17">
            <a:extLst>
              <a:ext uri="{FF2B5EF4-FFF2-40B4-BE49-F238E27FC236}">
                <a16:creationId xmlns:a16="http://schemas.microsoft.com/office/drawing/2014/main" id="{DD96C86F-F5E7-4204-88E9-FFB3A9FDFC9D}"/>
              </a:ext>
            </a:extLst>
          </p:cNvPr>
          <p:cNvGrpSpPr/>
          <p:nvPr/>
        </p:nvGrpSpPr>
        <p:grpSpPr>
          <a:xfrm>
            <a:off x="4152798" y="4694970"/>
            <a:ext cx="784827" cy="449726"/>
            <a:chOff x="2840328" y="2858024"/>
            <a:chExt cx="784827" cy="449726"/>
          </a:xfrm>
        </p:grpSpPr>
        <p:sp>
          <p:nvSpPr>
            <p:cNvPr id="28" name="Šipka: doprava 27">
              <a:extLst>
                <a:ext uri="{FF2B5EF4-FFF2-40B4-BE49-F238E27FC236}">
                  <a16:creationId xmlns:a16="http://schemas.microsoft.com/office/drawing/2014/main" id="{66DDE85C-96A0-491E-9DF3-9DCC05803984}"/>
                </a:ext>
              </a:extLst>
            </p:cNvPr>
            <p:cNvSpPr/>
            <p:nvPr/>
          </p:nvSpPr>
          <p:spPr>
            <a:xfrm rot="8632648">
              <a:off x="2840328" y="2858024"/>
              <a:ext cx="784827" cy="449726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92D050"/>
            </a:solidFill>
          </p:spPr>
          <p:style>
            <a:ln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Šipka: doprava 18">
              <a:extLst>
                <a:ext uri="{FF2B5EF4-FFF2-40B4-BE49-F238E27FC236}">
                  <a16:creationId xmlns:a16="http://schemas.microsoft.com/office/drawing/2014/main" id="{B64E1F71-4736-4833-B16B-79A2FE51123C}"/>
                </a:ext>
              </a:extLst>
            </p:cNvPr>
            <p:cNvSpPr txBox="1"/>
            <p:nvPr/>
          </p:nvSpPr>
          <p:spPr>
            <a:xfrm rot="19432648">
              <a:off x="2962278" y="2908201"/>
              <a:ext cx="649909" cy="2698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cs-CZ" sz="1600" b="1" kern="1200">
                <a:solidFill>
                  <a:srgbClr val="FF0000"/>
                </a:solidFill>
                <a:latin typeface="Garamond" panose="02020404030301010803" pitchFamily="18" charset="0"/>
              </a:endParaRPr>
            </a:p>
          </p:txBody>
        </p:sp>
      </p:grpSp>
      <p:grpSp>
        <p:nvGrpSpPr>
          <p:cNvPr id="19" name="Skupina 18">
            <a:extLst>
              <a:ext uri="{FF2B5EF4-FFF2-40B4-BE49-F238E27FC236}">
                <a16:creationId xmlns:a16="http://schemas.microsoft.com/office/drawing/2014/main" id="{88F0FC64-C8F4-44D9-A5DD-8863F5C57746}"/>
              </a:ext>
            </a:extLst>
          </p:cNvPr>
          <p:cNvGrpSpPr/>
          <p:nvPr/>
        </p:nvGrpSpPr>
        <p:grpSpPr>
          <a:xfrm>
            <a:off x="1890129" y="5071965"/>
            <a:ext cx="3022744" cy="1322725"/>
            <a:chOff x="577659" y="3235019"/>
            <a:chExt cx="3022744" cy="1322725"/>
          </a:xfrm>
        </p:grpSpPr>
        <p:sp>
          <p:nvSpPr>
            <p:cNvPr id="26" name="Ovál 25">
              <a:extLst>
                <a:ext uri="{FF2B5EF4-FFF2-40B4-BE49-F238E27FC236}">
                  <a16:creationId xmlns:a16="http://schemas.microsoft.com/office/drawing/2014/main" id="{1720BE55-C6C8-49B0-A47D-51CDABDB1DEC}"/>
                </a:ext>
              </a:extLst>
            </p:cNvPr>
            <p:cNvSpPr/>
            <p:nvPr/>
          </p:nvSpPr>
          <p:spPr>
            <a:xfrm>
              <a:off x="577659" y="3235019"/>
              <a:ext cx="3022744" cy="1322725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Ovál 20">
              <a:extLst>
                <a:ext uri="{FF2B5EF4-FFF2-40B4-BE49-F238E27FC236}">
                  <a16:creationId xmlns:a16="http://schemas.microsoft.com/office/drawing/2014/main" id="{20AE38A8-1FD8-4C4F-802F-B6D8804A9ED1}"/>
                </a:ext>
              </a:extLst>
            </p:cNvPr>
            <p:cNvSpPr txBox="1"/>
            <p:nvPr/>
          </p:nvSpPr>
          <p:spPr>
            <a:xfrm>
              <a:off x="1020330" y="3428728"/>
              <a:ext cx="2137402" cy="9353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1600" b="1" kern="1200" dirty="0">
                  <a:latin typeface="Garamond" panose="02020404030301010803" pitchFamily="18" charset="0"/>
                </a:rPr>
                <a:t>Nesledované</a:t>
              </a:r>
            </a:p>
          </p:txBody>
        </p:sp>
      </p:grpSp>
      <p:grpSp>
        <p:nvGrpSpPr>
          <p:cNvPr id="20" name="Skupina 19">
            <a:extLst>
              <a:ext uri="{FF2B5EF4-FFF2-40B4-BE49-F238E27FC236}">
                <a16:creationId xmlns:a16="http://schemas.microsoft.com/office/drawing/2014/main" id="{337DB0A2-47AE-4948-8BC4-F23C0FF42256}"/>
              </a:ext>
            </a:extLst>
          </p:cNvPr>
          <p:cNvGrpSpPr/>
          <p:nvPr/>
        </p:nvGrpSpPr>
        <p:grpSpPr>
          <a:xfrm>
            <a:off x="4432152" y="3793357"/>
            <a:ext cx="316738" cy="449726"/>
            <a:chOff x="3119682" y="1956411"/>
            <a:chExt cx="316738" cy="449726"/>
          </a:xfrm>
        </p:grpSpPr>
        <p:sp>
          <p:nvSpPr>
            <p:cNvPr id="24" name="Šipka: doprava 23">
              <a:extLst>
                <a:ext uri="{FF2B5EF4-FFF2-40B4-BE49-F238E27FC236}">
                  <a16:creationId xmlns:a16="http://schemas.microsoft.com/office/drawing/2014/main" id="{39A27184-B3F3-4E6F-87A5-70F2CA31D003}"/>
                </a:ext>
              </a:extLst>
            </p:cNvPr>
            <p:cNvSpPr/>
            <p:nvPr/>
          </p:nvSpPr>
          <p:spPr>
            <a:xfrm rot="11495567">
              <a:off x="3119682" y="1956411"/>
              <a:ext cx="316738" cy="449726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92D050"/>
            </a:solidFill>
          </p:spPr>
          <p:style>
            <a:ln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Šipka: doprava 22">
              <a:extLst>
                <a:ext uri="{FF2B5EF4-FFF2-40B4-BE49-F238E27FC236}">
                  <a16:creationId xmlns:a16="http://schemas.microsoft.com/office/drawing/2014/main" id="{C7E434CC-FF59-46FE-A142-684718D2647D}"/>
                </a:ext>
              </a:extLst>
            </p:cNvPr>
            <p:cNvSpPr txBox="1"/>
            <p:nvPr/>
          </p:nvSpPr>
          <p:spPr>
            <a:xfrm rot="22295567">
              <a:off x="3213734" y="2055903"/>
              <a:ext cx="221717" cy="2698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cs-CZ" sz="1600" b="1" kern="1200"/>
            </a:p>
          </p:txBody>
        </p:sp>
      </p:grpSp>
      <p:grpSp>
        <p:nvGrpSpPr>
          <p:cNvPr id="21" name="Skupina 20">
            <a:extLst>
              <a:ext uri="{FF2B5EF4-FFF2-40B4-BE49-F238E27FC236}">
                <a16:creationId xmlns:a16="http://schemas.microsoft.com/office/drawing/2014/main" id="{6D8F2F60-B416-4256-83F6-96B2E820D693}"/>
              </a:ext>
            </a:extLst>
          </p:cNvPr>
          <p:cNvGrpSpPr/>
          <p:nvPr/>
        </p:nvGrpSpPr>
        <p:grpSpPr>
          <a:xfrm>
            <a:off x="1816527" y="3050701"/>
            <a:ext cx="2707168" cy="1352274"/>
            <a:chOff x="504057" y="1213755"/>
            <a:chExt cx="2707168" cy="1352274"/>
          </a:xfrm>
        </p:grpSpPr>
        <p:sp>
          <p:nvSpPr>
            <p:cNvPr id="22" name="Ovál 21">
              <a:extLst>
                <a:ext uri="{FF2B5EF4-FFF2-40B4-BE49-F238E27FC236}">
                  <a16:creationId xmlns:a16="http://schemas.microsoft.com/office/drawing/2014/main" id="{89D27A07-BC66-4ABF-B240-DBDDEC8129E1}"/>
                </a:ext>
              </a:extLst>
            </p:cNvPr>
            <p:cNvSpPr/>
            <p:nvPr/>
          </p:nvSpPr>
          <p:spPr>
            <a:xfrm>
              <a:off x="504057" y="1213755"/>
              <a:ext cx="2707168" cy="1352274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Ovál 24">
              <a:extLst>
                <a:ext uri="{FF2B5EF4-FFF2-40B4-BE49-F238E27FC236}">
                  <a16:creationId xmlns:a16="http://schemas.microsoft.com/office/drawing/2014/main" id="{B4B8D2E2-8DC9-4F98-8DB4-023BEBBA973E}"/>
                </a:ext>
              </a:extLst>
            </p:cNvPr>
            <p:cNvSpPr txBox="1"/>
            <p:nvPr/>
          </p:nvSpPr>
          <p:spPr>
            <a:xfrm>
              <a:off x="900513" y="1411791"/>
              <a:ext cx="1914256" cy="95620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1600" b="1" kern="1200" dirty="0">
                  <a:latin typeface="Garamond" panose="02020404030301010803" pitchFamily="18" charset="0"/>
                </a:rPr>
                <a:t>Degradační a transformační produkty</a:t>
              </a:r>
            </a:p>
          </p:txBody>
        </p:sp>
      </p:grpSp>
      <p:sp>
        <p:nvSpPr>
          <p:cNvPr id="2" name="TextovéPole 1">
            <a:extLst>
              <a:ext uri="{FF2B5EF4-FFF2-40B4-BE49-F238E27FC236}">
                <a16:creationId xmlns:a16="http://schemas.microsoft.com/office/drawing/2014/main" id="{B6B2CEF6-FFAF-488F-B6A9-BD0B8AECA64D}"/>
              </a:ext>
            </a:extLst>
          </p:cNvPr>
          <p:cNvSpPr txBox="1"/>
          <p:nvPr/>
        </p:nvSpPr>
        <p:spPr>
          <a:xfrm>
            <a:off x="8280779" y="6357710"/>
            <a:ext cx="602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EEA</a:t>
            </a:r>
            <a:endParaRPr lang="en-US" dirty="0"/>
          </a:p>
        </p:txBody>
      </p:sp>
      <p:pic>
        <p:nvPicPr>
          <p:cNvPr id="44" name="Obrázek 43">
            <a:extLst>
              <a:ext uri="{FF2B5EF4-FFF2-40B4-BE49-F238E27FC236}">
                <a16:creationId xmlns:a16="http://schemas.microsoft.com/office/drawing/2014/main" id="{FB795C5D-C8C9-466F-B74E-67AE300A6F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79144" y="399174"/>
            <a:ext cx="857370" cy="428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5668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2208213" y="1535114"/>
            <a:ext cx="8558212" cy="1292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7518477" y="5720776"/>
            <a:ext cx="27054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>
                <a:solidFill>
                  <a:schemeClr val="bg1"/>
                </a:solidFill>
              </a:rPr>
              <a:t>Upraveno dle Holoubek I.</a:t>
            </a:r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58F346D6-DF70-4489-A93C-366916C8F7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29098"/>
            <a:ext cx="5175078" cy="1863319"/>
          </a:xfrm>
          <a:prstGeom prst="rect">
            <a:avLst/>
          </a:prstGeom>
        </p:spPr>
      </p:pic>
      <p:sp>
        <p:nvSpPr>
          <p:cNvPr id="9" name="Obdélník 8">
            <a:extLst>
              <a:ext uri="{FF2B5EF4-FFF2-40B4-BE49-F238E27FC236}">
                <a16:creationId xmlns:a16="http://schemas.microsoft.com/office/drawing/2014/main" id="{E8FA73CC-35ED-44FC-9201-A4071839CF7F}"/>
              </a:ext>
            </a:extLst>
          </p:cNvPr>
          <p:cNvSpPr/>
          <p:nvPr/>
        </p:nvSpPr>
        <p:spPr>
          <a:xfrm>
            <a:off x="1832059" y="919619"/>
            <a:ext cx="735675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cs-CZ" sz="3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ENVIRONMENTÁLNÍ ORGANICKÉ POLUTANTY</a:t>
            </a:r>
          </a:p>
        </p:txBody>
      </p:sp>
      <p:pic>
        <p:nvPicPr>
          <p:cNvPr id="10" name="Obrázek 6">
            <a:extLst>
              <a:ext uri="{FF2B5EF4-FFF2-40B4-BE49-F238E27FC236}">
                <a16:creationId xmlns:a16="http://schemas.microsoft.com/office/drawing/2014/main" id="{188E5FFD-0BA9-4281-AE45-6D285FC650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360" y="1383506"/>
            <a:ext cx="7232650" cy="544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Skupina 10">
            <a:extLst>
              <a:ext uri="{FF2B5EF4-FFF2-40B4-BE49-F238E27FC236}">
                <a16:creationId xmlns:a16="http://schemas.microsoft.com/office/drawing/2014/main" id="{D5135539-F6FE-49CD-B36B-D076D7FB6C73}"/>
              </a:ext>
            </a:extLst>
          </p:cNvPr>
          <p:cNvGrpSpPr/>
          <p:nvPr/>
        </p:nvGrpSpPr>
        <p:grpSpPr>
          <a:xfrm>
            <a:off x="4728053" y="3542774"/>
            <a:ext cx="1537522" cy="1322725"/>
            <a:chOff x="3415583" y="1705828"/>
            <a:chExt cx="1537522" cy="1322725"/>
          </a:xfrm>
        </p:grpSpPr>
        <p:sp>
          <p:nvSpPr>
            <p:cNvPr id="42" name="Ovál 41">
              <a:extLst>
                <a:ext uri="{FF2B5EF4-FFF2-40B4-BE49-F238E27FC236}">
                  <a16:creationId xmlns:a16="http://schemas.microsoft.com/office/drawing/2014/main" id="{BBAC18AC-5CAA-4849-87BE-2BE3B6C1D5CC}"/>
                </a:ext>
              </a:extLst>
            </p:cNvPr>
            <p:cNvSpPr/>
            <p:nvPr/>
          </p:nvSpPr>
          <p:spPr>
            <a:xfrm>
              <a:off x="3415583" y="1705828"/>
              <a:ext cx="1537522" cy="1322725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3" name="Ovál 4">
              <a:extLst>
                <a:ext uri="{FF2B5EF4-FFF2-40B4-BE49-F238E27FC236}">
                  <a16:creationId xmlns:a16="http://schemas.microsoft.com/office/drawing/2014/main" id="{E1C1FFED-01CE-4703-B7D4-15A3B2BC5F38}"/>
                </a:ext>
              </a:extLst>
            </p:cNvPr>
            <p:cNvSpPr txBox="1"/>
            <p:nvPr/>
          </p:nvSpPr>
          <p:spPr>
            <a:xfrm>
              <a:off x="3640748" y="1899537"/>
              <a:ext cx="1087192" cy="9353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1600" b="1" kern="1200" dirty="0">
                  <a:latin typeface="Garamond" panose="02020404030301010803" pitchFamily="18" charset="0"/>
                </a:rPr>
                <a:t>Nově se </a:t>
              </a:r>
              <a:r>
                <a:rPr lang="cs-CZ" sz="1600" b="1" kern="1200" dirty="0" err="1">
                  <a:latin typeface="Garamond" panose="02020404030301010803" pitchFamily="18" charset="0"/>
                </a:rPr>
                <a:t>objevujíící</a:t>
              </a:r>
              <a:endParaRPr lang="cs-CZ" sz="1600" b="1" kern="1200" dirty="0">
                <a:latin typeface="Garamond" panose="02020404030301010803" pitchFamily="18" charset="0"/>
              </a:endParaRPr>
            </a:p>
          </p:txBody>
        </p:sp>
      </p:grpSp>
      <p:grpSp>
        <p:nvGrpSpPr>
          <p:cNvPr id="12" name="Skupina 11">
            <a:extLst>
              <a:ext uri="{FF2B5EF4-FFF2-40B4-BE49-F238E27FC236}">
                <a16:creationId xmlns:a16="http://schemas.microsoft.com/office/drawing/2014/main" id="{26F392DA-C804-427D-978A-D318E9B40C44}"/>
              </a:ext>
            </a:extLst>
          </p:cNvPr>
          <p:cNvGrpSpPr/>
          <p:nvPr/>
        </p:nvGrpSpPr>
        <p:grpSpPr>
          <a:xfrm>
            <a:off x="5252584" y="3004934"/>
            <a:ext cx="449726" cy="486036"/>
            <a:chOff x="3940114" y="1167988"/>
            <a:chExt cx="449726" cy="486036"/>
          </a:xfrm>
        </p:grpSpPr>
        <p:sp>
          <p:nvSpPr>
            <p:cNvPr id="40" name="Šipka: doprava 39">
              <a:extLst>
                <a:ext uri="{FF2B5EF4-FFF2-40B4-BE49-F238E27FC236}">
                  <a16:creationId xmlns:a16="http://schemas.microsoft.com/office/drawing/2014/main" id="{72BF64F4-6794-4624-B799-FF2E586DFBB3}"/>
                </a:ext>
              </a:extLst>
            </p:cNvPr>
            <p:cNvSpPr/>
            <p:nvPr/>
          </p:nvSpPr>
          <p:spPr>
            <a:xfrm rot="16130378">
              <a:off x="3921959" y="1186143"/>
              <a:ext cx="486036" cy="449726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92D050"/>
            </a:solidFill>
          </p:spPr>
          <p:style>
            <a:ln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1" name="Šipka: doprava 6">
              <a:extLst>
                <a:ext uri="{FF2B5EF4-FFF2-40B4-BE49-F238E27FC236}">
                  <a16:creationId xmlns:a16="http://schemas.microsoft.com/office/drawing/2014/main" id="{9926EE00-BE3C-441E-888A-F331547546F9}"/>
                </a:ext>
              </a:extLst>
            </p:cNvPr>
            <p:cNvSpPr txBox="1"/>
            <p:nvPr/>
          </p:nvSpPr>
          <p:spPr>
            <a:xfrm rot="26930378">
              <a:off x="3990784" y="1343533"/>
              <a:ext cx="351118" cy="2698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cs-CZ" sz="1600" b="1" kern="1200">
                <a:solidFill>
                  <a:srgbClr val="FF0000"/>
                </a:solidFill>
                <a:latin typeface="Garamond" panose="02020404030301010803" pitchFamily="18" charset="0"/>
              </a:endParaRPr>
            </a:p>
          </p:txBody>
        </p:sp>
      </p:grpSp>
      <p:grpSp>
        <p:nvGrpSpPr>
          <p:cNvPr id="13" name="Skupina 12">
            <a:extLst>
              <a:ext uri="{FF2B5EF4-FFF2-40B4-BE49-F238E27FC236}">
                <a16:creationId xmlns:a16="http://schemas.microsoft.com/office/drawing/2014/main" id="{6D3D50E4-518A-4594-9A16-E326A1712288}"/>
              </a:ext>
            </a:extLst>
          </p:cNvPr>
          <p:cNvGrpSpPr/>
          <p:nvPr/>
        </p:nvGrpSpPr>
        <p:grpSpPr>
          <a:xfrm>
            <a:off x="4536905" y="2067086"/>
            <a:ext cx="1850823" cy="867720"/>
            <a:chOff x="3224435" y="230140"/>
            <a:chExt cx="1850823" cy="867720"/>
          </a:xfrm>
        </p:grpSpPr>
        <p:sp>
          <p:nvSpPr>
            <p:cNvPr id="38" name="Ovál 37">
              <a:extLst>
                <a:ext uri="{FF2B5EF4-FFF2-40B4-BE49-F238E27FC236}">
                  <a16:creationId xmlns:a16="http://schemas.microsoft.com/office/drawing/2014/main" id="{165420C9-BCC7-43DE-98B7-70B78DBE4A5D}"/>
                </a:ext>
              </a:extLst>
            </p:cNvPr>
            <p:cNvSpPr/>
            <p:nvPr/>
          </p:nvSpPr>
          <p:spPr>
            <a:xfrm>
              <a:off x="3224435" y="230140"/>
              <a:ext cx="1850823" cy="86772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" name="Ovál 8">
              <a:extLst>
                <a:ext uri="{FF2B5EF4-FFF2-40B4-BE49-F238E27FC236}">
                  <a16:creationId xmlns:a16="http://schemas.microsoft.com/office/drawing/2014/main" id="{E77941CC-9ED0-4F59-85AC-6C3A5610CA8E}"/>
                </a:ext>
              </a:extLst>
            </p:cNvPr>
            <p:cNvSpPr txBox="1"/>
            <p:nvPr/>
          </p:nvSpPr>
          <p:spPr>
            <a:xfrm>
              <a:off x="3495482" y="357215"/>
              <a:ext cx="1308729" cy="6135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1600" b="1" kern="1200" dirty="0">
                  <a:latin typeface="Garamond" panose="02020404030301010803" pitchFamily="18" charset="0"/>
                </a:rPr>
                <a:t>„Staré“ regulované (např. </a:t>
              </a:r>
              <a:r>
                <a:rPr lang="cs-CZ" sz="1600" b="1" kern="1200" dirty="0" err="1">
                  <a:latin typeface="Garamond" panose="02020404030301010803" pitchFamily="18" charset="0"/>
                </a:rPr>
                <a:t>POPs</a:t>
              </a:r>
              <a:r>
                <a:rPr lang="cs-CZ" sz="1600" b="1" kern="1200" dirty="0">
                  <a:latin typeface="Garamond" panose="02020404030301010803" pitchFamily="18" charset="0"/>
                </a:rPr>
                <a:t>)</a:t>
              </a:r>
            </a:p>
          </p:txBody>
        </p:sp>
      </p:grpSp>
      <p:grpSp>
        <p:nvGrpSpPr>
          <p:cNvPr id="14" name="Skupina 13">
            <a:extLst>
              <a:ext uri="{FF2B5EF4-FFF2-40B4-BE49-F238E27FC236}">
                <a16:creationId xmlns:a16="http://schemas.microsoft.com/office/drawing/2014/main" id="{D4773CB6-79A0-4565-9694-C9EE24B43CEF}"/>
              </a:ext>
            </a:extLst>
          </p:cNvPr>
          <p:cNvGrpSpPr/>
          <p:nvPr/>
        </p:nvGrpSpPr>
        <p:grpSpPr>
          <a:xfrm>
            <a:off x="6241749" y="3720433"/>
            <a:ext cx="349180" cy="449726"/>
            <a:chOff x="4929279" y="1883487"/>
            <a:chExt cx="349180" cy="449726"/>
          </a:xfrm>
        </p:grpSpPr>
        <p:sp>
          <p:nvSpPr>
            <p:cNvPr id="36" name="Šipka: doprava 35">
              <a:extLst>
                <a:ext uri="{FF2B5EF4-FFF2-40B4-BE49-F238E27FC236}">
                  <a16:creationId xmlns:a16="http://schemas.microsoft.com/office/drawing/2014/main" id="{2F895A2E-6860-4C1C-B294-746A8AA85D25}"/>
                </a:ext>
              </a:extLst>
            </p:cNvPr>
            <p:cNvSpPr/>
            <p:nvPr/>
          </p:nvSpPr>
          <p:spPr>
            <a:xfrm rot="20656706">
              <a:off x="4929279" y="1883487"/>
              <a:ext cx="349180" cy="449726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92D050"/>
            </a:solidFill>
          </p:spPr>
          <p:style>
            <a:ln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Šipka: doprava 10">
              <a:extLst>
                <a:ext uri="{FF2B5EF4-FFF2-40B4-BE49-F238E27FC236}">
                  <a16:creationId xmlns:a16="http://schemas.microsoft.com/office/drawing/2014/main" id="{87A5D9E4-9A9F-4B2F-B88C-92D210B5C255}"/>
                </a:ext>
              </a:extLst>
            </p:cNvPr>
            <p:cNvSpPr txBox="1"/>
            <p:nvPr/>
          </p:nvSpPr>
          <p:spPr>
            <a:xfrm rot="20656706">
              <a:off x="4931238" y="1987624"/>
              <a:ext cx="244426" cy="2698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cs-CZ" sz="1600" b="1" kern="1200" dirty="0">
                <a:solidFill>
                  <a:srgbClr val="FF0000"/>
                </a:solidFill>
                <a:latin typeface="Garamond" panose="02020404030301010803" pitchFamily="18" charset="0"/>
              </a:endParaRPr>
            </a:p>
          </p:txBody>
        </p:sp>
      </p:grpSp>
      <p:grpSp>
        <p:nvGrpSpPr>
          <p:cNvPr id="15" name="Skupina 14">
            <a:extLst>
              <a:ext uri="{FF2B5EF4-FFF2-40B4-BE49-F238E27FC236}">
                <a16:creationId xmlns:a16="http://schemas.microsoft.com/office/drawing/2014/main" id="{C985C96D-4631-4B59-96A8-B0BE55C64C03}"/>
              </a:ext>
            </a:extLst>
          </p:cNvPr>
          <p:cNvGrpSpPr/>
          <p:nvPr/>
        </p:nvGrpSpPr>
        <p:grpSpPr>
          <a:xfrm>
            <a:off x="6436034" y="3291226"/>
            <a:ext cx="1926152" cy="754852"/>
            <a:chOff x="5123564" y="1454280"/>
            <a:chExt cx="1926152" cy="754852"/>
          </a:xfrm>
        </p:grpSpPr>
        <p:sp>
          <p:nvSpPr>
            <p:cNvPr id="34" name="Ovál 33">
              <a:extLst>
                <a:ext uri="{FF2B5EF4-FFF2-40B4-BE49-F238E27FC236}">
                  <a16:creationId xmlns:a16="http://schemas.microsoft.com/office/drawing/2014/main" id="{043B1F3C-4A81-47A3-9487-01BB7777E497}"/>
                </a:ext>
              </a:extLst>
            </p:cNvPr>
            <p:cNvSpPr/>
            <p:nvPr/>
          </p:nvSpPr>
          <p:spPr>
            <a:xfrm>
              <a:off x="5123564" y="1454280"/>
              <a:ext cx="1926152" cy="75485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5" name="Ovál 12">
              <a:extLst>
                <a:ext uri="{FF2B5EF4-FFF2-40B4-BE49-F238E27FC236}">
                  <a16:creationId xmlns:a16="http://schemas.microsoft.com/office/drawing/2014/main" id="{C1F5F919-C529-4D62-B1B3-4523BBC32D27}"/>
                </a:ext>
              </a:extLst>
            </p:cNvPr>
            <p:cNvSpPr txBox="1"/>
            <p:nvPr/>
          </p:nvSpPr>
          <p:spPr>
            <a:xfrm>
              <a:off x="5405642" y="1564826"/>
              <a:ext cx="1361996" cy="5337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1600" b="1" kern="1200" dirty="0">
                  <a:latin typeface="Garamond" panose="02020404030301010803" pitchFamily="18" charset="0"/>
                </a:rPr>
                <a:t>„Nové“ regulované</a:t>
              </a:r>
            </a:p>
          </p:txBody>
        </p:sp>
      </p:grpSp>
      <p:grpSp>
        <p:nvGrpSpPr>
          <p:cNvPr id="16" name="Skupina 15">
            <a:extLst>
              <a:ext uri="{FF2B5EF4-FFF2-40B4-BE49-F238E27FC236}">
                <a16:creationId xmlns:a16="http://schemas.microsoft.com/office/drawing/2014/main" id="{093DD8C7-47A5-4A8E-B803-AAD0D2870CDB}"/>
              </a:ext>
            </a:extLst>
          </p:cNvPr>
          <p:cNvGrpSpPr/>
          <p:nvPr/>
        </p:nvGrpSpPr>
        <p:grpSpPr>
          <a:xfrm>
            <a:off x="5904084" y="4775022"/>
            <a:ext cx="449726" cy="588166"/>
            <a:chOff x="4591614" y="2938076"/>
            <a:chExt cx="449726" cy="588166"/>
          </a:xfrm>
        </p:grpSpPr>
        <p:sp>
          <p:nvSpPr>
            <p:cNvPr id="32" name="Šipka: doprava 31">
              <a:extLst>
                <a:ext uri="{FF2B5EF4-FFF2-40B4-BE49-F238E27FC236}">
                  <a16:creationId xmlns:a16="http://schemas.microsoft.com/office/drawing/2014/main" id="{A5173A5E-6D51-41AA-BAE2-4B474A3D1336}"/>
                </a:ext>
              </a:extLst>
            </p:cNvPr>
            <p:cNvSpPr/>
            <p:nvPr/>
          </p:nvSpPr>
          <p:spPr>
            <a:xfrm rot="3230406">
              <a:off x="4522394" y="3007296"/>
              <a:ext cx="588166" cy="449726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92D050"/>
            </a:solidFill>
          </p:spPr>
          <p:style>
            <a:ln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Šipka: doprava 14">
              <a:extLst>
                <a:ext uri="{FF2B5EF4-FFF2-40B4-BE49-F238E27FC236}">
                  <a16:creationId xmlns:a16="http://schemas.microsoft.com/office/drawing/2014/main" id="{17F45B6E-2025-405F-8E2A-CE7FF86C718B}"/>
                </a:ext>
              </a:extLst>
            </p:cNvPr>
            <p:cNvSpPr txBox="1"/>
            <p:nvPr/>
          </p:nvSpPr>
          <p:spPr>
            <a:xfrm rot="3230406">
              <a:off x="4550049" y="3042776"/>
              <a:ext cx="453248" cy="2698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cs-CZ" sz="1600" b="1" kern="1200">
                <a:solidFill>
                  <a:srgbClr val="FF0000"/>
                </a:solidFill>
                <a:latin typeface="Garamond" panose="02020404030301010803" pitchFamily="18" charset="0"/>
              </a:endParaRPr>
            </a:p>
          </p:txBody>
        </p:sp>
      </p:grpSp>
      <p:grpSp>
        <p:nvGrpSpPr>
          <p:cNvPr id="17" name="Skupina 16">
            <a:extLst>
              <a:ext uri="{FF2B5EF4-FFF2-40B4-BE49-F238E27FC236}">
                <a16:creationId xmlns:a16="http://schemas.microsoft.com/office/drawing/2014/main" id="{A33AE690-3B68-408F-BF98-B968CAAB1226}"/>
              </a:ext>
            </a:extLst>
          </p:cNvPr>
          <p:cNvGrpSpPr/>
          <p:nvPr/>
        </p:nvGrpSpPr>
        <p:grpSpPr>
          <a:xfrm>
            <a:off x="5905056" y="5379451"/>
            <a:ext cx="1322725" cy="576522"/>
            <a:chOff x="4592586" y="3542505"/>
            <a:chExt cx="1322725" cy="576522"/>
          </a:xfrm>
        </p:grpSpPr>
        <p:sp>
          <p:nvSpPr>
            <p:cNvPr id="30" name="Ovál 29">
              <a:extLst>
                <a:ext uri="{FF2B5EF4-FFF2-40B4-BE49-F238E27FC236}">
                  <a16:creationId xmlns:a16="http://schemas.microsoft.com/office/drawing/2014/main" id="{72E5E6A1-B508-4D38-A85E-25AEF26585EF}"/>
                </a:ext>
              </a:extLst>
            </p:cNvPr>
            <p:cNvSpPr/>
            <p:nvPr/>
          </p:nvSpPr>
          <p:spPr>
            <a:xfrm>
              <a:off x="4592586" y="3542505"/>
              <a:ext cx="1322725" cy="57652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Ovál 16">
              <a:extLst>
                <a:ext uri="{FF2B5EF4-FFF2-40B4-BE49-F238E27FC236}">
                  <a16:creationId xmlns:a16="http://schemas.microsoft.com/office/drawing/2014/main" id="{057F0C19-E18C-47F8-9021-CFBB3A559385}"/>
                </a:ext>
              </a:extLst>
            </p:cNvPr>
            <p:cNvSpPr txBox="1"/>
            <p:nvPr/>
          </p:nvSpPr>
          <p:spPr>
            <a:xfrm>
              <a:off x="4786295" y="3626935"/>
              <a:ext cx="935307" cy="4076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1600" b="1" kern="1200">
                  <a:latin typeface="Garamond" panose="02020404030301010803" pitchFamily="18" charset="0"/>
                </a:rPr>
                <a:t>„Nové“ sledované</a:t>
              </a:r>
              <a:endParaRPr lang="cs-CZ" sz="1600" b="1" kern="1200" dirty="0">
                <a:latin typeface="Garamond" panose="02020404030301010803" pitchFamily="18" charset="0"/>
              </a:endParaRPr>
            </a:p>
          </p:txBody>
        </p:sp>
      </p:grpSp>
      <p:grpSp>
        <p:nvGrpSpPr>
          <p:cNvPr id="18" name="Skupina 17">
            <a:extLst>
              <a:ext uri="{FF2B5EF4-FFF2-40B4-BE49-F238E27FC236}">
                <a16:creationId xmlns:a16="http://schemas.microsoft.com/office/drawing/2014/main" id="{DD96C86F-F5E7-4204-88E9-FFB3A9FDFC9D}"/>
              </a:ext>
            </a:extLst>
          </p:cNvPr>
          <p:cNvGrpSpPr/>
          <p:nvPr/>
        </p:nvGrpSpPr>
        <p:grpSpPr>
          <a:xfrm>
            <a:off x="4152798" y="4694970"/>
            <a:ext cx="784827" cy="449726"/>
            <a:chOff x="2840328" y="2858024"/>
            <a:chExt cx="784827" cy="449726"/>
          </a:xfrm>
        </p:grpSpPr>
        <p:sp>
          <p:nvSpPr>
            <p:cNvPr id="28" name="Šipka: doprava 27">
              <a:extLst>
                <a:ext uri="{FF2B5EF4-FFF2-40B4-BE49-F238E27FC236}">
                  <a16:creationId xmlns:a16="http://schemas.microsoft.com/office/drawing/2014/main" id="{66DDE85C-96A0-491E-9DF3-9DCC05803984}"/>
                </a:ext>
              </a:extLst>
            </p:cNvPr>
            <p:cNvSpPr/>
            <p:nvPr/>
          </p:nvSpPr>
          <p:spPr>
            <a:xfrm rot="8632648">
              <a:off x="2840328" y="2858024"/>
              <a:ext cx="784827" cy="449726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92D050"/>
            </a:solidFill>
          </p:spPr>
          <p:style>
            <a:ln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Šipka: doprava 18">
              <a:extLst>
                <a:ext uri="{FF2B5EF4-FFF2-40B4-BE49-F238E27FC236}">
                  <a16:creationId xmlns:a16="http://schemas.microsoft.com/office/drawing/2014/main" id="{B64E1F71-4736-4833-B16B-79A2FE51123C}"/>
                </a:ext>
              </a:extLst>
            </p:cNvPr>
            <p:cNvSpPr txBox="1"/>
            <p:nvPr/>
          </p:nvSpPr>
          <p:spPr>
            <a:xfrm rot="19432648">
              <a:off x="2962278" y="2908201"/>
              <a:ext cx="649909" cy="2698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cs-CZ" sz="1600" b="1" kern="1200">
                <a:solidFill>
                  <a:srgbClr val="FF0000"/>
                </a:solidFill>
                <a:latin typeface="Garamond" panose="02020404030301010803" pitchFamily="18" charset="0"/>
              </a:endParaRPr>
            </a:p>
          </p:txBody>
        </p:sp>
      </p:grpSp>
      <p:grpSp>
        <p:nvGrpSpPr>
          <p:cNvPr id="19" name="Skupina 18">
            <a:extLst>
              <a:ext uri="{FF2B5EF4-FFF2-40B4-BE49-F238E27FC236}">
                <a16:creationId xmlns:a16="http://schemas.microsoft.com/office/drawing/2014/main" id="{88F0FC64-C8F4-44D9-A5DD-8863F5C57746}"/>
              </a:ext>
            </a:extLst>
          </p:cNvPr>
          <p:cNvGrpSpPr/>
          <p:nvPr/>
        </p:nvGrpSpPr>
        <p:grpSpPr>
          <a:xfrm>
            <a:off x="1890129" y="5071965"/>
            <a:ext cx="3022744" cy="1322725"/>
            <a:chOff x="577659" y="3235019"/>
            <a:chExt cx="3022744" cy="1322725"/>
          </a:xfrm>
        </p:grpSpPr>
        <p:sp>
          <p:nvSpPr>
            <p:cNvPr id="26" name="Ovál 25">
              <a:extLst>
                <a:ext uri="{FF2B5EF4-FFF2-40B4-BE49-F238E27FC236}">
                  <a16:creationId xmlns:a16="http://schemas.microsoft.com/office/drawing/2014/main" id="{1720BE55-C6C8-49B0-A47D-51CDABDB1DEC}"/>
                </a:ext>
              </a:extLst>
            </p:cNvPr>
            <p:cNvSpPr/>
            <p:nvPr/>
          </p:nvSpPr>
          <p:spPr>
            <a:xfrm>
              <a:off x="577659" y="3235019"/>
              <a:ext cx="3022744" cy="1322725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Ovál 20">
              <a:extLst>
                <a:ext uri="{FF2B5EF4-FFF2-40B4-BE49-F238E27FC236}">
                  <a16:creationId xmlns:a16="http://schemas.microsoft.com/office/drawing/2014/main" id="{20AE38A8-1FD8-4C4F-802F-B6D8804A9ED1}"/>
                </a:ext>
              </a:extLst>
            </p:cNvPr>
            <p:cNvSpPr txBox="1"/>
            <p:nvPr/>
          </p:nvSpPr>
          <p:spPr>
            <a:xfrm>
              <a:off x="1020330" y="3428728"/>
              <a:ext cx="2137402" cy="9353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1600" b="1" kern="1200" dirty="0">
                  <a:latin typeface="Garamond" panose="02020404030301010803" pitchFamily="18" charset="0"/>
                </a:rPr>
                <a:t>Nesledované</a:t>
              </a:r>
            </a:p>
          </p:txBody>
        </p:sp>
      </p:grpSp>
      <p:grpSp>
        <p:nvGrpSpPr>
          <p:cNvPr id="20" name="Skupina 19">
            <a:extLst>
              <a:ext uri="{FF2B5EF4-FFF2-40B4-BE49-F238E27FC236}">
                <a16:creationId xmlns:a16="http://schemas.microsoft.com/office/drawing/2014/main" id="{337DB0A2-47AE-4948-8BC4-F23C0FF42256}"/>
              </a:ext>
            </a:extLst>
          </p:cNvPr>
          <p:cNvGrpSpPr/>
          <p:nvPr/>
        </p:nvGrpSpPr>
        <p:grpSpPr>
          <a:xfrm>
            <a:off x="4432152" y="3793357"/>
            <a:ext cx="316738" cy="449726"/>
            <a:chOff x="3119682" y="1956411"/>
            <a:chExt cx="316738" cy="449726"/>
          </a:xfrm>
        </p:grpSpPr>
        <p:sp>
          <p:nvSpPr>
            <p:cNvPr id="24" name="Šipka: doprava 23">
              <a:extLst>
                <a:ext uri="{FF2B5EF4-FFF2-40B4-BE49-F238E27FC236}">
                  <a16:creationId xmlns:a16="http://schemas.microsoft.com/office/drawing/2014/main" id="{39A27184-B3F3-4E6F-87A5-70F2CA31D003}"/>
                </a:ext>
              </a:extLst>
            </p:cNvPr>
            <p:cNvSpPr/>
            <p:nvPr/>
          </p:nvSpPr>
          <p:spPr>
            <a:xfrm rot="11495567">
              <a:off x="3119682" y="1956411"/>
              <a:ext cx="316738" cy="449726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92D050"/>
            </a:solidFill>
          </p:spPr>
          <p:style>
            <a:ln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Šipka: doprava 22">
              <a:extLst>
                <a:ext uri="{FF2B5EF4-FFF2-40B4-BE49-F238E27FC236}">
                  <a16:creationId xmlns:a16="http://schemas.microsoft.com/office/drawing/2014/main" id="{C7E434CC-FF59-46FE-A142-684718D2647D}"/>
                </a:ext>
              </a:extLst>
            </p:cNvPr>
            <p:cNvSpPr txBox="1"/>
            <p:nvPr/>
          </p:nvSpPr>
          <p:spPr>
            <a:xfrm rot="22295567">
              <a:off x="3213734" y="2055903"/>
              <a:ext cx="221717" cy="2698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cs-CZ" sz="1600" b="1" kern="1200"/>
            </a:p>
          </p:txBody>
        </p:sp>
      </p:grpSp>
      <p:grpSp>
        <p:nvGrpSpPr>
          <p:cNvPr id="21" name="Skupina 20">
            <a:extLst>
              <a:ext uri="{FF2B5EF4-FFF2-40B4-BE49-F238E27FC236}">
                <a16:creationId xmlns:a16="http://schemas.microsoft.com/office/drawing/2014/main" id="{6D8F2F60-B416-4256-83F6-96B2E820D693}"/>
              </a:ext>
            </a:extLst>
          </p:cNvPr>
          <p:cNvGrpSpPr/>
          <p:nvPr/>
        </p:nvGrpSpPr>
        <p:grpSpPr>
          <a:xfrm>
            <a:off x="1816527" y="3050701"/>
            <a:ext cx="2707168" cy="1352274"/>
            <a:chOff x="504057" y="1213755"/>
            <a:chExt cx="2707168" cy="1352274"/>
          </a:xfrm>
        </p:grpSpPr>
        <p:sp>
          <p:nvSpPr>
            <p:cNvPr id="22" name="Ovál 21">
              <a:extLst>
                <a:ext uri="{FF2B5EF4-FFF2-40B4-BE49-F238E27FC236}">
                  <a16:creationId xmlns:a16="http://schemas.microsoft.com/office/drawing/2014/main" id="{89D27A07-BC66-4ABF-B240-DBDDEC8129E1}"/>
                </a:ext>
              </a:extLst>
            </p:cNvPr>
            <p:cNvSpPr/>
            <p:nvPr/>
          </p:nvSpPr>
          <p:spPr>
            <a:xfrm>
              <a:off x="504057" y="1213755"/>
              <a:ext cx="2707168" cy="1352274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Ovál 24">
              <a:extLst>
                <a:ext uri="{FF2B5EF4-FFF2-40B4-BE49-F238E27FC236}">
                  <a16:creationId xmlns:a16="http://schemas.microsoft.com/office/drawing/2014/main" id="{B4B8D2E2-8DC9-4F98-8DB4-023BEBBA973E}"/>
                </a:ext>
              </a:extLst>
            </p:cNvPr>
            <p:cNvSpPr txBox="1"/>
            <p:nvPr/>
          </p:nvSpPr>
          <p:spPr>
            <a:xfrm>
              <a:off x="900513" y="1411791"/>
              <a:ext cx="1914256" cy="95620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1600" b="1" kern="1200" dirty="0">
                  <a:latin typeface="Garamond" panose="02020404030301010803" pitchFamily="18" charset="0"/>
                </a:rPr>
                <a:t>Degradační a transformační produkty</a:t>
              </a:r>
            </a:p>
          </p:txBody>
        </p:sp>
      </p:grpSp>
      <p:sp>
        <p:nvSpPr>
          <p:cNvPr id="44" name="Zaoblený obdélník 2">
            <a:extLst>
              <a:ext uri="{FF2B5EF4-FFF2-40B4-BE49-F238E27FC236}">
                <a16:creationId xmlns:a16="http://schemas.microsoft.com/office/drawing/2014/main" id="{DA28DAFA-315A-4FD7-B3A2-BD4F3C2DCED3}"/>
              </a:ext>
            </a:extLst>
          </p:cNvPr>
          <p:cNvSpPr/>
          <p:nvPr/>
        </p:nvSpPr>
        <p:spPr>
          <a:xfrm>
            <a:off x="2861002" y="2774788"/>
            <a:ext cx="5179214" cy="2958468"/>
          </a:xfrm>
          <a:prstGeom prst="roundRect">
            <a:avLst/>
          </a:prstGeom>
          <a:solidFill>
            <a:schemeClr val="bg1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ovéPole 44">
            <a:extLst>
              <a:ext uri="{FF2B5EF4-FFF2-40B4-BE49-F238E27FC236}">
                <a16:creationId xmlns:a16="http://schemas.microsoft.com/office/drawing/2014/main" id="{5E08291F-3C23-44C4-86F4-F50E043656D9}"/>
              </a:ext>
            </a:extLst>
          </p:cNvPr>
          <p:cNvSpPr txBox="1"/>
          <p:nvPr/>
        </p:nvSpPr>
        <p:spPr>
          <a:xfrm>
            <a:off x="3132138" y="3084590"/>
            <a:ext cx="4523795" cy="2054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550" b="1" u="sng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Organický polutant: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255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Nízká (bio)degradabilita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255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Produkce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255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Kumulace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255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Toxicita </a:t>
            </a:r>
          </a:p>
        </p:txBody>
      </p:sp>
      <p:sp>
        <p:nvSpPr>
          <p:cNvPr id="46" name="TextovéPole 45">
            <a:extLst>
              <a:ext uri="{FF2B5EF4-FFF2-40B4-BE49-F238E27FC236}">
                <a16:creationId xmlns:a16="http://schemas.microsoft.com/office/drawing/2014/main" id="{84E0D5DB-2246-4173-943E-7CE2C7D28308}"/>
              </a:ext>
            </a:extLst>
          </p:cNvPr>
          <p:cNvSpPr txBox="1"/>
          <p:nvPr/>
        </p:nvSpPr>
        <p:spPr>
          <a:xfrm>
            <a:off x="8280779" y="6357710"/>
            <a:ext cx="602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EEA</a:t>
            </a:r>
            <a:endParaRPr lang="en-US" dirty="0"/>
          </a:p>
        </p:txBody>
      </p:sp>
      <p:pic>
        <p:nvPicPr>
          <p:cNvPr id="47" name="Obrázek 46">
            <a:extLst>
              <a:ext uri="{FF2B5EF4-FFF2-40B4-BE49-F238E27FC236}">
                <a16:creationId xmlns:a16="http://schemas.microsoft.com/office/drawing/2014/main" id="{3CD221C0-688C-4B19-9CA5-B23E25E2BE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79144" y="399174"/>
            <a:ext cx="857370" cy="428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916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2208213" y="1535114"/>
            <a:ext cx="8558212" cy="1292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7518477" y="5720776"/>
            <a:ext cx="27054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>
                <a:solidFill>
                  <a:schemeClr val="bg1"/>
                </a:solidFill>
              </a:rPr>
              <a:t>Upraveno dle Holoubek I.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C2979331-EBFF-488C-8864-72B568E0211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16968" y="1863539"/>
            <a:ext cx="8379432" cy="3857237"/>
          </a:xfrm>
        </p:spPr>
        <p:txBody>
          <a:bodyPr>
            <a:noAutofit/>
          </a:bodyPr>
          <a:lstStyle/>
          <a:p>
            <a:pPr algn="l">
              <a:lnSpc>
                <a:spcPct val="90000"/>
              </a:lnSpc>
            </a:pPr>
            <a:r>
              <a:rPr lang="cs-CZ" altLang="en-US" sz="3000" b="1" dirty="0"/>
              <a:t>Historické ukázky dalších „nečekaných“ problémů….</a:t>
            </a:r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58F346D6-DF70-4489-A93C-366916C8F7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29098"/>
            <a:ext cx="5175078" cy="1863319"/>
          </a:xfrm>
          <a:prstGeom prst="rect">
            <a:avLst/>
          </a:prstGeom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id="{F555D8CA-3957-46AA-B3A3-D596C5067572}"/>
              </a:ext>
            </a:extLst>
          </p:cNvPr>
          <p:cNvSpPr txBox="1">
            <a:spLocks noChangeArrowheads="1"/>
          </p:cNvSpPr>
          <p:nvPr/>
        </p:nvSpPr>
        <p:spPr>
          <a:xfrm>
            <a:off x="558497" y="2438711"/>
            <a:ext cx="6514357" cy="38572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/>
            <a:r>
              <a:rPr lang="cs-CZ" altLang="en-US" sz="2600" b="1" dirty="0"/>
              <a:t>Beryllium</a:t>
            </a:r>
            <a:r>
              <a:rPr lang="cs-CZ" altLang="en-US" sz="2600" dirty="0"/>
              <a:t>: 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velmi toxické, má mutagenní a karcinogenní účinek s latentní periodou až několik let. 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chronická otrava plic při inhalaci prachu kovu a sloučenin (popílek z uhlí) – </a:t>
            </a:r>
            <a:r>
              <a:rPr lang="cs-CZ" altLang="en-US" sz="2200" dirty="0" err="1"/>
              <a:t>berylliosa</a:t>
            </a:r>
            <a:r>
              <a:rPr lang="cs-CZ" altLang="en-US" sz="2200" dirty="0"/>
              <a:t> (aktivace chirurgickým zákrokem, nebo graviditou)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 err="1"/>
              <a:t>Be</a:t>
            </a:r>
            <a:r>
              <a:rPr lang="cs-CZ" altLang="en-US" sz="2200" dirty="0"/>
              <a:t> vytěsňuje biogenní kovy v enzymech a narušuje funkci – vliv na DNA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akutní otrava již při 0,1 mg/m</a:t>
            </a:r>
            <a:r>
              <a:rPr lang="cs-CZ" altLang="en-US" sz="2200" baseline="30000" dirty="0"/>
              <a:t>3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berylnaté soli – rozpustné a velmi toxické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elementární </a:t>
            </a:r>
            <a:r>
              <a:rPr lang="cs-CZ" altLang="en-US" sz="2200" dirty="0" err="1"/>
              <a:t>Be</a:t>
            </a:r>
            <a:r>
              <a:rPr lang="cs-CZ" altLang="en-US" sz="2200" dirty="0"/>
              <a:t> netoxické </a:t>
            </a: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354CD1D6-9043-4CCA-BCAB-C431F41D7A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27919" y="2786316"/>
            <a:ext cx="4848930" cy="3162028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651C646E-2CF3-42C1-AB43-A5532D11AD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79144" y="399174"/>
            <a:ext cx="857370" cy="428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3607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2212940" y="1588144"/>
            <a:ext cx="8558212" cy="1292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C2979331-EBFF-488C-8864-72B568E0211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16968" y="1863539"/>
            <a:ext cx="8379432" cy="3857237"/>
          </a:xfrm>
        </p:spPr>
        <p:txBody>
          <a:bodyPr>
            <a:noAutofit/>
          </a:bodyPr>
          <a:lstStyle/>
          <a:p>
            <a:pPr algn="l">
              <a:lnSpc>
                <a:spcPct val="90000"/>
              </a:lnSpc>
            </a:pPr>
            <a:r>
              <a:rPr lang="cs-CZ" altLang="en-US" sz="3000" b="1" dirty="0"/>
              <a:t>Historické ukázky dalších „nečekaných“ problémů….</a:t>
            </a:r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58F346D6-DF70-4489-A93C-366916C8F7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29098"/>
            <a:ext cx="5175078" cy="1863319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C79BBC06-D3C3-4538-8175-8C5D2B46A7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296440"/>
            <a:ext cx="1491523" cy="1491523"/>
          </a:xfrm>
          <a:prstGeom prst="rect">
            <a:avLst/>
          </a:prstGeom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id="{F555D8CA-3957-46AA-B3A3-D596C5067572}"/>
              </a:ext>
            </a:extLst>
          </p:cNvPr>
          <p:cNvSpPr txBox="1">
            <a:spLocks noChangeArrowheads="1"/>
          </p:cNvSpPr>
          <p:nvPr/>
        </p:nvSpPr>
        <p:spPr>
          <a:xfrm>
            <a:off x="558497" y="2438711"/>
            <a:ext cx="7409711" cy="38572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/>
            <a:r>
              <a:rPr lang="cs-CZ" altLang="en-US" sz="2600" b="1" dirty="0"/>
              <a:t>Chlorované </a:t>
            </a:r>
            <a:r>
              <a:rPr lang="cs-CZ" altLang="en-US" sz="2600" b="1" dirty="0" err="1"/>
              <a:t>dibenzodioxiny</a:t>
            </a:r>
            <a:r>
              <a:rPr lang="cs-CZ" altLang="en-US" sz="2600" b="1" dirty="0"/>
              <a:t> – válka ve Vietnamu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dioxiny se nikdy přímo nevyráběly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vedlejší produkty při produkci chlorovaných látek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např. Agent Orange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jedny z nejtoxičtějších organických polutantů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kontaminace půd, vod a sedimentů; patří mezi Perzistentní organické polutanty (Stockholmská úmluva)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karcinogenní (kategorie 1), poškození imunitního a nervového systému, dále ke změnám endokrinního systému </a:t>
            </a: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F3216C1C-3B2E-44F5-B883-93DDFE5DC7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45365" y="3522404"/>
            <a:ext cx="4120893" cy="1806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7722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ázek 11">
            <a:extLst>
              <a:ext uri="{FF2B5EF4-FFF2-40B4-BE49-F238E27FC236}">
                <a16:creationId xmlns:a16="http://schemas.microsoft.com/office/drawing/2014/main" id="{ADC73504-092E-490E-A5C0-D7B1224670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4682" y="2880369"/>
            <a:ext cx="2388096" cy="3949334"/>
          </a:xfrm>
          <a:prstGeom prst="rect">
            <a:avLst/>
          </a:prstGeom>
        </p:spPr>
      </p:pic>
      <p:sp>
        <p:nvSpPr>
          <p:cNvPr id="6" name="Obdélník 5"/>
          <p:cNvSpPr/>
          <p:nvPr/>
        </p:nvSpPr>
        <p:spPr>
          <a:xfrm>
            <a:off x="2212940" y="1588144"/>
            <a:ext cx="8558212" cy="1292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7518477" y="5720776"/>
            <a:ext cx="27054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>
                <a:solidFill>
                  <a:schemeClr val="bg1"/>
                </a:solidFill>
              </a:rPr>
              <a:t>Upraveno dle Holoubek I.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C2979331-EBFF-488C-8864-72B568E0211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16968" y="1863539"/>
            <a:ext cx="8379432" cy="3857237"/>
          </a:xfrm>
        </p:spPr>
        <p:txBody>
          <a:bodyPr>
            <a:noAutofit/>
          </a:bodyPr>
          <a:lstStyle/>
          <a:p>
            <a:pPr algn="l">
              <a:lnSpc>
                <a:spcPct val="90000"/>
              </a:lnSpc>
            </a:pPr>
            <a:r>
              <a:rPr lang="cs-CZ" altLang="en-US" sz="3000" b="1" dirty="0"/>
              <a:t>Historické ukázky dalších „nečekaných“ problémů….</a:t>
            </a:r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58F346D6-DF70-4489-A93C-366916C8F79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29098"/>
            <a:ext cx="5175078" cy="1863319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C79BBC06-D3C3-4538-8175-8C5D2B46A7D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296440"/>
            <a:ext cx="1491523" cy="1491523"/>
          </a:xfrm>
          <a:prstGeom prst="rect">
            <a:avLst/>
          </a:prstGeom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id="{F555D8CA-3957-46AA-B3A3-D596C5067572}"/>
              </a:ext>
            </a:extLst>
          </p:cNvPr>
          <p:cNvSpPr txBox="1">
            <a:spLocks noChangeArrowheads="1"/>
          </p:cNvSpPr>
          <p:nvPr/>
        </p:nvSpPr>
        <p:spPr>
          <a:xfrm>
            <a:off x="689195" y="2477903"/>
            <a:ext cx="7039379" cy="38572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/>
            <a:r>
              <a:rPr lang="cs-CZ" altLang="en-US" sz="2600" b="1" dirty="0"/>
              <a:t>Chlorované </a:t>
            </a:r>
            <a:r>
              <a:rPr lang="cs-CZ" altLang="en-US" sz="2600" b="1" dirty="0" err="1"/>
              <a:t>dibenzodioxiny</a:t>
            </a:r>
            <a:r>
              <a:rPr lang="cs-CZ" altLang="en-US" sz="2600" b="1" dirty="0"/>
              <a:t> – válka ve Vietnamu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US </a:t>
            </a:r>
            <a:r>
              <a:rPr lang="cs-CZ" altLang="en-US" sz="2200" dirty="0" err="1"/>
              <a:t>Army</a:t>
            </a:r>
            <a:r>
              <a:rPr lang="cs-CZ" altLang="en-US" sz="2200" dirty="0"/>
              <a:t> používala herbicid (defoliant) 2,4-D a 2,3,4-T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obsahoval malé množství dioxinů, které stále perzistující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2,3,4-T se vyráběl i v ČSSR ve Spolaně Neratovicích a prodával přes prostředníka americké armádě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následky jsou patrné dodnes ve zvyšující se incidenci malformací narozených dětí v kontaminovaných oblastech</a:t>
            </a:r>
          </a:p>
        </p:txBody>
      </p:sp>
      <p:pic>
        <p:nvPicPr>
          <p:cNvPr id="13" name="Picture 2" descr="vietnam war | BCA Chemistry">
            <a:extLst>
              <a:ext uri="{FF2B5EF4-FFF2-40B4-BE49-F238E27FC236}">
                <a16:creationId xmlns:a16="http://schemas.microsoft.com/office/drawing/2014/main" id="{432AB169-A132-4355-8D2D-253F755357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2" y="4950969"/>
            <a:ext cx="1173988" cy="1885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5BEE5B19-9309-4405-93DD-4490369FCF4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0466" y="4407518"/>
            <a:ext cx="1282745" cy="1927622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DA2D7CA6-D52B-47F2-9A18-3DAD29096C1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2598" y="2557301"/>
            <a:ext cx="2328301" cy="1743271"/>
          </a:xfrm>
          <a:prstGeom prst="rect">
            <a:avLst/>
          </a:prstGeom>
        </p:spPr>
      </p:pic>
      <p:sp>
        <p:nvSpPr>
          <p:cNvPr id="16" name="TextovéPole 15">
            <a:extLst>
              <a:ext uri="{FF2B5EF4-FFF2-40B4-BE49-F238E27FC236}">
                <a16:creationId xmlns:a16="http://schemas.microsoft.com/office/drawing/2014/main" id="{EDB7B630-2964-4FB2-9CD9-FB1B1E4EE715}"/>
              </a:ext>
            </a:extLst>
          </p:cNvPr>
          <p:cNvSpPr txBox="1"/>
          <p:nvPr/>
        </p:nvSpPr>
        <p:spPr>
          <a:xfrm>
            <a:off x="8616280" y="6442086"/>
            <a:ext cx="3514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ADST 			</a:t>
            </a:r>
            <a:r>
              <a:rPr lang="cs-CZ" dirty="0" err="1"/>
              <a:t>Wikipedia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0233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/>
          <p:cNvSpPr/>
          <p:nvPr/>
        </p:nvSpPr>
        <p:spPr>
          <a:xfrm>
            <a:off x="2212940" y="1588144"/>
            <a:ext cx="8558212" cy="1292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cs-CZ" sz="1950" dirty="0">
              <a:solidFill>
                <a:srgbClr val="FFFF0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7518477" y="5720776"/>
            <a:ext cx="27054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dirty="0">
                <a:solidFill>
                  <a:schemeClr val="bg1"/>
                </a:solidFill>
              </a:rPr>
              <a:t>Upraveno dle Holoubek I.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C2979331-EBFF-488C-8864-72B568E0211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16968" y="1863539"/>
            <a:ext cx="8379432" cy="3857237"/>
          </a:xfrm>
        </p:spPr>
        <p:txBody>
          <a:bodyPr>
            <a:noAutofit/>
          </a:bodyPr>
          <a:lstStyle/>
          <a:p>
            <a:pPr algn="l">
              <a:lnSpc>
                <a:spcPct val="90000"/>
              </a:lnSpc>
            </a:pPr>
            <a:r>
              <a:rPr lang="cs-CZ" altLang="en-US" sz="3000" b="1" dirty="0"/>
              <a:t>Historické ukázky dalších „nečekaných“ problémů….</a:t>
            </a:r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58F346D6-DF70-4489-A93C-366916C8F7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29098"/>
            <a:ext cx="5175078" cy="1863319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C79BBC06-D3C3-4538-8175-8C5D2B46A7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296440"/>
            <a:ext cx="1491523" cy="1491523"/>
          </a:xfrm>
          <a:prstGeom prst="rect">
            <a:avLst/>
          </a:prstGeom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id="{F555D8CA-3957-46AA-B3A3-D596C5067572}"/>
              </a:ext>
            </a:extLst>
          </p:cNvPr>
          <p:cNvSpPr txBox="1">
            <a:spLocks noChangeArrowheads="1"/>
          </p:cNvSpPr>
          <p:nvPr/>
        </p:nvSpPr>
        <p:spPr>
          <a:xfrm>
            <a:off x="437977" y="2439377"/>
            <a:ext cx="7193687" cy="38572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/>
            <a:r>
              <a:rPr lang="cs-CZ" altLang="en-US" sz="2600" b="1" dirty="0"/>
              <a:t>Syndrom války v zálivu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chronická a </a:t>
            </a:r>
            <a:r>
              <a:rPr lang="cs-CZ" altLang="en-US" sz="2200" dirty="0" err="1"/>
              <a:t>multisymptomatická</a:t>
            </a:r>
            <a:r>
              <a:rPr lang="cs-CZ" altLang="en-US" sz="2200" dirty="0"/>
              <a:t> porucha s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vytrvalé bolesti hlavy a celého těla, poruchy vnímání, nevysvětlitelná únava, vyrážky, průjmy, dýchací obtíže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až 210 tisíc amerických vojáků a desítky tisíc jejich koaliční spolubojovníků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dodnes neuspokojivě vysvětlená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/>
              <a:t>sarin, </a:t>
            </a:r>
            <a:r>
              <a:rPr lang="cs-CZ" altLang="en-US" sz="2200" dirty="0" err="1"/>
              <a:t>cyklosarin</a:t>
            </a:r>
            <a:r>
              <a:rPr lang="cs-CZ" altLang="en-US" sz="2200" dirty="0"/>
              <a:t>, ochuzený uran, hořící ropné vrty???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cs-CZ" altLang="en-US" sz="2200" dirty="0" err="1"/>
              <a:t>pyridostigmin</a:t>
            </a:r>
            <a:r>
              <a:rPr lang="cs-CZ" altLang="en-US" sz="2200" dirty="0"/>
              <a:t> – prevence nervových plynů?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7D4CC256-2D1C-4FAD-93AE-0CA2FB030E9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8478" y="2755124"/>
            <a:ext cx="4637464" cy="3072320"/>
          </a:xfrm>
          <a:prstGeom prst="rect">
            <a:avLst/>
          </a:prstGeom>
        </p:spPr>
      </p:pic>
      <p:sp>
        <p:nvSpPr>
          <p:cNvPr id="10" name="TextovéPole 9">
            <a:extLst>
              <a:ext uri="{FF2B5EF4-FFF2-40B4-BE49-F238E27FC236}">
                <a16:creationId xmlns:a16="http://schemas.microsoft.com/office/drawing/2014/main" id="{98F5B74F-E9A8-45D5-B781-03680B50A5B8}"/>
              </a:ext>
            </a:extLst>
          </p:cNvPr>
          <p:cNvSpPr txBox="1"/>
          <p:nvPr/>
        </p:nvSpPr>
        <p:spPr>
          <a:xfrm>
            <a:off x="9519195" y="5996171"/>
            <a:ext cx="1068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/>
              <a:t>Twitter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309541"/>
      </p:ext>
    </p:extLst>
  </p:cSld>
  <p:clrMapOvr>
    <a:masterClrMapping/>
  </p:clrMapOvr>
</p:sld>
</file>

<file path=ppt/theme/theme1.xml><?xml version="1.0" encoding="utf-8"?>
<a:theme xmlns:a="http://schemas.openxmlformats.org/drawingml/2006/main" name="Výchozí návrh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13619</TotalTime>
  <Words>1050</Words>
  <Application>Microsoft Office PowerPoint</Application>
  <PresentationFormat>Širokoúhlá obrazovka</PresentationFormat>
  <Paragraphs>228</Paragraphs>
  <Slides>19</Slides>
  <Notes>18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7" baseType="lpstr">
      <vt:lpstr>Arial</vt:lpstr>
      <vt:lpstr>Calibri</vt:lpstr>
      <vt:lpstr>Calibri Light</vt:lpstr>
      <vt:lpstr>Garamond</vt:lpstr>
      <vt:lpstr>CharisSIL-Italic</vt:lpstr>
      <vt:lpstr>URWPalladioL-Roma</vt:lpstr>
      <vt:lpstr>Wingdings</vt:lpstr>
      <vt:lpstr>Výchozí návrh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PřF UK v Praze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MARTIN BRANIŠ</dc:creator>
  <cp:lastModifiedBy>Cajthaml Tomáš</cp:lastModifiedBy>
  <cp:revision>289</cp:revision>
  <dcterms:created xsi:type="dcterms:W3CDTF">2003-12-10T12:59:59Z</dcterms:created>
  <dcterms:modified xsi:type="dcterms:W3CDTF">2024-10-22T08:56:38Z</dcterms:modified>
</cp:coreProperties>
</file>