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bookmarkIdSeed="3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7" r:id="rId2"/>
    <p:sldId id="378" r:id="rId3"/>
    <p:sldId id="376" r:id="rId4"/>
    <p:sldId id="375" r:id="rId5"/>
    <p:sldId id="377" r:id="rId6"/>
    <p:sldId id="319" r:id="rId7"/>
    <p:sldId id="365" r:id="rId8"/>
    <p:sldId id="316" r:id="rId9"/>
    <p:sldId id="374" r:id="rId10"/>
    <p:sldId id="290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039"/>
    <a:srgbClr val="266196"/>
    <a:srgbClr val="62983E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Střední styl 4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434" autoAdjust="0"/>
  </p:normalViewPr>
  <p:slideViewPr>
    <p:cSldViewPr>
      <p:cViewPr varScale="1">
        <p:scale>
          <a:sx n="86" d="100"/>
          <a:sy n="86" d="100"/>
        </p:scale>
        <p:origin x="114" y="324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155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28DAF7-D2AA-4B7B-9B41-3DA963532CEF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B01F3599-B752-4AE5-A2A1-E51A5EBAC7B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Mezinárodní vyšetřovací komise </a:t>
          </a:r>
        </a:p>
      </dgm:t>
    </dgm:pt>
    <dgm:pt modelId="{918031E0-588F-4F78-A44D-FA8B0E138A8D}" type="parTrans" cxnId="{2A9A7D66-FC8B-41FB-87A9-AA780658052A}">
      <dgm:prSet/>
      <dgm:spPr/>
      <dgm:t>
        <a:bodyPr/>
        <a:lstStyle/>
        <a:p>
          <a:endParaRPr lang="cs-CZ"/>
        </a:p>
      </dgm:t>
    </dgm:pt>
    <dgm:pt modelId="{E786C072-2526-4F6B-AB5A-5DC6B8AD43F5}" type="sibTrans" cxnId="{2A9A7D66-FC8B-41FB-87A9-AA780658052A}">
      <dgm:prSet/>
      <dgm:spPr/>
      <dgm:t>
        <a:bodyPr/>
        <a:lstStyle/>
        <a:p>
          <a:endParaRPr lang="cs-CZ"/>
        </a:p>
      </dgm:t>
    </dgm:pt>
    <dgm:pt modelId="{53B5798F-C23B-4375-A81E-64D9223F17D3}">
      <dgm:prSet phldrT="[Text]"/>
      <dgm:spPr/>
      <dgm:t>
        <a:bodyPr/>
        <a:lstStyle/>
        <a:p>
          <a:r>
            <a:rPr lang="cs-CZ" dirty="0"/>
            <a:t>Náhrada škod</a:t>
          </a:r>
        </a:p>
      </dgm:t>
    </dgm:pt>
    <dgm:pt modelId="{D2FF919F-1323-4B84-8DE2-E9436C439477}" type="parTrans" cxnId="{5E435C1F-7FC3-4536-91E3-72F1148007FE}">
      <dgm:prSet/>
      <dgm:spPr/>
      <dgm:t>
        <a:bodyPr/>
        <a:lstStyle/>
        <a:p>
          <a:endParaRPr lang="cs-CZ"/>
        </a:p>
      </dgm:t>
    </dgm:pt>
    <dgm:pt modelId="{266E86F1-BC5C-423D-8341-FE47106028CB}" type="sibTrans" cxnId="{5E435C1F-7FC3-4536-91E3-72F1148007FE}">
      <dgm:prSet/>
      <dgm:spPr/>
      <dgm:t>
        <a:bodyPr/>
        <a:lstStyle/>
        <a:p>
          <a:endParaRPr lang="cs-CZ"/>
        </a:p>
      </dgm:t>
    </dgm:pt>
    <dgm:pt modelId="{FDE6AD6F-A6CA-470E-82FB-36FAF2BF1FC5}" type="pres">
      <dgm:prSet presAssocID="{CC28DAF7-D2AA-4B7B-9B41-3DA963532CEF}" presName="Name0" presStyleCnt="0">
        <dgm:presLayoutVars>
          <dgm:dir/>
          <dgm:resizeHandles val="exact"/>
        </dgm:presLayoutVars>
      </dgm:prSet>
      <dgm:spPr/>
    </dgm:pt>
    <dgm:pt modelId="{4C3FD692-657F-4052-B57D-0893B67B2865}" type="pres">
      <dgm:prSet presAssocID="{B01F3599-B752-4AE5-A2A1-E51A5EBAC7BF}" presName="node" presStyleLbl="node1" presStyleIdx="0" presStyleCnt="2">
        <dgm:presLayoutVars>
          <dgm:bulletEnabled val="1"/>
        </dgm:presLayoutVars>
      </dgm:prSet>
      <dgm:spPr/>
    </dgm:pt>
    <dgm:pt modelId="{30E9BE80-B32B-4453-900B-A18CC0D75581}" type="pres">
      <dgm:prSet presAssocID="{E786C072-2526-4F6B-AB5A-5DC6B8AD43F5}" presName="sibTrans" presStyleLbl="sibTrans2D1" presStyleIdx="0" presStyleCnt="1"/>
      <dgm:spPr/>
    </dgm:pt>
    <dgm:pt modelId="{909C54B2-A54E-45A0-AF32-9FE3277BDD78}" type="pres">
      <dgm:prSet presAssocID="{E786C072-2526-4F6B-AB5A-5DC6B8AD43F5}" presName="connectorText" presStyleLbl="sibTrans2D1" presStyleIdx="0" presStyleCnt="1"/>
      <dgm:spPr/>
    </dgm:pt>
    <dgm:pt modelId="{F5BE956A-5D71-43AC-B27B-0E803AE238CA}" type="pres">
      <dgm:prSet presAssocID="{53B5798F-C23B-4375-A81E-64D9223F17D3}" presName="node" presStyleLbl="node1" presStyleIdx="1" presStyleCnt="2">
        <dgm:presLayoutVars>
          <dgm:bulletEnabled val="1"/>
        </dgm:presLayoutVars>
      </dgm:prSet>
      <dgm:spPr/>
    </dgm:pt>
  </dgm:ptLst>
  <dgm:cxnLst>
    <dgm:cxn modelId="{5E435C1F-7FC3-4536-91E3-72F1148007FE}" srcId="{CC28DAF7-D2AA-4B7B-9B41-3DA963532CEF}" destId="{53B5798F-C23B-4375-A81E-64D9223F17D3}" srcOrd="1" destOrd="0" parTransId="{D2FF919F-1323-4B84-8DE2-E9436C439477}" sibTransId="{266E86F1-BC5C-423D-8341-FE47106028CB}"/>
    <dgm:cxn modelId="{E077A460-5553-4EF7-958D-050A18B8F4B8}" type="presOf" srcId="{E786C072-2526-4F6B-AB5A-5DC6B8AD43F5}" destId="{909C54B2-A54E-45A0-AF32-9FE3277BDD78}" srcOrd="1" destOrd="0" presId="urn:microsoft.com/office/officeart/2005/8/layout/process1"/>
    <dgm:cxn modelId="{2A9A7D66-FC8B-41FB-87A9-AA780658052A}" srcId="{CC28DAF7-D2AA-4B7B-9B41-3DA963532CEF}" destId="{B01F3599-B752-4AE5-A2A1-E51A5EBAC7BF}" srcOrd="0" destOrd="0" parTransId="{918031E0-588F-4F78-A44D-FA8B0E138A8D}" sibTransId="{E786C072-2526-4F6B-AB5A-5DC6B8AD43F5}"/>
    <dgm:cxn modelId="{FDAC9349-17E7-402A-BA2B-F5039B61A0D4}" type="presOf" srcId="{CC28DAF7-D2AA-4B7B-9B41-3DA963532CEF}" destId="{FDE6AD6F-A6CA-470E-82FB-36FAF2BF1FC5}" srcOrd="0" destOrd="0" presId="urn:microsoft.com/office/officeart/2005/8/layout/process1"/>
    <dgm:cxn modelId="{00093F4B-C28F-4031-8463-FCBFE29CBA91}" type="presOf" srcId="{B01F3599-B752-4AE5-A2A1-E51A5EBAC7BF}" destId="{4C3FD692-657F-4052-B57D-0893B67B2865}" srcOrd="0" destOrd="0" presId="urn:microsoft.com/office/officeart/2005/8/layout/process1"/>
    <dgm:cxn modelId="{B12A357F-3FE5-43C8-98D6-2030B1E6B605}" type="presOf" srcId="{53B5798F-C23B-4375-A81E-64D9223F17D3}" destId="{F5BE956A-5D71-43AC-B27B-0E803AE238CA}" srcOrd="0" destOrd="0" presId="urn:microsoft.com/office/officeart/2005/8/layout/process1"/>
    <dgm:cxn modelId="{B5B54B97-821F-4671-844B-D6604D4DAA6E}" type="presOf" srcId="{E786C072-2526-4F6B-AB5A-5DC6B8AD43F5}" destId="{30E9BE80-B32B-4453-900B-A18CC0D75581}" srcOrd="0" destOrd="0" presId="urn:microsoft.com/office/officeart/2005/8/layout/process1"/>
    <dgm:cxn modelId="{1CD5684B-9768-4A98-9C71-F77C4ADEE2B2}" type="presParOf" srcId="{FDE6AD6F-A6CA-470E-82FB-36FAF2BF1FC5}" destId="{4C3FD692-657F-4052-B57D-0893B67B2865}" srcOrd="0" destOrd="0" presId="urn:microsoft.com/office/officeart/2005/8/layout/process1"/>
    <dgm:cxn modelId="{003CCAF0-4DDE-4664-97F3-0BE4399DBB89}" type="presParOf" srcId="{FDE6AD6F-A6CA-470E-82FB-36FAF2BF1FC5}" destId="{30E9BE80-B32B-4453-900B-A18CC0D75581}" srcOrd="1" destOrd="0" presId="urn:microsoft.com/office/officeart/2005/8/layout/process1"/>
    <dgm:cxn modelId="{8009543B-F991-4AA1-B57D-4631BAC4210A}" type="presParOf" srcId="{30E9BE80-B32B-4453-900B-A18CC0D75581}" destId="{909C54B2-A54E-45A0-AF32-9FE3277BDD78}" srcOrd="0" destOrd="0" presId="urn:microsoft.com/office/officeart/2005/8/layout/process1"/>
    <dgm:cxn modelId="{54EBAAF6-ADEF-4527-B17C-1DEB1D47D94D}" type="presParOf" srcId="{FDE6AD6F-A6CA-470E-82FB-36FAF2BF1FC5}" destId="{F5BE956A-5D71-43AC-B27B-0E803AE238C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28DAF7-D2AA-4B7B-9B41-3DA963532CEF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B01F3599-B752-4AE5-A2A1-E51A5EBAC7B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Vážné porušení je válečný zločin</a:t>
          </a:r>
        </a:p>
      </dgm:t>
    </dgm:pt>
    <dgm:pt modelId="{918031E0-588F-4F78-A44D-FA8B0E138A8D}" type="parTrans" cxnId="{2A9A7D66-FC8B-41FB-87A9-AA780658052A}">
      <dgm:prSet/>
      <dgm:spPr/>
      <dgm:t>
        <a:bodyPr/>
        <a:lstStyle/>
        <a:p>
          <a:endParaRPr lang="cs-CZ"/>
        </a:p>
      </dgm:t>
    </dgm:pt>
    <dgm:pt modelId="{E786C072-2526-4F6B-AB5A-5DC6B8AD43F5}" type="sibTrans" cxnId="{2A9A7D66-FC8B-41FB-87A9-AA780658052A}">
      <dgm:prSet/>
      <dgm:spPr/>
      <dgm:t>
        <a:bodyPr/>
        <a:lstStyle/>
        <a:p>
          <a:endParaRPr lang="cs-CZ"/>
        </a:p>
      </dgm:t>
    </dgm:pt>
    <dgm:pt modelId="{53B5798F-C23B-4375-A81E-64D9223F17D3}">
      <dgm:prSet phldrT="[Text]"/>
      <dgm:spPr/>
      <dgm:t>
        <a:bodyPr/>
        <a:lstStyle/>
        <a:p>
          <a:r>
            <a:rPr lang="cs-CZ" dirty="0"/>
            <a:t>Mezinárodní trestní soud v Haagu</a:t>
          </a:r>
        </a:p>
      </dgm:t>
    </dgm:pt>
    <dgm:pt modelId="{D2FF919F-1323-4B84-8DE2-E9436C439477}" type="parTrans" cxnId="{5E435C1F-7FC3-4536-91E3-72F1148007FE}">
      <dgm:prSet/>
      <dgm:spPr/>
      <dgm:t>
        <a:bodyPr/>
        <a:lstStyle/>
        <a:p>
          <a:endParaRPr lang="cs-CZ"/>
        </a:p>
      </dgm:t>
    </dgm:pt>
    <dgm:pt modelId="{266E86F1-BC5C-423D-8341-FE47106028CB}" type="sibTrans" cxnId="{5E435C1F-7FC3-4536-91E3-72F1148007FE}">
      <dgm:prSet/>
      <dgm:spPr/>
      <dgm:t>
        <a:bodyPr/>
        <a:lstStyle/>
        <a:p>
          <a:endParaRPr lang="cs-CZ"/>
        </a:p>
      </dgm:t>
    </dgm:pt>
    <dgm:pt modelId="{FDE6AD6F-A6CA-470E-82FB-36FAF2BF1FC5}" type="pres">
      <dgm:prSet presAssocID="{CC28DAF7-D2AA-4B7B-9B41-3DA963532CEF}" presName="Name0" presStyleCnt="0">
        <dgm:presLayoutVars>
          <dgm:dir/>
          <dgm:resizeHandles val="exact"/>
        </dgm:presLayoutVars>
      </dgm:prSet>
      <dgm:spPr/>
    </dgm:pt>
    <dgm:pt modelId="{4C3FD692-657F-4052-B57D-0893B67B2865}" type="pres">
      <dgm:prSet presAssocID="{B01F3599-B752-4AE5-A2A1-E51A5EBAC7BF}" presName="node" presStyleLbl="node1" presStyleIdx="0" presStyleCnt="2">
        <dgm:presLayoutVars>
          <dgm:bulletEnabled val="1"/>
        </dgm:presLayoutVars>
      </dgm:prSet>
      <dgm:spPr/>
    </dgm:pt>
    <dgm:pt modelId="{30E9BE80-B32B-4453-900B-A18CC0D75581}" type="pres">
      <dgm:prSet presAssocID="{E786C072-2526-4F6B-AB5A-5DC6B8AD43F5}" presName="sibTrans" presStyleLbl="sibTrans2D1" presStyleIdx="0" presStyleCnt="1"/>
      <dgm:spPr/>
    </dgm:pt>
    <dgm:pt modelId="{909C54B2-A54E-45A0-AF32-9FE3277BDD78}" type="pres">
      <dgm:prSet presAssocID="{E786C072-2526-4F6B-AB5A-5DC6B8AD43F5}" presName="connectorText" presStyleLbl="sibTrans2D1" presStyleIdx="0" presStyleCnt="1"/>
      <dgm:spPr/>
    </dgm:pt>
    <dgm:pt modelId="{F5BE956A-5D71-43AC-B27B-0E803AE238CA}" type="pres">
      <dgm:prSet presAssocID="{53B5798F-C23B-4375-A81E-64D9223F17D3}" presName="node" presStyleLbl="node1" presStyleIdx="1" presStyleCnt="2">
        <dgm:presLayoutVars>
          <dgm:bulletEnabled val="1"/>
        </dgm:presLayoutVars>
      </dgm:prSet>
      <dgm:spPr/>
    </dgm:pt>
  </dgm:ptLst>
  <dgm:cxnLst>
    <dgm:cxn modelId="{5E435C1F-7FC3-4536-91E3-72F1148007FE}" srcId="{CC28DAF7-D2AA-4B7B-9B41-3DA963532CEF}" destId="{53B5798F-C23B-4375-A81E-64D9223F17D3}" srcOrd="1" destOrd="0" parTransId="{D2FF919F-1323-4B84-8DE2-E9436C439477}" sibTransId="{266E86F1-BC5C-423D-8341-FE47106028CB}"/>
    <dgm:cxn modelId="{E077A460-5553-4EF7-958D-050A18B8F4B8}" type="presOf" srcId="{E786C072-2526-4F6B-AB5A-5DC6B8AD43F5}" destId="{909C54B2-A54E-45A0-AF32-9FE3277BDD78}" srcOrd="1" destOrd="0" presId="urn:microsoft.com/office/officeart/2005/8/layout/process1"/>
    <dgm:cxn modelId="{2A9A7D66-FC8B-41FB-87A9-AA780658052A}" srcId="{CC28DAF7-D2AA-4B7B-9B41-3DA963532CEF}" destId="{B01F3599-B752-4AE5-A2A1-E51A5EBAC7BF}" srcOrd="0" destOrd="0" parTransId="{918031E0-588F-4F78-A44D-FA8B0E138A8D}" sibTransId="{E786C072-2526-4F6B-AB5A-5DC6B8AD43F5}"/>
    <dgm:cxn modelId="{FDAC9349-17E7-402A-BA2B-F5039B61A0D4}" type="presOf" srcId="{CC28DAF7-D2AA-4B7B-9B41-3DA963532CEF}" destId="{FDE6AD6F-A6CA-470E-82FB-36FAF2BF1FC5}" srcOrd="0" destOrd="0" presId="urn:microsoft.com/office/officeart/2005/8/layout/process1"/>
    <dgm:cxn modelId="{00093F4B-C28F-4031-8463-FCBFE29CBA91}" type="presOf" srcId="{B01F3599-B752-4AE5-A2A1-E51A5EBAC7BF}" destId="{4C3FD692-657F-4052-B57D-0893B67B2865}" srcOrd="0" destOrd="0" presId="urn:microsoft.com/office/officeart/2005/8/layout/process1"/>
    <dgm:cxn modelId="{B12A357F-3FE5-43C8-98D6-2030B1E6B605}" type="presOf" srcId="{53B5798F-C23B-4375-A81E-64D9223F17D3}" destId="{F5BE956A-5D71-43AC-B27B-0E803AE238CA}" srcOrd="0" destOrd="0" presId="urn:microsoft.com/office/officeart/2005/8/layout/process1"/>
    <dgm:cxn modelId="{B5B54B97-821F-4671-844B-D6604D4DAA6E}" type="presOf" srcId="{E786C072-2526-4F6B-AB5A-5DC6B8AD43F5}" destId="{30E9BE80-B32B-4453-900B-A18CC0D75581}" srcOrd="0" destOrd="0" presId="urn:microsoft.com/office/officeart/2005/8/layout/process1"/>
    <dgm:cxn modelId="{1CD5684B-9768-4A98-9C71-F77C4ADEE2B2}" type="presParOf" srcId="{FDE6AD6F-A6CA-470E-82FB-36FAF2BF1FC5}" destId="{4C3FD692-657F-4052-B57D-0893B67B2865}" srcOrd="0" destOrd="0" presId="urn:microsoft.com/office/officeart/2005/8/layout/process1"/>
    <dgm:cxn modelId="{003CCAF0-4DDE-4664-97F3-0BE4399DBB89}" type="presParOf" srcId="{FDE6AD6F-A6CA-470E-82FB-36FAF2BF1FC5}" destId="{30E9BE80-B32B-4453-900B-A18CC0D75581}" srcOrd="1" destOrd="0" presId="urn:microsoft.com/office/officeart/2005/8/layout/process1"/>
    <dgm:cxn modelId="{8009543B-F991-4AA1-B57D-4631BAC4210A}" type="presParOf" srcId="{30E9BE80-B32B-4453-900B-A18CC0D75581}" destId="{909C54B2-A54E-45A0-AF32-9FE3277BDD78}" srcOrd="0" destOrd="0" presId="urn:microsoft.com/office/officeart/2005/8/layout/process1"/>
    <dgm:cxn modelId="{54EBAAF6-ADEF-4527-B17C-1DEB1D47D94D}" type="presParOf" srcId="{FDE6AD6F-A6CA-470E-82FB-36FAF2BF1FC5}" destId="{F5BE956A-5D71-43AC-B27B-0E803AE238CA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292A6F-0724-46B0-BE46-D2EAD27602B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E58F4C2-3364-479B-BFAF-E5E691B6E818}">
      <dgm:prSet phldrT="[Text]"/>
      <dgm:spPr/>
      <dgm:t>
        <a:bodyPr/>
        <a:lstStyle/>
        <a:p>
          <a:r>
            <a:rPr lang="cs-CZ" dirty="0"/>
            <a:t>Mezinárodní soudní dvůr (též v Haagu)</a:t>
          </a:r>
        </a:p>
      </dgm:t>
    </dgm:pt>
    <dgm:pt modelId="{0E29F1AE-4A56-421C-8A72-4FC58CB46778}" type="parTrans" cxnId="{5EFCD9FB-EA9F-4338-B385-BAC9505D3771}">
      <dgm:prSet/>
      <dgm:spPr/>
      <dgm:t>
        <a:bodyPr/>
        <a:lstStyle/>
        <a:p>
          <a:endParaRPr lang="cs-CZ"/>
        </a:p>
      </dgm:t>
    </dgm:pt>
    <dgm:pt modelId="{F0DFAD9D-0645-4FDF-A533-BB8461CEBD95}" type="sibTrans" cxnId="{5EFCD9FB-EA9F-4338-B385-BAC9505D3771}">
      <dgm:prSet/>
      <dgm:spPr/>
      <dgm:t>
        <a:bodyPr/>
        <a:lstStyle/>
        <a:p>
          <a:endParaRPr lang="cs-CZ">
            <a:noFill/>
          </a:endParaRPr>
        </a:p>
      </dgm:t>
    </dgm:pt>
    <dgm:pt modelId="{841414B8-478E-4AD8-804D-B355863EA283}">
      <dgm:prSet phldrT="[Text]"/>
      <dgm:spPr/>
      <dgm:t>
        <a:bodyPr/>
        <a:lstStyle/>
        <a:p>
          <a:r>
            <a:rPr lang="cs-CZ" dirty="0"/>
            <a:t>Evropský soud pro lidská práva</a:t>
          </a:r>
        </a:p>
      </dgm:t>
    </dgm:pt>
    <dgm:pt modelId="{BC949D9C-09E9-4311-8A9D-EF9CA9FC47A8}" type="parTrans" cxnId="{962B9C89-5F97-4EF6-AECA-5A15E8E0A853}">
      <dgm:prSet/>
      <dgm:spPr/>
      <dgm:t>
        <a:bodyPr/>
        <a:lstStyle/>
        <a:p>
          <a:endParaRPr lang="cs-CZ"/>
        </a:p>
      </dgm:t>
    </dgm:pt>
    <dgm:pt modelId="{D359D342-DA8E-4BD7-B79B-B92EB93746AA}" type="sibTrans" cxnId="{962B9C89-5F97-4EF6-AECA-5A15E8E0A853}">
      <dgm:prSet/>
      <dgm:spPr/>
      <dgm:t>
        <a:bodyPr/>
        <a:lstStyle/>
        <a:p>
          <a:endParaRPr lang="cs-CZ"/>
        </a:p>
      </dgm:t>
    </dgm:pt>
    <dgm:pt modelId="{79DEDB98-E66B-4238-858C-1D5B505DE66B}">
      <dgm:prSet/>
      <dgm:spPr/>
      <dgm:t>
        <a:bodyPr/>
        <a:lstStyle/>
        <a:p>
          <a:r>
            <a:rPr lang="cs-CZ" dirty="0"/>
            <a:t>Doporučení Komise pro mezinárodní právo</a:t>
          </a:r>
        </a:p>
      </dgm:t>
    </dgm:pt>
    <dgm:pt modelId="{C3D2BF87-BFB1-41EF-95BF-C030EDAF834C}" type="parTrans" cxnId="{7493AE31-1156-4919-AC91-F86FC2E2D45D}">
      <dgm:prSet/>
      <dgm:spPr/>
      <dgm:t>
        <a:bodyPr/>
        <a:lstStyle/>
        <a:p>
          <a:endParaRPr lang="cs-CZ"/>
        </a:p>
      </dgm:t>
    </dgm:pt>
    <dgm:pt modelId="{4B3DBFF9-7996-4B0A-A271-544B6721A753}" type="sibTrans" cxnId="{7493AE31-1156-4919-AC91-F86FC2E2D45D}">
      <dgm:prSet/>
      <dgm:spPr/>
      <dgm:t>
        <a:bodyPr/>
        <a:lstStyle/>
        <a:p>
          <a:endParaRPr lang="cs-CZ"/>
        </a:p>
      </dgm:t>
    </dgm:pt>
    <dgm:pt modelId="{6D1A6963-D10E-411A-9F0F-17378C5AC371}">
      <dgm:prSet/>
      <dgm:spPr/>
      <dgm:t>
        <a:bodyPr/>
        <a:lstStyle/>
        <a:p>
          <a:r>
            <a:rPr lang="cs-CZ" dirty="0"/>
            <a:t>Ustavení speciálního (ad hoc) tribunálu</a:t>
          </a:r>
        </a:p>
      </dgm:t>
    </dgm:pt>
    <dgm:pt modelId="{D5610FF3-D7FF-4325-BF24-0FB4BED3930A}" type="parTrans" cxnId="{7842C458-92A2-459E-B19A-305A8F2D5D68}">
      <dgm:prSet/>
      <dgm:spPr/>
      <dgm:t>
        <a:bodyPr/>
        <a:lstStyle/>
        <a:p>
          <a:endParaRPr lang="cs-CZ"/>
        </a:p>
      </dgm:t>
    </dgm:pt>
    <dgm:pt modelId="{25AD54F1-0C2D-4744-A59C-774457C90473}" type="sibTrans" cxnId="{7842C458-92A2-459E-B19A-305A8F2D5D68}">
      <dgm:prSet/>
      <dgm:spPr/>
      <dgm:t>
        <a:bodyPr/>
        <a:lstStyle/>
        <a:p>
          <a:endParaRPr lang="cs-CZ"/>
        </a:p>
      </dgm:t>
    </dgm:pt>
    <dgm:pt modelId="{578CCD57-95AE-4B02-AEEF-27E0DC5720EE}" type="pres">
      <dgm:prSet presAssocID="{17292A6F-0724-46B0-BE46-D2EAD27602B8}" presName="diagram" presStyleCnt="0">
        <dgm:presLayoutVars>
          <dgm:dir/>
          <dgm:resizeHandles val="exact"/>
        </dgm:presLayoutVars>
      </dgm:prSet>
      <dgm:spPr/>
    </dgm:pt>
    <dgm:pt modelId="{C9691035-2065-4DEE-9581-8FFFBF54B3E2}" type="pres">
      <dgm:prSet presAssocID="{3E58F4C2-3364-479B-BFAF-E5E691B6E818}" presName="node" presStyleLbl="node1" presStyleIdx="0" presStyleCnt="4" custScaleX="98696" custScaleY="63790" custLinFactNeighborX="-20254" custLinFactNeighborY="-4477">
        <dgm:presLayoutVars>
          <dgm:bulletEnabled val="1"/>
        </dgm:presLayoutVars>
      </dgm:prSet>
      <dgm:spPr>
        <a:prstGeom prst="roundRect">
          <a:avLst/>
        </a:prstGeom>
      </dgm:spPr>
    </dgm:pt>
    <dgm:pt modelId="{D89EC1E2-051B-49B4-A334-9AD57706FA4E}" type="pres">
      <dgm:prSet presAssocID="{F0DFAD9D-0645-4FDF-A533-BB8461CEBD95}" presName="sibTrans" presStyleCnt="0"/>
      <dgm:spPr/>
    </dgm:pt>
    <dgm:pt modelId="{FC44B73D-7BB3-49AC-A6B0-A8282590C739}" type="pres">
      <dgm:prSet presAssocID="{841414B8-478E-4AD8-804D-B355863EA283}" presName="node" presStyleLbl="node1" presStyleIdx="1" presStyleCnt="4" custScaleX="98696" custScaleY="63790" custLinFactNeighborX="-19923" custLinFactNeighborY="-7506">
        <dgm:presLayoutVars>
          <dgm:bulletEnabled val="1"/>
        </dgm:presLayoutVars>
      </dgm:prSet>
      <dgm:spPr>
        <a:prstGeom prst="roundRect">
          <a:avLst/>
        </a:prstGeom>
      </dgm:spPr>
    </dgm:pt>
    <dgm:pt modelId="{56D15D47-85EF-4B82-A2CC-857205BF25DD}" type="pres">
      <dgm:prSet presAssocID="{D359D342-DA8E-4BD7-B79B-B92EB93746AA}" presName="sibTrans" presStyleCnt="0"/>
      <dgm:spPr/>
    </dgm:pt>
    <dgm:pt modelId="{45AEA2D9-BB98-40AE-827C-5424B0A0CE9F}" type="pres">
      <dgm:prSet presAssocID="{79DEDB98-E66B-4238-858C-1D5B505DE66B}" presName="node" presStyleLbl="node1" presStyleIdx="2" presStyleCnt="4" custScaleX="98696" custScaleY="63790" custLinFactNeighborX="-20254" custLinFactNeighborY="-10315">
        <dgm:presLayoutVars>
          <dgm:bulletEnabled val="1"/>
        </dgm:presLayoutVars>
      </dgm:prSet>
      <dgm:spPr>
        <a:prstGeom prst="roundRect">
          <a:avLst/>
        </a:prstGeom>
      </dgm:spPr>
    </dgm:pt>
    <dgm:pt modelId="{8C399ECA-2E43-4097-BF2D-B766A65E8C10}" type="pres">
      <dgm:prSet presAssocID="{4B3DBFF9-7996-4B0A-A271-544B6721A753}" presName="sibTrans" presStyleCnt="0"/>
      <dgm:spPr/>
    </dgm:pt>
    <dgm:pt modelId="{37DED131-77C5-44D0-BD2D-20F32DCA8BB5}" type="pres">
      <dgm:prSet presAssocID="{6D1A6963-D10E-411A-9F0F-17378C5AC371}" presName="node" presStyleLbl="node1" presStyleIdx="3" presStyleCnt="4" custScaleX="98696" custScaleY="63790" custLinFactNeighborX="-20254" custLinFactNeighborY="-11383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6299F21F-9765-4E8D-989F-6436C12E152F}" type="presOf" srcId="{3E58F4C2-3364-479B-BFAF-E5E691B6E818}" destId="{C9691035-2065-4DEE-9581-8FFFBF54B3E2}" srcOrd="0" destOrd="0" presId="urn:microsoft.com/office/officeart/2005/8/layout/default"/>
    <dgm:cxn modelId="{7493AE31-1156-4919-AC91-F86FC2E2D45D}" srcId="{17292A6F-0724-46B0-BE46-D2EAD27602B8}" destId="{79DEDB98-E66B-4238-858C-1D5B505DE66B}" srcOrd="2" destOrd="0" parTransId="{C3D2BF87-BFB1-41EF-95BF-C030EDAF834C}" sibTransId="{4B3DBFF9-7996-4B0A-A271-544B6721A753}"/>
    <dgm:cxn modelId="{A4855E69-F6F4-4341-9AB4-5F63CEAE220B}" type="presOf" srcId="{17292A6F-0724-46B0-BE46-D2EAD27602B8}" destId="{578CCD57-95AE-4B02-AEEF-27E0DC5720EE}" srcOrd="0" destOrd="0" presId="urn:microsoft.com/office/officeart/2005/8/layout/default"/>
    <dgm:cxn modelId="{7842C458-92A2-459E-B19A-305A8F2D5D68}" srcId="{17292A6F-0724-46B0-BE46-D2EAD27602B8}" destId="{6D1A6963-D10E-411A-9F0F-17378C5AC371}" srcOrd="3" destOrd="0" parTransId="{D5610FF3-D7FF-4325-BF24-0FB4BED3930A}" sibTransId="{25AD54F1-0C2D-4744-A59C-774457C90473}"/>
    <dgm:cxn modelId="{962B9C89-5F97-4EF6-AECA-5A15E8E0A853}" srcId="{17292A6F-0724-46B0-BE46-D2EAD27602B8}" destId="{841414B8-478E-4AD8-804D-B355863EA283}" srcOrd="1" destOrd="0" parTransId="{BC949D9C-09E9-4311-8A9D-EF9CA9FC47A8}" sibTransId="{D359D342-DA8E-4BD7-B79B-B92EB93746AA}"/>
    <dgm:cxn modelId="{79D564B3-26E0-4173-8183-9896FB9FE771}" type="presOf" srcId="{841414B8-478E-4AD8-804D-B355863EA283}" destId="{FC44B73D-7BB3-49AC-A6B0-A8282590C739}" srcOrd="0" destOrd="0" presId="urn:microsoft.com/office/officeart/2005/8/layout/default"/>
    <dgm:cxn modelId="{18CFDBB9-75D0-47F9-AC46-4CE0FE299455}" type="presOf" srcId="{6D1A6963-D10E-411A-9F0F-17378C5AC371}" destId="{37DED131-77C5-44D0-BD2D-20F32DCA8BB5}" srcOrd="0" destOrd="0" presId="urn:microsoft.com/office/officeart/2005/8/layout/default"/>
    <dgm:cxn modelId="{CA23D4C4-C6F0-43E7-9D4E-F87100ADDA16}" type="presOf" srcId="{79DEDB98-E66B-4238-858C-1D5B505DE66B}" destId="{45AEA2D9-BB98-40AE-827C-5424B0A0CE9F}" srcOrd="0" destOrd="0" presId="urn:microsoft.com/office/officeart/2005/8/layout/default"/>
    <dgm:cxn modelId="{5EFCD9FB-EA9F-4338-B385-BAC9505D3771}" srcId="{17292A6F-0724-46B0-BE46-D2EAD27602B8}" destId="{3E58F4C2-3364-479B-BFAF-E5E691B6E818}" srcOrd="0" destOrd="0" parTransId="{0E29F1AE-4A56-421C-8A72-4FC58CB46778}" sibTransId="{F0DFAD9D-0645-4FDF-A533-BB8461CEBD95}"/>
    <dgm:cxn modelId="{CAB9A7F6-AD48-46C2-835E-F3AAA0B83A69}" type="presParOf" srcId="{578CCD57-95AE-4B02-AEEF-27E0DC5720EE}" destId="{C9691035-2065-4DEE-9581-8FFFBF54B3E2}" srcOrd="0" destOrd="0" presId="urn:microsoft.com/office/officeart/2005/8/layout/default"/>
    <dgm:cxn modelId="{8A7B10D9-5E47-4E0C-9A57-85C677FC2547}" type="presParOf" srcId="{578CCD57-95AE-4B02-AEEF-27E0DC5720EE}" destId="{D89EC1E2-051B-49B4-A334-9AD57706FA4E}" srcOrd="1" destOrd="0" presId="urn:microsoft.com/office/officeart/2005/8/layout/default"/>
    <dgm:cxn modelId="{817792EF-D3AC-4D1D-AA39-9741CD648EAB}" type="presParOf" srcId="{578CCD57-95AE-4B02-AEEF-27E0DC5720EE}" destId="{FC44B73D-7BB3-49AC-A6B0-A8282590C739}" srcOrd="2" destOrd="0" presId="urn:microsoft.com/office/officeart/2005/8/layout/default"/>
    <dgm:cxn modelId="{15ACECD6-A8E5-4910-A2CD-0F82D240EFD3}" type="presParOf" srcId="{578CCD57-95AE-4B02-AEEF-27E0DC5720EE}" destId="{56D15D47-85EF-4B82-A2CC-857205BF25DD}" srcOrd="3" destOrd="0" presId="urn:microsoft.com/office/officeart/2005/8/layout/default"/>
    <dgm:cxn modelId="{B8517F74-94B5-4DF1-8C23-BF83FEB2E96F}" type="presParOf" srcId="{578CCD57-95AE-4B02-AEEF-27E0DC5720EE}" destId="{45AEA2D9-BB98-40AE-827C-5424B0A0CE9F}" srcOrd="4" destOrd="0" presId="urn:microsoft.com/office/officeart/2005/8/layout/default"/>
    <dgm:cxn modelId="{D92314B0-2AA8-412B-ACDF-510E17FD1B62}" type="presParOf" srcId="{578CCD57-95AE-4B02-AEEF-27E0DC5720EE}" destId="{8C399ECA-2E43-4097-BF2D-B766A65E8C10}" srcOrd="5" destOrd="0" presId="urn:microsoft.com/office/officeart/2005/8/layout/default"/>
    <dgm:cxn modelId="{1186EC4E-8CE0-4FF4-A19C-07CCF59130DA}" type="presParOf" srcId="{578CCD57-95AE-4B02-AEEF-27E0DC5720EE}" destId="{37DED131-77C5-44D0-BD2D-20F32DCA8BB5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3FD692-657F-4052-B57D-0893B67B2865}">
      <dsp:nvSpPr>
        <dsp:cNvPr id="0" name=""/>
        <dsp:cNvSpPr/>
      </dsp:nvSpPr>
      <dsp:spPr>
        <a:xfrm>
          <a:off x="1392" y="0"/>
          <a:ext cx="2968787" cy="10261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2500" kern="1200" dirty="0"/>
            <a:t>Mezinárodní vyšetřovací komise </a:t>
          </a:r>
        </a:p>
      </dsp:txBody>
      <dsp:txXfrm>
        <a:off x="31446" y="30054"/>
        <a:ext cx="2908679" cy="966002"/>
      </dsp:txXfrm>
    </dsp:sp>
    <dsp:sp modelId="{30E9BE80-B32B-4453-900B-A18CC0D75581}">
      <dsp:nvSpPr>
        <dsp:cNvPr id="0" name=""/>
        <dsp:cNvSpPr/>
      </dsp:nvSpPr>
      <dsp:spPr>
        <a:xfrm>
          <a:off x="3267058" y="144925"/>
          <a:ext cx="629383" cy="7362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000" kern="1200"/>
        </a:p>
      </dsp:txBody>
      <dsp:txXfrm>
        <a:off x="3267058" y="292177"/>
        <a:ext cx="440568" cy="441755"/>
      </dsp:txXfrm>
    </dsp:sp>
    <dsp:sp modelId="{F5BE956A-5D71-43AC-B27B-0E803AE238CA}">
      <dsp:nvSpPr>
        <dsp:cNvPr id="0" name=""/>
        <dsp:cNvSpPr/>
      </dsp:nvSpPr>
      <dsp:spPr>
        <a:xfrm>
          <a:off x="4157695" y="0"/>
          <a:ext cx="2968787" cy="10261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 dirty="0"/>
            <a:t>Náhrada škod</a:t>
          </a:r>
        </a:p>
      </dsp:txBody>
      <dsp:txXfrm>
        <a:off x="4187749" y="30054"/>
        <a:ext cx="2908679" cy="966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3FD692-657F-4052-B57D-0893B67B2865}">
      <dsp:nvSpPr>
        <dsp:cNvPr id="0" name=""/>
        <dsp:cNvSpPr/>
      </dsp:nvSpPr>
      <dsp:spPr>
        <a:xfrm>
          <a:off x="1392" y="0"/>
          <a:ext cx="2968787" cy="10261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cs-CZ" sz="2500" kern="1200" dirty="0"/>
            <a:t>Vážné porušení je válečný zločin</a:t>
          </a:r>
        </a:p>
      </dsp:txBody>
      <dsp:txXfrm>
        <a:off x="31446" y="30054"/>
        <a:ext cx="2908679" cy="966002"/>
      </dsp:txXfrm>
    </dsp:sp>
    <dsp:sp modelId="{30E9BE80-B32B-4453-900B-A18CC0D75581}">
      <dsp:nvSpPr>
        <dsp:cNvPr id="0" name=""/>
        <dsp:cNvSpPr/>
      </dsp:nvSpPr>
      <dsp:spPr>
        <a:xfrm>
          <a:off x="3267058" y="144925"/>
          <a:ext cx="629383" cy="7362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2000" kern="1200"/>
        </a:p>
      </dsp:txBody>
      <dsp:txXfrm>
        <a:off x="3267058" y="292177"/>
        <a:ext cx="440568" cy="441755"/>
      </dsp:txXfrm>
    </dsp:sp>
    <dsp:sp modelId="{F5BE956A-5D71-43AC-B27B-0E803AE238CA}">
      <dsp:nvSpPr>
        <dsp:cNvPr id="0" name=""/>
        <dsp:cNvSpPr/>
      </dsp:nvSpPr>
      <dsp:spPr>
        <a:xfrm>
          <a:off x="4157695" y="0"/>
          <a:ext cx="2968787" cy="10261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500" kern="1200" dirty="0"/>
            <a:t>Mezinárodní trestní soud v Haagu</a:t>
          </a:r>
        </a:p>
      </dsp:txBody>
      <dsp:txXfrm>
        <a:off x="4187749" y="30054"/>
        <a:ext cx="2908679" cy="966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691035-2065-4DEE-9581-8FFFBF54B3E2}">
      <dsp:nvSpPr>
        <dsp:cNvPr id="0" name=""/>
        <dsp:cNvSpPr/>
      </dsp:nvSpPr>
      <dsp:spPr>
        <a:xfrm>
          <a:off x="0" y="0"/>
          <a:ext cx="2904530" cy="11263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Mezinárodní soudní dvůr (též v Haagu)</a:t>
          </a:r>
        </a:p>
      </dsp:txBody>
      <dsp:txXfrm>
        <a:off x="54985" y="54985"/>
        <a:ext cx="2794560" cy="1016397"/>
      </dsp:txXfrm>
    </dsp:sp>
    <dsp:sp modelId="{FC44B73D-7BB3-49AC-A6B0-A8282590C739}">
      <dsp:nvSpPr>
        <dsp:cNvPr id="0" name=""/>
        <dsp:cNvSpPr/>
      </dsp:nvSpPr>
      <dsp:spPr>
        <a:xfrm>
          <a:off x="0" y="1290494"/>
          <a:ext cx="2904530" cy="11263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Evropský soud pro lidská práva</a:t>
          </a:r>
        </a:p>
      </dsp:txBody>
      <dsp:txXfrm>
        <a:off x="54985" y="1345479"/>
        <a:ext cx="2794560" cy="1016397"/>
      </dsp:txXfrm>
    </dsp:sp>
    <dsp:sp modelId="{45AEA2D9-BB98-40AE-827C-5424B0A0CE9F}">
      <dsp:nvSpPr>
        <dsp:cNvPr id="0" name=""/>
        <dsp:cNvSpPr/>
      </dsp:nvSpPr>
      <dsp:spPr>
        <a:xfrm>
          <a:off x="0" y="2661553"/>
          <a:ext cx="2904530" cy="11263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Doporučení Komise pro mezinárodní právo</a:t>
          </a:r>
        </a:p>
      </dsp:txBody>
      <dsp:txXfrm>
        <a:off x="54985" y="2716538"/>
        <a:ext cx="2794560" cy="1016397"/>
      </dsp:txXfrm>
    </dsp:sp>
    <dsp:sp modelId="{37DED131-77C5-44D0-BD2D-20F32DCA8BB5}">
      <dsp:nvSpPr>
        <dsp:cNvPr id="0" name=""/>
        <dsp:cNvSpPr/>
      </dsp:nvSpPr>
      <dsp:spPr>
        <a:xfrm>
          <a:off x="0" y="4063353"/>
          <a:ext cx="2904530" cy="11263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100" kern="1200" dirty="0"/>
            <a:t>Ustavení speciálního (ad hoc) tribunálu</a:t>
          </a:r>
        </a:p>
      </dsp:txBody>
      <dsp:txXfrm>
        <a:off x="54985" y="4118338"/>
        <a:ext cx="2794560" cy="1016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81CC3-46FF-4E2A-9D4B-FE1266968F80}" type="datetimeFigureOut">
              <a:rPr lang="cs-CZ" smtClean="0"/>
              <a:t>22.10.2024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13B19-6963-46F7-9182-E100CEA0BA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3495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77091-670D-48DC-A2D3-BB431A67CF10}" type="datetimeFigureOut">
              <a:rPr lang="cs-CZ" smtClean="0"/>
              <a:t>22.10.2024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FC763-8322-41DD-A0FC-70B6614E8B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8878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Přímá spojnice 7" hidden="1">
            <a:extLst>
              <a:ext uri="{FF2B5EF4-FFF2-40B4-BE49-F238E27FC236}">
                <a16:creationId xmlns:a16="http://schemas.microsoft.com/office/drawing/2014/main" id="{11674934-7B6A-48C4-A9CC-D1457F8A596E}"/>
              </a:ext>
            </a:extLst>
          </p:cNvPr>
          <p:cNvCxnSpPr/>
          <p:nvPr userDrawn="1"/>
        </p:nvCxnSpPr>
        <p:spPr>
          <a:xfrm>
            <a:off x="360000" y="360000"/>
            <a:ext cx="0" cy="666000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 hidden="1">
            <a:extLst>
              <a:ext uri="{FF2B5EF4-FFF2-40B4-BE49-F238E27FC236}">
                <a16:creationId xmlns:a16="http://schemas.microsoft.com/office/drawing/2014/main" id="{638EDE4F-F542-496E-9B2D-92928AB034BC}"/>
              </a:ext>
            </a:extLst>
          </p:cNvPr>
          <p:cNvCxnSpPr/>
          <p:nvPr userDrawn="1"/>
        </p:nvCxnSpPr>
        <p:spPr>
          <a:xfrm>
            <a:off x="10332000" y="360000"/>
            <a:ext cx="0" cy="666000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 hidden="1">
            <a:extLst>
              <a:ext uri="{FF2B5EF4-FFF2-40B4-BE49-F238E27FC236}">
                <a16:creationId xmlns:a16="http://schemas.microsoft.com/office/drawing/2014/main" id="{5851B2BD-80FC-470E-A33F-22FD468267EA}"/>
              </a:ext>
            </a:extLst>
          </p:cNvPr>
          <p:cNvCxnSpPr/>
          <p:nvPr userDrawn="1"/>
        </p:nvCxnSpPr>
        <p:spPr>
          <a:xfrm>
            <a:off x="0" y="7200000"/>
            <a:ext cx="10692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 hidden="1">
            <a:extLst>
              <a:ext uri="{FF2B5EF4-FFF2-40B4-BE49-F238E27FC236}">
                <a16:creationId xmlns:a16="http://schemas.microsoft.com/office/drawing/2014/main" id="{176F90C3-CDB1-43EB-9BA6-EA5C2728402D}"/>
              </a:ext>
            </a:extLst>
          </p:cNvPr>
          <p:cNvCxnSpPr/>
          <p:nvPr userDrawn="1"/>
        </p:nvCxnSpPr>
        <p:spPr>
          <a:xfrm>
            <a:off x="360000" y="7020000"/>
            <a:ext cx="9972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 hidden="1">
            <a:extLst>
              <a:ext uri="{FF2B5EF4-FFF2-40B4-BE49-F238E27FC236}">
                <a16:creationId xmlns:a16="http://schemas.microsoft.com/office/drawing/2014/main" id="{A393D741-98D8-4FE9-852A-FEA4BBCB93DA}"/>
              </a:ext>
            </a:extLst>
          </p:cNvPr>
          <p:cNvCxnSpPr/>
          <p:nvPr userDrawn="1"/>
        </p:nvCxnSpPr>
        <p:spPr>
          <a:xfrm>
            <a:off x="0" y="1202400"/>
            <a:ext cx="10692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 hidden="1">
            <a:extLst>
              <a:ext uri="{FF2B5EF4-FFF2-40B4-BE49-F238E27FC236}">
                <a16:creationId xmlns:a16="http://schemas.microsoft.com/office/drawing/2014/main" id="{60BB7CD9-6FA6-4B77-B160-E9458B6FFC33}"/>
              </a:ext>
            </a:extLst>
          </p:cNvPr>
          <p:cNvCxnSpPr/>
          <p:nvPr userDrawn="1"/>
        </p:nvCxnSpPr>
        <p:spPr>
          <a:xfrm>
            <a:off x="0" y="2062800"/>
            <a:ext cx="10692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ísto">
            <a:extLst>
              <a:ext uri="{FF2B5EF4-FFF2-40B4-BE49-F238E27FC236}">
                <a16:creationId xmlns:a16="http://schemas.microsoft.com/office/drawing/2014/main" id="{AC7E56A4-DB2D-46B7-8C04-A0B6F73538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9812" y="972000"/>
            <a:ext cx="6768000" cy="288000"/>
          </a:xfrm>
        </p:spPr>
        <p:txBody>
          <a:bodyPr anchor="t" anchorCtr="0">
            <a:normAutofit/>
          </a:bodyPr>
          <a:lstStyle>
            <a:lvl1pPr>
              <a:buFontTx/>
              <a:buNone/>
              <a:defRPr sz="1800"/>
            </a:lvl1pPr>
            <a:lvl2pPr marL="0" indent="0">
              <a:buFontTx/>
              <a:buNone/>
              <a:defRPr/>
            </a:lvl2pPr>
            <a:lvl3pPr marL="216000" indent="0">
              <a:buFontTx/>
              <a:buNone/>
              <a:defRPr/>
            </a:lvl3pPr>
            <a:lvl4pPr marL="432000" indent="0">
              <a:buFontTx/>
              <a:buNone/>
              <a:defRPr/>
            </a:lvl4pPr>
            <a:lvl5pPr marL="648000" indent="0">
              <a:buFontTx/>
              <a:buNone/>
              <a:defRPr/>
            </a:lvl5pPr>
          </a:lstStyle>
          <a:p>
            <a:pPr lvl="0"/>
            <a:r>
              <a:rPr lang="en-US" dirty="0"/>
              <a:t>M</a:t>
            </a:r>
            <a:r>
              <a:rPr lang="cs-CZ" dirty="0"/>
              <a:t>í</a:t>
            </a:r>
            <a:r>
              <a:rPr lang="en-US" dirty="0" err="1"/>
              <a:t>sto</a:t>
            </a:r>
            <a:endParaRPr lang="cs-CZ" dirty="0"/>
          </a:p>
        </p:txBody>
      </p:sp>
      <p:sp>
        <p:nvSpPr>
          <p:cNvPr id="7" name="Datum">
            <a:extLst>
              <a:ext uri="{FF2B5EF4-FFF2-40B4-BE49-F238E27FC236}">
                <a16:creationId xmlns:a16="http://schemas.microsoft.com/office/drawing/2014/main" id="{91F9C519-C4FE-4612-B2DA-150F7C078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9998" y="612000"/>
            <a:ext cx="6768000" cy="288000"/>
          </a:xfrm>
        </p:spPr>
        <p:txBody>
          <a:bodyPr>
            <a:normAutofit/>
          </a:bodyPr>
          <a:lstStyle>
            <a:lvl1pPr>
              <a:buFontTx/>
              <a:buNone/>
              <a:defRPr sz="1800"/>
            </a:lvl1pPr>
            <a:lvl2pPr marL="0" indent="0">
              <a:buFontTx/>
              <a:buNone/>
              <a:defRPr/>
            </a:lvl2pPr>
            <a:lvl3pPr marL="216000" indent="0">
              <a:buFontTx/>
              <a:buNone/>
              <a:defRPr/>
            </a:lvl3pPr>
            <a:lvl4pPr marL="432000" indent="0">
              <a:buFontTx/>
              <a:buNone/>
              <a:defRPr/>
            </a:lvl4pPr>
            <a:lvl5pPr marL="648000" indent="0">
              <a:buFontTx/>
              <a:buNone/>
              <a:defRPr/>
            </a:lvl5pPr>
          </a:lstStyle>
          <a:p>
            <a:pPr lvl="0"/>
            <a:r>
              <a:rPr lang="en-US" dirty="0"/>
              <a:t>Datum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0000" y="1980000"/>
            <a:ext cx="9971999" cy="144000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3000">
                <a:latin typeface="+mj-lt"/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 dirty="0" err="1"/>
              <a:t>Akce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9999" y="3600000"/>
            <a:ext cx="9972000" cy="3528000"/>
          </a:xfrm>
        </p:spPr>
        <p:txBody>
          <a:bodyPr anchor="b" anchorCtr="0"/>
          <a:lstStyle>
            <a:lvl1pPr algn="l">
              <a:defRPr sz="4200"/>
            </a:lvl1pPr>
          </a:lstStyle>
          <a:p>
            <a:r>
              <a:rPr lang="cs-CZ" dirty="0"/>
              <a:t>Název prezentace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96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, text, obrázek na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EFF8764C-1DF0-47A1-8393-256BE96020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774" y="2592000"/>
            <a:ext cx="4896000" cy="4428000"/>
          </a:xfrm>
        </p:spPr>
        <p:txBody>
          <a:bodyPr anchor="t" anchorCtr="0">
            <a:normAutofit/>
          </a:bodyPr>
          <a:lstStyle>
            <a:lvl1pPr marL="216000" indent="-216000">
              <a:buFont typeface="Arial" panose="020B0604020202020204" pitchFamily="34" charset="0"/>
              <a:buChar char="•"/>
              <a:defRPr sz="2000"/>
            </a:lvl1pPr>
            <a:lvl2pPr marL="432000">
              <a:defRPr sz="2000"/>
            </a:lvl2pPr>
            <a:lvl3pPr marL="648000">
              <a:defRPr sz="2000"/>
            </a:lvl3pPr>
            <a:lvl4pPr marL="864000">
              <a:defRPr sz="2000"/>
            </a:lvl4pPr>
            <a:lvl5pPr marL="1080000">
              <a:defRPr sz="2000"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10" name="Zástupný symbol obrázku 8">
            <a:extLst>
              <a:ext uri="{FF2B5EF4-FFF2-40B4-BE49-F238E27FC236}">
                <a16:creationId xmlns:a16="http://schemas.microsoft.com/office/drawing/2014/main" id="{9B4C6DE9-C341-497D-B0BB-C5AC1EC9EC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434775" y="2062800"/>
            <a:ext cx="4896000" cy="4957125"/>
          </a:xfrm>
        </p:spPr>
        <p:txBody>
          <a:bodyPr anchor="t" anchorCtr="0"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DAE511A0-E870-4F87-8577-16CC65C32A4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cs-CZ"/>
              <a:t>Konference „Environmentálne práva a využívanie prírodných zdrojov“ Právnická fakulta Trnavské univerzity v Trnavě, 27. října 2017</a:t>
            </a: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1980000"/>
            <a:ext cx="4896000" cy="540000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67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Záhlaví a 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03C5157-1DAC-4F78-ACBC-F653D8D4E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Konference „Environmentálne práva a využívanie prírodných zdrojov“ Právnická fakulta Trnavské univerzity v Trnavě, 27. října 2017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812" y="2988000"/>
            <a:ext cx="9971606" cy="4068000"/>
          </a:xfrm>
        </p:spPr>
        <p:txBody>
          <a:bodyPr/>
          <a:lstStyle>
            <a:lvl1pPr marL="216000" indent="-216000">
              <a:buFont typeface="Arial" panose="020B0604020202020204" pitchFamily="34" charset="0"/>
              <a:buChar char="•"/>
              <a:defRPr/>
            </a:lvl1pPr>
            <a:lvl2pPr marL="432000">
              <a:defRPr/>
            </a:lvl2pPr>
            <a:lvl3pPr marL="648000">
              <a:defRPr/>
            </a:lvl3pPr>
            <a:lvl4pPr marL="864000">
              <a:defRPr/>
            </a:lvl4pPr>
            <a:lvl5pPr marL="1080000"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1980000"/>
            <a:ext cx="9972000" cy="936000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57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ialový podklad">
            <a:extLst>
              <a:ext uri="{FF2B5EF4-FFF2-40B4-BE49-F238E27FC236}">
                <a16:creationId xmlns:a16="http://schemas.microsoft.com/office/drawing/2014/main" id="{B4C2DE94-20B2-40AB-8757-D520431056BC}"/>
              </a:ext>
            </a:extLst>
          </p:cNvPr>
          <p:cNvSpPr/>
          <p:nvPr userDrawn="1"/>
        </p:nvSpPr>
        <p:spPr>
          <a:xfrm>
            <a:off x="0" y="0"/>
            <a:ext cx="10691813" cy="75596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7" hidden="1">
            <a:extLst>
              <a:ext uri="{FF2B5EF4-FFF2-40B4-BE49-F238E27FC236}">
                <a16:creationId xmlns:a16="http://schemas.microsoft.com/office/drawing/2014/main" id="{11674934-7B6A-48C4-A9CC-D1457F8A596E}"/>
              </a:ext>
            </a:extLst>
          </p:cNvPr>
          <p:cNvCxnSpPr/>
          <p:nvPr userDrawn="1"/>
        </p:nvCxnSpPr>
        <p:spPr>
          <a:xfrm>
            <a:off x="360000" y="360000"/>
            <a:ext cx="0" cy="666000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 hidden="1">
            <a:extLst>
              <a:ext uri="{FF2B5EF4-FFF2-40B4-BE49-F238E27FC236}">
                <a16:creationId xmlns:a16="http://schemas.microsoft.com/office/drawing/2014/main" id="{638EDE4F-F542-496E-9B2D-92928AB034BC}"/>
              </a:ext>
            </a:extLst>
          </p:cNvPr>
          <p:cNvCxnSpPr/>
          <p:nvPr userDrawn="1"/>
        </p:nvCxnSpPr>
        <p:spPr>
          <a:xfrm>
            <a:off x="10332000" y="360000"/>
            <a:ext cx="0" cy="666000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 hidden="1">
            <a:extLst>
              <a:ext uri="{FF2B5EF4-FFF2-40B4-BE49-F238E27FC236}">
                <a16:creationId xmlns:a16="http://schemas.microsoft.com/office/drawing/2014/main" id="{5851B2BD-80FC-470E-A33F-22FD468267EA}"/>
              </a:ext>
            </a:extLst>
          </p:cNvPr>
          <p:cNvCxnSpPr/>
          <p:nvPr userDrawn="1"/>
        </p:nvCxnSpPr>
        <p:spPr>
          <a:xfrm>
            <a:off x="0" y="7200000"/>
            <a:ext cx="10692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 hidden="1">
            <a:extLst>
              <a:ext uri="{FF2B5EF4-FFF2-40B4-BE49-F238E27FC236}">
                <a16:creationId xmlns:a16="http://schemas.microsoft.com/office/drawing/2014/main" id="{176F90C3-CDB1-43EB-9BA6-EA5C2728402D}"/>
              </a:ext>
            </a:extLst>
          </p:cNvPr>
          <p:cNvCxnSpPr/>
          <p:nvPr userDrawn="1"/>
        </p:nvCxnSpPr>
        <p:spPr>
          <a:xfrm>
            <a:off x="360000" y="7020000"/>
            <a:ext cx="9972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 hidden="1">
            <a:extLst>
              <a:ext uri="{FF2B5EF4-FFF2-40B4-BE49-F238E27FC236}">
                <a16:creationId xmlns:a16="http://schemas.microsoft.com/office/drawing/2014/main" id="{A393D741-98D8-4FE9-852A-FEA4BBCB93DA}"/>
              </a:ext>
            </a:extLst>
          </p:cNvPr>
          <p:cNvCxnSpPr/>
          <p:nvPr userDrawn="1"/>
        </p:nvCxnSpPr>
        <p:spPr>
          <a:xfrm>
            <a:off x="0" y="1202400"/>
            <a:ext cx="10692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 hidden="1">
            <a:extLst>
              <a:ext uri="{FF2B5EF4-FFF2-40B4-BE49-F238E27FC236}">
                <a16:creationId xmlns:a16="http://schemas.microsoft.com/office/drawing/2014/main" id="{60BB7CD9-6FA6-4B77-B160-E9458B6FFC33}"/>
              </a:ext>
            </a:extLst>
          </p:cNvPr>
          <p:cNvCxnSpPr/>
          <p:nvPr userDrawn="1"/>
        </p:nvCxnSpPr>
        <p:spPr>
          <a:xfrm>
            <a:off x="0" y="2062800"/>
            <a:ext cx="106920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Bílá linka silná">
            <a:extLst>
              <a:ext uri="{FF2B5EF4-FFF2-40B4-BE49-F238E27FC236}">
                <a16:creationId xmlns:a16="http://schemas.microsoft.com/office/drawing/2014/main" id="{36D12C24-1770-4F20-AAD4-DE204760B3F5}"/>
              </a:ext>
            </a:extLst>
          </p:cNvPr>
          <p:cNvCxnSpPr/>
          <p:nvPr userDrawn="1"/>
        </p:nvCxnSpPr>
        <p:spPr>
          <a:xfrm>
            <a:off x="360000" y="1508400"/>
            <a:ext cx="99720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um">
            <a:extLst>
              <a:ext uri="{FF2B5EF4-FFF2-40B4-BE49-F238E27FC236}">
                <a16:creationId xmlns:a16="http://schemas.microsoft.com/office/drawing/2014/main" id="{91F9C519-C4FE-4612-B2DA-150F7C0780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9998" y="612000"/>
            <a:ext cx="6768000" cy="288000"/>
          </a:xfrm>
        </p:spPr>
        <p:txBody>
          <a:bodyPr>
            <a:normAutofit/>
          </a:bodyPr>
          <a:lstStyle>
            <a:lvl1pPr>
              <a:buFontTx/>
              <a:buNone/>
              <a:defRPr sz="18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216000" indent="0">
              <a:buFontTx/>
              <a:buNone/>
              <a:defRPr/>
            </a:lvl3pPr>
            <a:lvl4pPr marL="432000" indent="0">
              <a:buFontTx/>
              <a:buNone/>
              <a:defRPr/>
            </a:lvl4pPr>
            <a:lvl5pPr marL="648000" indent="0">
              <a:buFontTx/>
              <a:buNone/>
              <a:defRPr/>
            </a:lvl5pPr>
          </a:lstStyle>
          <a:p>
            <a:pPr lvl="0"/>
            <a:r>
              <a:rPr lang="en-US" dirty="0"/>
              <a:t>Datum</a:t>
            </a:r>
            <a:endParaRPr lang="cs-CZ" dirty="0"/>
          </a:p>
        </p:txBody>
      </p:sp>
      <p:sp>
        <p:nvSpPr>
          <p:cNvPr id="16" name="Místo">
            <a:extLst>
              <a:ext uri="{FF2B5EF4-FFF2-40B4-BE49-F238E27FC236}">
                <a16:creationId xmlns:a16="http://schemas.microsoft.com/office/drawing/2014/main" id="{AC7E56A4-DB2D-46B7-8C04-A0B6F73538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9812" y="972000"/>
            <a:ext cx="6768000" cy="288000"/>
          </a:xfrm>
        </p:spPr>
        <p:txBody>
          <a:bodyPr anchor="t" anchorCtr="0">
            <a:normAutofit/>
          </a:bodyPr>
          <a:lstStyle>
            <a:lvl1pPr>
              <a:buFontTx/>
              <a:buNone/>
              <a:defRPr sz="18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216000" indent="0">
              <a:buFontTx/>
              <a:buNone/>
              <a:defRPr/>
            </a:lvl3pPr>
            <a:lvl4pPr marL="432000" indent="0">
              <a:buFontTx/>
              <a:buNone/>
              <a:defRPr/>
            </a:lvl4pPr>
            <a:lvl5pPr marL="648000" indent="0">
              <a:buFontTx/>
              <a:buNone/>
              <a:defRPr/>
            </a:lvl5pPr>
          </a:lstStyle>
          <a:p>
            <a:pPr lvl="0"/>
            <a:r>
              <a:rPr lang="en-US" dirty="0"/>
              <a:t>M</a:t>
            </a:r>
            <a:r>
              <a:rPr lang="cs-CZ" dirty="0"/>
              <a:t>í</a:t>
            </a:r>
            <a:r>
              <a:rPr lang="en-US" dirty="0" err="1"/>
              <a:t>sto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0000" y="1980000"/>
            <a:ext cx="9971999" cy="1440000"/>
          </a:xfrm>
        </p:spPr>
        <p:txBody>
          <a:bodyPr anchor="t" anchorCtr="0">
            <a:no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  <a:latin typeface="+mj-lt"/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n-US" dirty="0" err="1"/>
              <a:t>Akce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9999" y="3600000"/>
            <a:ext cx="9972000" cy="3528000"/>
          </a:xfrm>
        </p:spPr>
        <p:txBody>
          <a:bodyPr anchor="b" anchorCtr="0"/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Název prezentace</a:t>
            </a:r>
            <a:endParaRPr lang="en-US" dirty="0"/>
          </a:p>
        </p:txBody>
      </p:sp>
      <p:pic>
        <p:nvPicPr>
          <p:cNvPr id="5" name="Obrázek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169" y="231291"/>
            <a:ext cx="1940830" cy="109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496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 prezentaci (se záhlaví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r">
            <a:extLst>
              <a:ext uri="{FF2B5EF4-FFF2-40B4-BE49-F238E27FC236}">
                <a16:creationId xmlns:a16="http://schemas.microsoft.com/office/drawing/2014/main" id="{E3B27E7E-0D4D-4026-BF57-56C8B318F7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9811" y="4896000"/>
            <a:ext cx="9971815" cy="2196000"/>
          </a:xfrm>
        </p:spPr>
        <p:txBody>
          <a:bodyPr anchor="b" anchorCtr="0">
            <a:noAutofit/>
          </a:bodyPr>
          <a:lstStyle>
            <a:lvl1pPr>
              <a:buFontTx/>
              <a:buNone/>
              <a:defRPr sz="2400"/>
            </a:lvl1pPr>
            <a:lvl2pPr marL="0" indent="0">
              <a:buFontTx/>
              <a:buNone/>
              <a:defRPr/>
            </a:lvl2pPr>
            <a:lvl3pPr marL="216000" indent="0">
              <a:buFontTx/>
              <a:buNone/>
              <a:defRPr/>
            </a:lvl3pPr>
            <a:lvl4pPr marL="432000" indent="0">
              <a:buFontTx/>
              <a:buNone/>
              <a:defRPr/>
            </a:lvl4pPr>
            <a:lvl5pPr marL="648000" indent="0">
              <a:buFontTx/>
              <a:buNone/>
              <a:defRPr/>
            </a:lvl5pPr>
          </a:lstStyle>
          <a:p>
            <a:pPr lvl="0"/>
            <a:r>
              <a:rPr lang="cs-CZ" dirty="0"/>
              <a:t>Autor</a:t>
            </a:r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EA84E839-922D-4C01-AE31-E01726B5F5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9997" y="3420000"/>
            <a:ext cx="9971815" cy="1296000"/>
          </a:xfrm>
        </p:spPr>
        <p:txBody>
          <a:bodyPr anchor="t" anchorCtr="0">
            <a:noAutofit/>
          </a:bodyPr>
          <a:lstStyle>
            <a:lvl1pPr>
              <a:buFontTx/>
              <a:buNone/>
              <a:defRPr sz="2400"/>
            </a:lvl1pPr>
            <a:lvl2pPr marL="0" indent="0">
              <a:buFontTx/>
              <a:buNone/>
              <a:defRPr/>
            </a:lvl2pPr>
            <a:lvl3pPr marL="216000" indent="0">
              <a:buFontTx/>
              <a:buNone/>
              <a:defRPr/>
            </a:lvl3pPr>
            <a:lvl4pPr marL="432000" indent="0">
              <a:buFontTx/>
              <a:buNone/>
              <a:defRPr/>
            </a:lvl4pPr>
            <a:lvl5pPr marL="648000" indent="0">
              <a:buFontTx/>
              <a:buNone/>
              <a:defRPr/>
            </a:lvl5pPr>
          </a:lstStyle>
          <a:p>
            <a:pPr lvl="0"/>
            <a:r>
              <a:rPr lang="cs-CZ" dirty="0"/>
              <a:t>Podnadpis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1944000"/>
            <a:ext cx="9972001" cy="1296000"/>
          </a:xfrm>
        </p:spPr>
        <p:txBody>
          <a:bodyPr anchor="t" anchorCtr="0"/>
          <a:lstStyle>
            <a:lvl1pPr>
              <a:defRPr sz="4200"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  <p:sp>
        <p:nvSpPr>
          <p:cNvPr id="12" name="Zástupný symbol pro zápatí 11">
            <a:extLst>
              <a:ext uri="{FF2B5EF4-FFF2-40B4-BE49-F238E27FC236}">
                <a16:creationId xmlns:a16="http://schemas.microsoft.com/office/drawing/2014/main" id="{33379A7D-C778-42CB-952E-C29141788FC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cs-CZ"/>
              <a:t>Konference „Environmentálne práva a využívanie prírodných zdrojov“ Právnická fakulta Trnavské univerzity v Trnavě, 27. října 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7144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812" y="1980000"/>
            <a:ext cx="9971606" cy="5076000"/>
          </a:xfrm>
        </p:spPr>
        <p:txBody>
          <a:bodyPr/>
          <a:lstStyle>
            <a:lvl1pPr marL="216000" indent="-216000">
              <a:buFont typeface="Arial" panose="020B0604020202020204" pitchFamily="34" charset="0"/>
              <a:buChar char="•"/>
              <a:defRPr/>
            </a:lvl1pPr>
            <a:lvl2pPr marL="432000">
              <a:defRPr/>
            </a:lvl2pPr>
            <a:lvl3pPr marL="648000">
              <a:defRPr/>
            </a:lvl3pPr>
            <a:lvl4pPr marL="864000">
              <a:defRPr/>
            </a:lvl4pPr>
            <a:lvl5pPr marL="1080000"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360000"/>
            <a:ext cx="6768000" cy="936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8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6ECFD2FD-EC79-462C-999A-EAE7B5E5FC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0362" y="1980000"/>
            <a:ext cx="9972000" cy="50760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359674"/>
            <a:ext cx="6768000" cy="936000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674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 dva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EFF8764C-1DF0-47A1-8393-256BE96020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775" y="2016000"/>
            <a:ext cx="9972000" cy="1692000"/>
          </a:xfrm>
        </p:spPr>
        <p:txBody>
          <a:bodyPr anchor="t" anchorCtr="0">
            <a:normAutofit/>
          </a:bodyPr>
          <a:lstStyle>
            <a:lvl1pPr marL="216000" indent="-216000">
              <a:buFont typeface="Arial" panose="020B0604020202020204" pitchFamily="34" charset="0"/>
              <a:buChar char="•"/>
              <a:defRPr sz="2000"/>
            </a:lvl1pPr>
            <a:lvl2pPr marL="432000">
              <a:defRPr sz="2000"/>
            </a:lvl2pPr>
            <a:lvl3pPr marL="648000">
              <a:defRPr sz="2000"/>
            </a:lvl3pPr>
            <a:lvl4pPr marL="864000">
              <a:defRPr sz="2000"/>
            </a:lvl4pPr>
            <a:lvl5pPr marL="1080000">
              <a:defRPr sz="2000"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Zástupný symbol obrázku 8">
            <a:extLst>
              <a:ext uri="{FF2B5EF4-FFF2-40B4-BE49-F238E27FC236}">
                <a16:creationId xmlns:a16="http://schemas.microsoft.com/office/drawing/2014/main" id="{82F76852-7C34-4885-AFD8-AA9D54AE05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8775" y="3762000"/>
            <a:ext cx="4896000" cy="3438000"/>
          </a:xfrm>
        </p:spPr>
        <p:txBody>
          <a:bodyPr anchor="t" anchorCtr="0"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0" name="Zástupný symbol obrázku 8">
            <a:extLst>
              <a:ext uri="{FF2B5EF4-FFF2-40B4-BE49-F238E27FC236}">
                <a16:creationId xmlns:a16="http://schemas.microsoft.com/office/drawing/2014/main" id="{9B4C6DE9-C341-497D-B0BB-C5AC1EC9EC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434775" y="3762000"/>
            <a:ext cx="4896000" cy="3438000"/>
          </a:xfrm>
        </p:spPr>
        <p:txBody>
          <a:bodyPr anchor="t" anchorCtr="0"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360000"/>
            <a:ext cx="6768000" cy="900000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92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nalevo, obrázek napra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EFF8764C-1DF0-47A1-8393-256BE96020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774" y="2016000"/>
            <a:ext cx="4896000" cy="5004000"/>
          </a:xfrm>
        </p:spPr>
        <p:txBody>
          <a:bodyPr anchor="t" anchorCtr="0">
            <a:normAutofit/>
          </a:bodyPr>
          <a:lstStyle>
            <a:lvl1pPr marL="216000" indent="-216000">
              <a:buFont typeface="Arial" panose="020B0604020202020204" pitchFamily="34" charset="0"/>
              <a:buChar char="•"/>
              <a:defRPr sz="2000"/>
            </a:lvl1pPr>
            <a:lvl2pPr marL="432000">
              <a:defRPr sz="2000"/>
            </a:lvl2pPr>
            <a:lvl3pPr marL="648000">
              <a:defRPr sz="2000"/>
            </a:lvl3pPr>
            <a:lvl4pPr marL="864000">
              <a:defRPr sz="2000"/>
            </a:lvl4pPr>
            <a:lvl5pPr marL="1080000">
              <a:defRPr sz="2000"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10" name="Zástupný symbol obrázku 8">
            <a:extLst>
              <a:ext uri="{FF2B5EF4-FFF2-40B4-BE49-F238E27FC236}">
                <a16:creationId xmlns:a16="http://schemas.microsoft.com/office/drawing/2014/main" id="{9B4C6DE9-C341-497D-B0BB-C5AC1EC9EC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434775" y="2062800"/>
            <a:ext cx="4896000" cy="4957125"/>
          </a:xfrm>
        </p:spPr>
        <p:txBody>
          <a:bodyPr anchor="t" anchorCtr="0"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360000"/>
            <a:ext cx="4896000" cy="900000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917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éma v záhlaví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1944000"/>
            <a:ext cx="9972001" cy="1944000"/>
          </a:xfrm>
        </p:spPr>
        <p:txBody>
          <a:bodyPr anchor="t" anchorCtr="0"/>
          <a:lstStyle>
            <a:lvl1pPr>
              <a:defRPr sz="4200"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EA84E839-922D-4C01-AE31-E01726B5F5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9998" y="360000"/>
            <a:ext cx="6768000" cy="900000"/>
          </a:xfrm>
        </p:spPr>
        <p:txBody>
          <a:bodyPr anchor="b" anchorCtr="0">
            <a:noAutofit/>
          </a:bodyPr>
          <a:lstStyle>
            <a:lvl1pPr>
              <a:buFontTx/>
              <a:buNone/>
              <a:defRPr sz="1800"/>
            </a:lvl1pPr>
            <a:lvl2pPr marL="0" indent="0">
              <a:buFontTx/>
              <a:buNone/>
              <a:defRPr/>
            </a:lvl2pPr>
            <a:lvl3pPr marL="216000" indent="0">
              <a:buFontTx/>
              <a:buNone/>
              <a:defRPr/>
            </a:lvl3pPr>
            <a:lvl4pPr marL="432000" indent="0">
              <a:buFontTx/>
              <a:buNone/>
              <a:defRPr/>
            </a:lvl4pPr>
            <a:lvl5pPr marL="648000" indent="0">
              <a:buFontTx/>
              <a:buNone/>
              <a:defRPr/>
            </a:lvl5pPr>
          </a:lstStyle>
          <a:p>
            <a:pPr lvl="0"/>
            <a:r>
              <a:rPr lang="cs-CZ" dirty="0"/>
              <a:t>Téma : </a:t>
            </a:r>
          </a:p>
        </p:txBody>
      </p:sp>
      <p:sp>
        <p:nvSpPr>
          <p:cNvPr id="9" name="Zástupný symbol pro text 8">
            <a:extLst>
              <a:ext uri="{FF2B5EF4-FFF2-40B4-BE49-F238E27FC236}">
                <a16:creationId xmlns:a16="http://schemas.microsoft.com/office/drawing/2014/main" id="{64913747-E11D-4C02-8F61-8696451AED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3960000"/>
            <a:ext cx="9971087" cy="30960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527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, text a dva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EFF8764C-1DF0-47A1-8393-256BE96020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8775" y="2592000"/>
            <a:ext cx="9972000" cy="1116000"/>
          </a:xfrm>
        </p:spPr>
        <p:txBody>
          <a:bodyPr anchor="t" anchorCtr="0">
            <a:normAutofit/>
          </a:bodyPr>
          <a:lstStyle>
            <a:lvl1pPr marL="216000" indent="-216000">
              <a:buFont typeface="Arial" panose="020B0604020202020204" pitchFamily="34" charset="0"/>
              <a:buChar char="•"/>
              <a:defRPr sz="2000"/>
            </a:lvl1pPr>
            <a:lvl2pPr marL="432000">
              <a:defRPr sz="2000"/>
            </a:lvl2pPr>
            <a:lvl3pPr marL="648000">
              <a:defRPr sz="2000"/>
            </a:lvl3pPr>
            <a:lvl4pPr marL="864000">
              <a:defRPr sz="2000"/>
            </a:lvl4pPr>
            <a:lvl5pPr marL="1080000">
              <a:defRPr sz="2000"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9" name="Zástupný symbol obrázku 8">
            <a:extLst>
              <a:ext uri="{FF2B5EF4-FFF2-40B4-BE49-F238E27FC236}">
                <a16:creationId xmlns:a16="http://schemas.microsoft.com/office/drawing/2014/main" id="{82F76852-7C34-4885-AFD8-AA9D54AE05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8775" y="3762000"/>
            <a:ext cx="4896000" cy="3438000"/>
          </a:xfrm>
        </p:spPr>
        <p:txBody>
          <a:bodyPr anchor="t" anchorCtr="0"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10" name="Zástupný symbol obrázku 8">
            <a:extLst>
              <a:ext uri="{FF2B5EF4-FFF2-40B4-BE49-F238E27FC236}">
                <a16:creationId xmlns:a16="http://schemas.microsoft.com/office/drawing/2014/main" id="{9B4C6DE9-C341-497D-B0BB-C5AC1EC9EC6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434775" y="3762000"/>
            <a:ext cx="4896000" cy="3438000"/>
          </a:xfrm>
        </p:spPr>
        <p:txBody>
          <a:bodyPr anchor="t" anchorCtr="0"/>
          <a:lstStyle/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DAE511A0-E870-4F87-8577-16CC65C32A4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cs-CZ"/>
              <a:t>Konference „Environmentálne práva a využívanie prírodných zdrojov“ Právnická fakulta Trnavské univerzity v Trnavě, 27. října 2017</a:t>
            </a:r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9812" y="1980000"/>
            <a:ext cx="9972001" cy="540000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cs-CZ" dirty="0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73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Přímá spojnice 6" hidden="1">
            <a:extLst>
              <a:ext uri="{FF2B5EF4-FFF2-40B4-BE49-F238E27FC236}">
                <a16:creationId xmlns:a16="http://schemas.microsoft.com/office/drawing/2014/main" id="{04AE8923-7BAD-4977-994A-931283FD4874}"/>
              </a:ext>
            </a:extLst>
          </p:cNvPr>
          <p:cNvCxnSpPr/>
          <p:nvPr userDrawn="1"/>
        </p:nvCxnSpPr>
        <p:spPr>
          <a:xfrm>
            <a:off x="126000" y="0"/>
            <a:ext cx="0" cy="7559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 hidden="1">
            <a:extLst>
              <a:ext uri="{FF2B5EF4-FFF2-40B4-BE49-F238E27FC236}">
                <a16:creationId xmlns:a16="http://schemas.microsoft.com/office/drawing/2014/main" id="{5232BF99-1B0D-432B-B6A6-E8D9F005D4B5}"/>
              </a:ext>
            </a:extLst>
          </p:cNvPr>
          <p:cNvCxnSpPr/>
          <p:nvPr userDrawn="1"/>
        </p:nvCxnSpPr>
        <p:spPr>
          <a:xfrm>
            <a:off x="360000" y="360000"/>
            <a:ext cx="0" cy="66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 hidden="1">
            <a:extLst>
              <a:ext uri="{FF2B5EF4-FFF2-40B4-BE49-F238E27FC236}">
                <a16:creationId xmlns:a16="http://schemas.microsoft.com/office/drawing/2014/main" id="{072DD9F8-EB3F-4040-91B0-6F4776965E6C}"/>
              </a:ext>
            </a:extLst>
          </p:cNvPr>
          <p:cNvCxnSpPr/>
          <p:nvPr userDrawn="1"/>
        </p:nvCxnSpPr>
        <p:spPr>
          <a:xfrm>
            <a:off x="1026000" y="360000"/>
            <a:ext cx="0" cy="66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 hidden="1">
            <a:extLst>
              <a:ext uri="{FF2B5EF4-FFF2-40B4-BE49-F238E27FC236}">
                <a16:creationId xmlns:a16="http://schemas.microsoft.com/office/drawing/2014/main" id="{BCBCA116-8A1F-45BA-B7FE-40A2F7C91B1B}"/>
              </a:ext>
            </a:extLst>
          </p:cNvPr>
          <p:cNvCxnSpPr/>
          <p:nvPr userDrawn="1"/>
        </p:nvCxnSpPr>
        <p:spPr>
          <a:xfrm>
            <a:off x="1206000" y="360000"/>
            <a:ext cx="0" cy="66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 hidden="1">
            <a:extLst>
              <a:ext uri="{FF2B5EF4-FFF2-40B4-BE49-F238E27FC236}">
                <a16:creationId xmlns:a16="http://schemas.microsoft.com/office/drawing/2014/main" id="{858CC3B5-DB43-4F5B-90B5-19EB1A104479}"/>
              </a:ext>
            </a:extLst>
          </p:cNvPr>
          <p:cNvCxnSpPr/>
          <p:nvPr userDrawn="1"/>
        </p:nvCxnSpPr>
        <p:spPr>
          <a:xfrm>
            <a:off x="10332000" y="360000"/>
            <a:ext cx="0" cy="66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 hidden="1">
            <a:extLst>
              <a:ext uri="{FF2B5EF4-FFF2-40B4-BE49-F238E27FC236}">
                <a16:creationId xmlns:a16="http://schemas.microsoft.com/office/drawing/2014/main" id="{AF5681AE-70C5-434C-9742-9087022F8EA8}"/>
              </a:ext>
            </a:extLst>
          </p:cNvPr>
          <p:cNvCxnSpPr/>
          <p:nvPr userDrawn="1"/>
        </p:nvCxnSpPr>
        <p:spPr>
          <a:xfrm>
            <a:off x="5256000" y="0"/>
            <a:ext cx="0" cy="75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 hidden="1">
            <a:extLst>
              <a:ext uri="{FF2B5EF4-FFF2-40B4-BE49-F238E27FC236}">
                <a16:creationId xmlns:a16="http://schemas.microsoft.com/office/drawing/2014/main" id="{32B28AB6-AF65-4C47-83A3-4BB23D381190}"/>
              </a:ext>
            </a:extLst>
          </p:cNvPr>
          <p:cNvCxnSpPr/>
          <p:nvPr userDrawn="1"/>
        </p:nvCxnSpPr>
        <p:spPr>
          <a:xfrm>
            <a:off x="5436000" y="0"/>
            <a:ext cx="0" cy="75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 hidden="1">
            <a:extLst>
              <a:ext uri="{FF2B5EF4-FFF2-40B4-BE49-F238E27FC236}">
                <a16:creationId xmlns:a16="http://schemas.microsoft.com/office/drawing/2014/main" id="{0C51D1FA-F534-4843-80FF-2FDA459EC2EC}"/>
              </a:ext>
            </a:extLst>
          </p:cNvPr>
          <p:cNvCxnSpPr/>
          <p:nvPr userDrawn="1"/>
        </p:nvCxnSpPr>
        <p:spPr>
          <a:xfrm>
            <a:off x="6948000" y="0"/>
            <a:ext cx="0" cy="75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 hidden="1">
            <a:extLst>
              <a:ext uri="{FF2B5EF4-FFF2-40B4-BE49-F238E27FC236}">
                <a16:creationId xmlns:a16="http://schemas.microsoft.com/office/drawing/2014/main" id="{C05E17E0-6FCF-4CB4-894E-34D7EE0B7116}"/>
              </a:ext>
            </a:extLst>
          </p:cNvPr>
          <p:cNvCxnSpPr/>
          <p:nvPr userDrawn="1"/>
        </p:nvCxnSpPr>
        <p:spPr>
          <a:xfrm>
            <a:off x="7128000" y="0"/>
            <a:ext cx="0" cy="75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 hidden="1">
            <a:extLst>
              <a:ext uri="{FF2B5EF4-FFF2-40B4-BE49-F238E27FC236}">
                <a16:creationId xmlns:a16="http://schemas.microsoft.com/office/drawing/2014/main" id="{85326E1E-9872-447A-81C8-66A9D8643293}"/>
              </a:ext>
            </a:extLst>
          </p:cNvPr>
          <p:cNvCxnSpPr/>
          <p:nvPr userDrawn="1"/>
        </p:nvCxnSpPr>
        <p:spPr>
          <a:xfrm>
            <a:off x="7794000" y="360000"/>
            <a:ext cx="0" cy="66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 hidden="1">
            <a:extLst>
              <a:ext uri="{FF2B5EF4-FFF2-40B4-BE49-F238E27FC236}">
                <a16:creationId xmlns:a16="http://schemas.microsoft.com/office/drawing/2014/main" id="{36935E82-8C89-4ADC-AD3D-B4F04D678BDC}"/>
              </a:ext>
            </a:extLst>
          </p:cNvPr>
          <p:cNvCxnSpPr/>
          <p:nvPr userDrawn="1"/>
        </p:nvCxnSpPr>
        <p:spPr>
          <a:xfrm>
            <a:off x="7974000" y="360000"/>
            <a:ext cx="0" cy="66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 hidden="1">
            <a:extLst>
              <a:ext uri="{FF2B5EF4-FFF2-40B4-BE49-F238E27FC236}">
                <a16:creationId xmlns:a16="http://schemas.microsoft.com/office/drawing/2014/main" id="{5B002D79-A092-4AD9-97B7-D7E04B376079}"/>
              </a:ext>
            </a:extLst>
          </p:cNvPr>
          <p:cNvCxnSpPr/>
          <p:nvPr userDrawn="1"/>
        </p:nvCxnSpPr>
        <p:spPr>
          <a:xfrm>
            <a:off x="360000" y="360000"/>
            <a:ext cx="997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 hidden="1">
            <a:extLst>
              <a:ext uri="{FF2B5EF4-FFF2-40B4-BE49-F238E27FC236}">
                <a16:creationId xmlns:a16="http://schemas.microsoft.com/office/drawing/2014/main" id="{942AD0E5-3952-4E57-BA96-AC8BAF262B55}"/>
              </a:ext>
            </a:extLst>
          </p:cNvPr>
          <p:cNvCxnSpPr/>
          <p:nvPr userDrawn="1"/>
        </p:nvCxnSpPr>
        <p:spPr>
          <a:xfrm>
            <a:off x="0" y="7200000"/>
            <a:ext cx="106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 hidden="1">
            <a:extLst>
              <a:ext uri="{FF2B5EF4-FFF2-40B4-BE49-F238E27FC236}">
                <a16:creationId xmlns:a16="http://schemas.microsoft.com/office/drawing/2014/main" id="{9CD3C12B-B395-49CE-88AB-AF501AC86B09}"/>
              </a:ext>
            </a:extLst>
          </p:cNvPr>
          <p:cNvCxnSpPr/>
          <p:nvPr userDrawn="1"/>
        </p:nvCxnSpPr>
        <p:spPr>
          <a:xfrm>
            <a:off x="360000" y="7020000"/>
            <a:ext cx="997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 hidden="1">
            <a:extLst>
              <a:ext uri="{FF2B5EF4-FFF2-40B4-BE49-F238E27FC236}">
                <a16:creationId xmlns:a16="http://schemas.microsoft.com/office/drawing/2014/main" id="{C55F60CC-B662-4CEF-BE30-CCEEA6DEB320}"/>
              </a:ext>
            </a:extLst>
          </p:cNvPr>
          <p:cNvCxnSpPr/>
          <p:nvPr userDrawn="1"/>
        </p:nvCxnSpPr>
        <p:spPr>
          <a:xfrm>
            <a:off x="0" y="1202400"/>
            <a:ext cx="106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 hidden="1">
            <a:extLst>
              <a:ext uri="{FF2B5EF4-FFF2-40B4-BE49-F238E27FC236}">
                <a16:creationId xmlns:a16="http://schemas.microsoft.com/office/drawing/2014/main" id="{C5585A79-4914-48D1-AACE-FF324941E5C6}"/>
              </a:ext>
            </a:extLst>
          </p:cNvPr>
          <p:cNvCxnSpPr/>
          <p:nvPr userDrawn="1"/>
        </p:nvCxnSpPr>
        <p:spPr>
          <a:xfrm>
            <a:off x="0" y="2062800"/>
            <a:ext cx="10692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 hidden="1">
            <a:extLst>
              <a:ext uri="{FF2B5EF4-FFF2-40B4-BE49-F238E27FC236}">
                <a16:creationId xmlns:a16="http://schemas.microsoft.com/office/drawing/2014/main" id="{6319A55E-8DF1-4F70-B24A-61B1F83E078D}"/>
              </a:ext>
            </a:extLst>
          </p:cNvPr>
          <p:cNvCxnSpPr/>
          <p:nvPr userDrawn="1"/>
        </p:nvCxnSpPr>
        <p:spPr>
          <a:xfrm>
            <a:off x="0" y="928800"/>
            <a:ext cx="106920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34" hidden="1">
            <a:extLst>
              <a:ext uri="{FF2B5EF4-FFF2-40B4-BE49-F238E27FC236}">
                <a16:creationId xmlns:a16="http://schemas.microsoft.com/office/drawing/2014/main" id="{7292C5C1-DC10-4912-A92A-8740B2AD28EF}"/>
              </a:ext>
            </a:extLst>
          </p:cNvPr>
          <p:cNvCxnSpPr/>
          <p:nvPr userDrawn="1"/>
        </p:nvCxnSpPr>
        <p:spPr>
          <a:xfrm>
            <a:off x="0" y="784800"/>
            <a:ext cx="106920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35" hidden="1">
            <a:extLst>
              <a:ext uri="{FF2B5EF4-FFF2-40B4-BE49-F238E27FC236}">
                <a16:creationId xmlns:a16="http://schemas.microsoft.com/office/drawing/2014/main" id="{0AD35110-F9A0-49B6-A412-7F60BF67CDA2}"/>
              </a:ext>
            </a:extLst>
          </p:cNvPr>
          <p:cNvCxnSpPr/>
          <p:nvPr userDrawn="1"/>
        </p:nvCxnSpPr>
        <p:spPr>
          <a:xfrm>
            <a:off x="0" y="5320800"/>
            <a:ext cx="106920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41" hidden="1">
            <a:extLst>
              <a:ext uri="{FF2B5EF4-FFF2-40B4-BE49-F238E27FC236}">
                <a16:creationId xmlns:a16="http://schemas.microsoft.com/office/drawing/2014/main" id="{2BF3871A-EF05-4A42-992A-DD1B4135CFDC}"/>
              </a:ext>
            </a:extLst>
          </p:cNvPr>
          <p:cNvCxnSpPr/>
          <p:nvPr userDrawn="1"/>
        </p:nvCxnSpPr>
        <p:spPr>
          <a:xfrm>
            <a:off x="0" y="2628000"/>
            <a:ext cx="106920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 hidden="1">
            <a:extLst>
              <a:ext uri="{FF2B5EF4-FFF2-40B4-BE49-F238E27FC236}">
                <a16:creationId xmlns:a16="http://schemas.microsoft.com/office/drawing/2014/main" id="{B18CA1D1-79B4-4F72-8933-75B2677BBDF3}"/>
              </a:ext>
            </a:extLst>
          </p:cNvPr>
          <p:cNvCxnSpPr/>
          <p:nvPr userDrawn="1"/>
        </p:nvCxnSpPr>
        <p:spPr>
          <a:xfrm>
            <a:off x="0" y="3762000"/>
            <a:ext cx="1069200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Fialová linka silná">
            <a:extLst>
              <a:ext uri="{FF2B5EF4-FFF2-40B4-BE49-F238E27FC236}">
                <a16:creationId xmlns:a16="http://schemas.microsoft.com/office/drawing/2014/main" id="{3B3BBA1B-122A-44AA-9A4C-0B20527FBDB9}"/>
              </a:ext>
            </a:extLst>
          </p:cNvPr>
          <p:cNvCxnSpPr/>
          <p:nvPr userDrawn="1"/>
        </p:nvCxnSpPr>
        <p:spPr>
          <a:xfrm>
            <a:off x="360000" y="1508400"/>
            <a:ext cx="99720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ástupný symbol pro zápatí 36">
            <a:extLst>
              <a:ext uri="{FF2B5EF4-FFF2-40B4-BE49-F238E27FC236}">
                <a16:creationId xmlns:a16="http://schemas.microsoft.com/office/drawing/2014/main" id="{D3E30F41-42BA-45F9-8008-2CB6A02540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9043" y="359999"/>
            <a:ext cx="5112000" cy="9356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cs-CZ"/>
              <a:t>Konference „Environmentálne práva a využívanie prírodných zdrojov“ Právnická fakulta Trnavské univerzity v Trnavě, 27. října 2017</a:t>
            </a:r>
            <a:endParaRPr lang="cs-CZ" dirty="0"/>
          </a:p>
        </p:txBody>
      </p:sp>
      <p:sp>
        <p:nvSpPr>
          <p:cNvPr id="38" name="Zástupný symbol pro číslo snímku 37">
            <a:extLst>
              <a:ext uri="{FF2B5EF4-FFF2-40B4-BE49-F238E27FC236}">
                <a16:creationId xmlns:a16="http://schemas.microsoft.com/office/drawing/2014/main" id="{4B54CF64-77B2-4893-B1F8-4DC3C6904F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1418" y="7200000"/>
            <a:ext cx="10800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1A6D0669-D719-4DED-A9CD-D0FDDB156478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9" name="Zástupný symbol pro datum 38">
            <a:extLst>
              <a:ext uri="{FF2B5EF4-FFF2-40B4-BE49-F238E27FC236}">
                <a16:creationId xmlns:a16="http://schemas.microsoft.com/office/drawing/2014/main" id="{C85C1021-5757-4C3A-B68D-8E925D952E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9812" y="7200000"/>
            <a:ext cx="10800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9812" y="1979999"/>
            <a:ext cx="9971606" cy="5076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812" y="359674"/>
            <a:ext cx="9972001" cy="93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371" y="349484"/>
            <a:ext cx="1893047" cy="107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55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9" r:id="rId3"/>
    <p:sldLayoutId id="2147483676" r:id="rId4"/>
    <p:sldLayoutId id="2147483662" r:id="rId5"/>
    <p:sldLayoutId id="2147483672" r:id="rId6"/>
    <p:sldLayoutId id="2147483674" r:id="rId7"/>
    <p:sldLayoutId id="2147483670" r:id="rId8"/>
    <p:sldLayoutId id="2147483671" r:id="rId9"/>
    <p:sldLayoutId id="2147483673" r:id="rId10"/>
    <p:sldLayoutId id="2147483675" r:id="rId11"/>
  </p:sldLayoutIdLst>
  <p:hf sldNum="0" hdr="0" dt="0"/>
  <p:txStyles>
    <p:titleStyle>
      <a:lvl1pPr algn="l" defTabSz="1007943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07943" rtl="0" eaLnBrk="1" latinLnBrk="0" hangingPunct="1">
        <a:lnSpc>
          <a:spcPct val="100000"/>
        </a:lnSpc>
        <a:spcBef>
          <a:spcPts val="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00" indent="-216000" algn="l" defTabSz="1007943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216000" algn="l" defTabSz="1007943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216000" algn="l" defTabSz="1007943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16000" algn="l" defTabSz="1007943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367" userDrawn="1">
          <p15:clr>
            <a:srgbClr val="F26B43"/>
          </p15:clr>
        </p15:guide>
        <p15:guide id="3" pos="228" userDrawn="1">
          <p15:clr>
            <a:srgbClr val="F26B43"/>
          </p15:clr>
        </p15:guide>
        <p15:guide id="4" pos="6504" userDrawn="1">
          <p15:clr>
            <a:srgbClr val="F26B43"/>
          </p15:clr>
        </p15:guide>
        <p15:guide id="5" orient="horz" pos="1247" userDrawn="1">
          <p15:clr>
            <a:srgbClr val="F26B43"/>
          </p15:clr>
        </p15:guide>
        <p15:guide id="6" orient="horz" pos="4445" userDrawn="1">
          <p15:clr>
            <a:srgbClr val="F26B43"/>
          </p15:clr>
        </p15:guide>
        <p15:guide id="7" orient="horz" pos="45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A2D0CAB7-85E9-4040-A33B-1192988D7A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481" y="3150751"/>
            <a:ext cx="3718109" cy="373948"/>
          </a:xfrm>
        </p:spPr>
        <p:txBody>
          <a:bodyPr/>
          <a:lstStyle/>
          <a:p>
            <a:r>
              <a:rPr lang="cs-CZ" sz="2000" dirty="0"/>
              <a:t>JUDr. Hana Müllerová, Ph.D.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F9CB042-312C-4513-A271-0A589A349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283" y="1691605"/>
            <a:ext cx="8011333" cy="1368152"/>
          </a:xfrm>
        </p:spPr>
        <p:txBody>
          <a:bodyPr/>
          <a:lstStyle/>
          <a:p>
            <a:r>
              <a:rPr lang="cs-CZ" sz="4000" dirty="0">
                <a:solidFill>
                  <a:schemeClr val="accent3"/>
                </a:solidFill>
              </a:rPr>
              <a:t>Válečné poškození životního prostředí z pohledu práva</a:t>
            </a:r>
            <a:endParaRPr lang="cs-CZ" sz="4000" b="0" dirty="0">
              <a:solidFill>
                <a:schemeClr val="accent3"/>
              </a:solidFill>
            </a:endParaRPr>
          </a:p>
        </p:txBody>
      </p:sp>
      <p:sp>
        <p:nvSpPr>
          <p:cNvPr id="6" name="Zástupný symbol pro text 5">
            <a:extLst>
              <a:ext uri="{FF2B5EF4-FFF2-40B4-BE49-F238E27FC236}">
                <a16:creationId xmlns:a16="http://schemas.microsoft.com/office/drawing/2014/main" id="{558F0F39-65A8-40DA-8FD3-2D75881F1F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cs-CZ" dirty="0"/>
              <a:t>22. října 2024</a:t>
            </a:r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B7BA5777-0EC7-4896-99C7-D4572F6939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812" y="972000"/>
            <a:ext cx="7146334" cy="288000"/>
          </a:xfrm>
        </p:spPr>
        <p:txBody>
          <a:bodyPr>
            <a:normAutofit fontScale="77500" lnSpcReduction="20000"/>
          </a:bodyPr>
          <a:lstStyle/>
          <a:p>
            <a:r>
              <a:rPr lang="cs-CZ" dirty="0"/>
              <a:t>Seminář Komise pro životní prostředí AV ČR: Environmentální dopady války na Ukrajině</a:t>
            </a:r>
          </a:p>
        </p:txBody>
      </p:sp>
      <p:sp>
        <p:nvSpPr>
          <p:cNvPr id="5" name="Obdélník 4"/>
          <p:cNvSpPr/>
          <p:nvPr/>
        </p:nvSpPr>
        <p:spPr>
          <a:xfrm>
            <a:off x="332924" y="7299421"/>
            <a:ext cx="6768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900" dirty="0">
                <a:solidFill>
                  <a:schemeClr val="bg1"/>
                </a:solidFill>
              </a:rPr>
              <a:t>Foto: </a:t>
            </a:r>
            <a:r>
              <a:rPr lang="cs-CZ" sz="900" dirty="0" err="1">
                <a:solidFill>
                  <a:schemeClr val="bg1"/>
                </a:solidFill>
              </a:rPr>
              <a:t>Dmitrij</a:t>
            </a:r>
            <a:r>
              <a:rPr lang="cs-CZ" sz="900" dirty="0">
                <a:solidFill>
                  <a:schemeClr val="bg1"/>
                </a:solidFill>
              </a:rPr>
              <a:t> </a:t>
            </a:r>
            <a:r>
              <a:rPr lang="cs-CZ" sz="900" dirty="0" err="1">
                <a:solidFill>
                  <a:schemeClr val="bg1"/>
                </a:solidFill>
              </a:rPr>
              <a:t>Muravskij</a:t>
            </a:r>
            <a:r>
              <a:rPr lang="cs-CZ" sz="900" dirty="0">
                <a:solidFill>
                  <a:schemeClr val="bg1"/>
                </a:solidFill>
              </a:rPr>
              <a:t>, Ministry </a:t>
            </a:r>
            <a:r>
              <a:rPr lang="cs-CZ" sz="900" dirty="0" err="1">
                <a:solidFill>
                  <a:schemeClr val="bg1"/>
                </a:solidFill>
              </a:rPr>
              <a:t>of</a:t>
            </a:r>
            <a:r>
              <a:rPr lang="cs-CZ" sz="900" dirty="0">
                <a:solidFill>
                  <a:schemeClr val="bg1"/>
                </a:solidFill>
              </a:rPr>
              <a:t> Defense </a:t>
            </a:r>
            <a:r>
              <a:rPr lang="cs-CZ" sz="900" dirty="0" err="1">
                <a:solidFill>
                  <a:schemeClr val="bg1"/>
                </a:solidFill>
              </a:rPr>
              <a:t>of</a:t>
            </a:r>
            <a:r>
              <a:rPr lang="cs-CZ" sz="900" dirty="0">
                <a:solidFill>
                  <a:schemeClr val="bg1"/>
                </a:solidFill>
              </a:rPr>
              <a:t> </a:t>
            </a:r>
            <a:r>
              <a:rPr lang="cs-CZ" sz="900" dirty="0" err="1">
                <a:solidFill>
                  <a:schemeClr val="bg1"/>
                </a:solidFill>
              </a:rPr>
              <a:t>Ukraine</a:t>
            </a:r>
            <a:r>
              <a:rPr lang="cs-CZ" sz="900" dirty="0">
                <a:solidFill>
                  <a:schemeClr val="bg1"/>
                </a:solidFill>
              </a:rPr>
              <a:t>, Anti-</a:t>
            </a:r>
            <a:r>
              <a:rPr lang="cs-CZ" sz="900" dirty="0" err="1">
                <a:solidFill>
                  <a:schemeClr val="bg1"/>
                </a:solidFill>
              </a:rPr>
              <a:t>terrorist</a:t>
            </a:r>
            <a:r>
              <a:rPr lang="cs-CZ" sz="900" dirty="0">
                <a:solidFill>
                  <a:schemeClr val="bg1"/>
                </a:solidFill>
              </a:rPr>
              <a:t> </a:t>
            </a:r>
            <a:r>
              <a:rPr lang="cs-CZ" sz="900" dirty="0" err="1">
                <a:solidFill>
                  <a:schemeClr val="bg1"/>
                </a:solidFill>
              </a:rPr>
              <a:t>operation</a:t>
            </a:r>
            <a:r>
              <a:rPr lang="cs-CZ" sz="900" dirty="0">
                <a:solidFill>
                  <a:schemeClr val="bg1"/>
                </a:solidFill>
              </a:rPr>
              <a:t> in </a:t>
            </a:r>
            <a:r>
              <a:rPr lang="cs-CZ" sz="900" dirty="0" err="1">
                <a:solidFill>
                  <a:schemeClr val="bg1"/>
                </a:solidFill>
              </a:rPr>
              <a:t>Eastern</a:t>
            </a:r>
            <a:r>
              <a:rPr lang="cs-CZ" sz="900" dirty="0">
                <a:solidFill>
                  <a:schemeClr val="bg1"/>
                </a:solidFill>
              </a:rPr>
              <a:t> </a:t>
            </a:r>
            <a:r>
              <a:rPr lang="cs-CZ" sz="900" dirty="0" err="1">
                <a:solidFill>
                  <a:schemeClr val="bg1"/>
                </a:solidFill>
              </a:rPr>
              <a:t>Ukrajine</a:t>
            </a:r>
            <a:r>
              <a:rPr lang="cs-CZ" sz="900" dirty="0">
                <a:solidFill>
                  <a:schemeClr val="bg1"/>
                </a:solidFill>
              </a:rPr>
              <a:t> </a:t>
            </a:r>
            <a:r>
              <a:rPr lang="cs-CZ" sz="900" dirty="0" err="1">
                <a:solidFill>
                  <a:schemeClr val="bg1"/>
                </a:solidFill>
              </a:rPr>
              <a:t>at</a:t>
            </a:r>
            <a:r>
              <a:rPr lang="cs-CZ" sz="900" dirty="0">
                <a:solidFill>
                  <a:schemeClr val="bg1"/>
                </a:solidFill>
              </a:rPr>
              <a:t> Flickr.com</a:t>
            </a: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3B9460CD-44E9-4933-927D-A6243E1069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" t="3292" r="2545" b="4665"/>
          <a:stretch/>
        </p:blipFill>
        <p:spPr>
          <a:xfrm>
            <a:off x="372283" y="3549776"/>
            <a:ext cx="5693703" cy="371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24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A2D0CAB7-85E9-4040-A33B-1192988D7A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05946" y="6549799"/>
            <a:ext cx="4713438" cy="641535"/>
          </a:xfrm>
        </p:spPr>
        <p:txBody>
          <a:bodyPr/>
          <a:lstStyle/>
          <a:p>
            <a:r>
              <a:rPr lang="cs-CZ" sz="2200" dirty="0"/>
              <a:t>hana.mullerova@ilaw.cas.cz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0F9CB042-312C-4513-A271-0A589A349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370" y="5467560"/>
            <a:ext cx="6078738" cy="898592"/>
          </a:xfrm>
        </p:spPr>
        <p:txBody>
          <a:bodyPr/>
          <a:lstStyle/>
          <a:p>
            <a:r>
              <a:rPr lang="cs-CZ" sz="4800" dirty="0">
                <a:solidFill>
                  <a:schemeClr val="accent3"/>
                </a:solidFill>
              </a:rPr>
              <a:t>Děkuji za pozornost!</a:t>
            </a:r>
            <a:endParaRPr lang="cs-CZ" b="0" dirty="0">
              <a:solidFill>
                <a:schemeClr val="accent3"/>
              </a:solidFill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94AAD4B9-4D09-48C2-851B-CFEA34CA5476}"/>
              </a:ext>
            </a:extLst>
          </p:cNvPr>
          <p:cNvSpPr/>
          <p:nvPr/>
        </p:nvSpPr>
        <p:spPr>
          <a:xfrm>
            <a:off x="377354" y="368341"/>
            <a:ext cx="9289032" cy="4575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cs-CZ" sz="1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LITERATURA:</a:t>
            </a:r>
          </a:p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ARGREN, R. (2023) The Obligation to Prevent </a:t>
            </a:r>
            <a:r>
              <a:rPr lang="en-GB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Environemntal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Harm in Relation </a:t>
            </a:r>
            <a:r>
              <a:rPr lang="en-GB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Armend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Conflict, </a:t>
            </a: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 Review of the Red Cross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105 (924), 1208–1226, doi:10.1017/S1816383123000231.</a:t>
            </a:r>
            <a:endParaRPr lang="cs-CZ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CHIARINI, G. (2024) Ecocide in War and Peace: From the Air Pollution Consequences of the War in Ukraine to Japan's Disposal of Fukushima Water into the Ocean. Case Western Reserve </a:t>
            </a: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International Law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56, 239-270.</a:t>
            </a:r>
            <a:endParaRPr lang="cs-CZ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DIENELT, A.  (2022) </a:t>
            </a: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Armed Conflicts and the Environment: Complementing the Laws of Armed Conflict with Human Rights Law and International Environmental Law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Springer. ISBN 978-3-030-99338-2; DOI: doi.org/10.1007/978-3-030-99339-9.</a:t>
            </a:r>
            <a:endParaRPr lang="cs-CZ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HATHAWAY, O. et al (2024) War Reparations: The Case for Countermeasures. </a:t>
            </a:r>
            <a:r>
              <a:rPr lang="en-GB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Standford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Law Review. 76: 971–1050.</a:t>
            </a:r>
            <a:endParaRPr lang="cs-CZ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KRAVETS, O. et al. (2024) Legal Consequences of Economic and Environmental Damage Caused to Ukraine by Russia. </a:t>
            </a: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Economic Affairs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Vol. 69(01), pp. 565-578. DOI: 10.46852/0424-2513.2.2024.19. </a:t>
            </a:r>
            <a:endParaRPr lang="cs-CZ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VAN STEENBERGHE, R. (2022) The Interplay between International Humanitarian Law and International Environmental Law: Towards a Comprehensive Framework for a Better Protection of the Environment in Armed Conflict</a:t>
            </a: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Journal of International Criminal Justice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20, 1123–1154 DOI: doi.org/10.1093/</a:t>
            </a:r>
            <a:r>
              <a:rPr lang="en-GB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jicj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/mqac062.</a:t>
            </a:r>
            <a:endParaRPr lang="cs-CZ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SCHMIDT, S. G. (2024). Redressing the </a:t>
            </a:r>
            <a:r>
              <a:rPr lang="en-GB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chornozem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the case for hybrid tribunal for environmental harm in </a:t>
            </a:r>
            <a:r>
              <a:rPr lang="en-GB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ukraine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1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George Washington Journal of Energy and Environmental Law</a:t>
            </a: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15(1), 71-[ii].</a:t>
            </a:r>
            <a:endParaRPr lang="cs-CZ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-468000" algn="just">
              <a:spcBef>
                <a:spcPts val="800"/>
              </a:spcBef>
              <a:spcAft>
                <a:spcPts val="0"/>
              </a:spcAft>
            </a:pPr>
            <a:r>
              <a:rPr lang="en-GB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WANG, M.  (2023) The Unprecedented Ramsar Resolution: Ukrainian Wetlands Protection in Armed Conflict. Netherlands International Law Review 70:323–357, DOI: doi.org/10.1007/s40802-024-00246-8.</a:t>
            </a:r>
            <a:endParaRPr lang="cs-CZ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237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33CC1216-FA53-4F4F-85FE-9D7F81DD7914}"/>
              </a:ext>
            </a:extLst>
          </p:cNvPr>
          <p:cNvSpPr/>
          <p:nvPr/>
        </p:nvSpPr>
        <p:spPr>
          <a:xfrm>
            <a:off x="585848" y="855255"/>
            <a:ext cx="3312368" cy="1656177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wrap="square" lIns="180000" tIns="180000" rIns="180000" bIns="180000">
            <a:spAutoFit/>
          </a:bodyPr>
          <a:lstStyle/>
          <a:p>
            <a:pPr lvl="0" algn="ctr"/>
            <a:r>
              <a:rPr lang="cs-CZ" sz="2800" dirty="0">
                <a:solidFill>
                  <a:schemeClr val="bg1"/>
                </a:solidFill>
              </a:rPr>
              <a:t>Mezinárodní právo životního prostředí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1DCA45B4-99A1-4835-9D0C-6A4668A7D2E7}"/>
              </a:ext>
            </a:extLst>
          </p:cNvPr>
          <p:cNvSpPr/>
          <p:nvPr/>
        </p:nvSpPr>
        <p:spPr>
          <a:xfrm>
            <a:off x="581588" y="3608083"/>
            <a:ext cx="3312368" cy="1225290"/>
          </a:xfrm>
          <a:prstGeom prst="rect">
            <a:avLst/>
          </a:prstGeom>
          <a:solidFill>
            <a:srgbClr val="266196"/>
          </a:solidFill>
          <a:ln>
            <a:solidFill>
              <a:schemeClr val="bg1"/>
            </a:solidFill>
          </a:ln>
        </p:spPr>
        <p:txBody>
          <a:bodyPr wrap="square" lIns="180000" tIns="180000" rIns="180000" bIns="180000">
            <a:spAutoFit/>
          </a:bodyPr>
          <a:lstStyle/>
          <a:p>
            <a:pPr lvl="0" algn="ctr"/>
            <a:r>
              <a:rPr lang="cs-CZ" sz="2800" dirty="0">
                <a:solidFill>
                  <a:schemeClr val="bg1"/>
                </a:solidFill>
              </a:rPr>
              <a:t>Mezinárodní  válečné právo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98328799-E2DA-47F1-B803-C91FCE7FA65E}"/>
              </a:ext>
            </a:extLst>
          </p:cNvPr>
          <p:cNvSpPr/>
          <p:nvPr/>
        </p:nvSpPr>
        <p:spPr>
          <a:xfrm>
            <a:off x="4313407" y="3608083"/>
            <a:ext cx="3319965" cy="1656177"/>
          </a:xfrm>
          <a:prstGeom prst="rect">
            <a:avLst/>
          </a:prstGeom>
          <a:solidFill>
            <a:srgbClr val="8E0039"/>
          </a:solidFill>
          <a:ln>
            <a:solidFill>
              <a:schemeClr val="bg1"/>
            </a:solidFill>
          </a:ln>
        </p:spPr>
        <p:txBody>
          <a:bodyPr wrap="square" lIns="180000" tIns="180000" rIns="180000" bIns="180000">
            <a:spAutoFit/>
          </a:bodyPr>
          <a:lstStyle/>
          <a:p>
            <a:pPr lvl="0" algn="ctr"/>
            <a:r>
              <a:rPr lang="cs-CZ" sz="2800" dirty="0">
                <a:solidFill>
                  <a:schemeClr val="bg1"/>
                </a:solidFill>
              </a:rPr>
              <a:t>Mezinárodní trestní právo </a:t>
            </a:r>
          </a:p>
          <a:p>
            <a:pPr lvl="0" algn="ctr"/>
            <a:r>
              <a:rPr lang="cs-CZ" sz="2800" dirty="0">
                <a:solidFill>
                  <a:schemeClr val="bg1"/>
                </a:solidFill>
              </a:rPr>
              <a:t>(EKOCIDA)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BB2BFCBE-48A8-4709-BFFA-90C1BE4791D6}"/>
              </a:ext>
            </a:extLst>
          </p:cNvPr>
          <p:cNvSpPr/>
          <p:nvPr/>
        </p:nvSpPr>
        <p:spPr>
          <a:xfrm>
            <a:off x="585848" y="5931244"/>
            <a:ext cx="7051786" cy="794403"/>
          </a:xfrm>
          <a:prstGeom prst="rect">
            <a:avLst/>
          </a:prstGeom>
          <a:solidFill>
            <a:schemeClr val="bg1"/>
          </a:solidFill>
          <a:ln>
            <a:solidFill>
              <a:srgbClr val="8E0039"/>
            </a:solidFill>
          </a:ln>
        </p:spPr>
        <p:txBody>
          <a:bodyPr wrap="square" lIns="180000" tIns="180000" rIns="180000" bIns="180000">
            <a:spAutoFit/>
          </a:bodyPr>
          <a:lstStyle/>
          <a:p>
            <a:pPr lvl="0"/>
            <a:r>
              <a:rPr lang="cs-CZ" sz="2800" dirty="0"/>
              <a:t>Další možnosti?</a:t>
            </a:r>
          </a:p>
        </p:txBody>
      </p: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B49D2F3A-4D17-484C-A8B1-BAB7D3E700D2}"/>
              </a:ext>
            </a:extLst>
          </p:cNvPr>
          <p:cNvCxnSpPr/>
          <p:nvPr/>
        </p:nvCxnSpPr>
        <p:spPr>
          <a:xfrm>
            <a:off x="585848" y="3059757"/>
            <a:ext cx="705178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0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2">
            <a:extLst>
              <a:ext uri="{FF2B5EF4-FFF2-40B4-BE49-F238E27FC236}">
                <a16:creationId xmlns:a16="http://schemas.microsoft.com/office/drawing/2014/main" id="{0A0C1B6A-BB30-460D-90BA-0895A1510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68" y="323453"/>
            <a:ext cx="6480720" cy="1080120"/>
          </a:xfrm>
        </p:spPr>
        <p:txBody>
          <a:bodyPr/>
          <a:lstStyle/>
          <a:p>
            <a:r>
              <a:rPr lang="cs-CZ" sz="3600" dirty="0">
                <a:solidFill>
                  <a:schemeClr val="accent6"/>
                </a:solidFill>
              </a:rPr>
              <a:t>Mezinárodní právo životního prostředí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1097435" y="2267669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3200" dirty="0"/>
              <a:t>žádná univerzální úmluva, ale stovky dílčích úmluv (fragmentace)</a:t>
            </a:r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3200" dirty="0"/>
              <a:t>dají se tyto úmluvy aplikovat i v době války?</a:t>
            </a:r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3200" dirty="0"/>
              <a:t>nemají většinou žádné sankce nebo donucovací mechanismy při porušení</a:t>
            </a:r>
          </a:p>
          <a:p>
            <a:pPr lvl="0">
              <a:spcBef>
                <a:spcPts val="1200"/>
              </a:spcBef>
            </a:pPr>
            <a:endParaRPr lang="cs-CZ" sz="2400" dirty="0"/>
          </a:p>
          <a:p>
            <a:pPr lvl="0"/>
            <a:endParaRPr lang="cs-CZ" sz="2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00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2">
            <a:extLst>
              <a:ext uri="{FF2B5EF4-FFF2-40B4-BE49-F238E27FC236}">
                <a16:creationId xmlns:a16="http://schemas.microsoft.com/office/drawing/2014/main" id="{0A0C1B6A-BB30-460D-90BA-0895A1510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68" y="292223"/>
            <a:ext cx="5513323" cy="792089"/>
          </a:xfrm>
        </p:spPr>
        <p:txBody>
          <a:bodyPr/>
          <a:lstStyle/>
          <a:p>
            <a:r>
              <a:rPr lang="cs-CZ" sz="3200" dirty="0">
                <a:solidFill>
                  <a:schemeClr val="accent6"/>
                </a:solidFill>
              </a:rPr>
              <a:t>Příklad: Ramsarská úmluva o mokřadech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5EEF3EE-D8A0-470F-966C-6D53F90AA37A}"/>
              </a:ext>
            </a:extLst>
          </p:cNvPr>
          <p:cNvSpPr txBox="1"/>
          <p:nvPr/>
        </p:nvSpPr>
        <p:spPr>
          <a:xfrm>
            <a:off x="5777954" y="129248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616221AF-1C72-45F2-8DF0-68EAAE9494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98" b="36178"/>
          <a:stretch/>
        </p:blipFill>
        <p:spPr>
          <a:xfrm>
            <a:off x="161330" y="1763613"/>
            <a:ext cx="10166561" cy="5514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1313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2">
            <a:extLst>
              <a:ext uri="{FF2B5EF4-FFF2-40B4-BE49-F238E27FC236}">
                <a16:creationId xmlns:a16="http://schemas.microsoft.com/office/drawing/2014/main" id="{0A0C1B6A-BB30-460D-90BA-0895A1510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68" y="323453"/>
            <a:ext cx="6480720" cy="1080120"/>
          </a:xfrm>
        </p:spPr>
        <p:txBody>
          <a:bodyPr/>
          <a:lstStyle/>
          <a:p>
            <a:r>
              <a:rPr lang="cs-CZ" sz="3600" dirty="0">
                <a:solidFill>
                  <a:srgbClr val="C00000"/>
                </a:solidFill>
              </a:rPr>
              <a:t>Mezinárodní válečné právo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593376" y="1708184"/>
            <a:ext cx="93610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800" dirty="0"/>
              <a:t>Ženevské úmluvy (1949) + dodatkové protokoly (1977)</a:t>
            </a:r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800" dirty="0"/>
              <a:t>Zákaz poškozování životního prostředí při vedení války v Dodatkovém protokolu č. I</a:t>
            </a:r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800" dirty="0"/>
              <a:t>V případě porušení: </a:t>
            </a:r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342900" lvl="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800" dirty="0"/>
              <a:t>Vztahuje se na Rusko?</a:t>
            </a:r>
            <a:endParaRPr lang="cs-CZ" sz="200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1A6604E-B2C3-4772-9B9B-96A377B48B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3554239"/>
              </p:ext>
            </p:extLst>
          </p:nvPr>
        </p:nvGraphicFramePr>
        <p:xfrm>
          <a:off x="1097434" y="3923853"/>
          <a:ext cx="7127875" cy="1026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2257462-AEE9-4CD6-BEDE-9FFADEDCA9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4360172"/>
              </p:ext>
            </p:extLst>
          </p:nvPr>
        </p:nvGraphicFramePr>
        <p:xfrm>
          <a:off x="1108844" y="5254574"/>
          <a:ext cx="7127875" cy="1026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25154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2">
            <a:extLst>
              <a:ext uri="{FF2B5EF4-FFF2-40B4-BE49-F238E27FC236}">
                <a16:creationId xmlns:a16="http://schemas.microsoft.com/office/drawing/2014/main" id="{0A0C1B6A-BB30-460D-90BA-0895A1510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54" y="239541"/>
            <a:ext cx="5281471" cy="1236040"/>
          </a:xfrm>
        </p:spPr>
        <p:txBody>
          <a:bodyPr/>
          <a:lstStyle/>
          <a:p>
            <a:r>
              <a:rPr lang="cs-CZ" sz="3200" dirty="0">
                <a:solidFill>
                  <a:srgbClr val="0070C0"/>
                </a:solidFill>
              </a:rPr>
              <a:t>Mezinárodní trestní právo: </a:t>
            </a:r>
            <a:br>
              <a:rPr lang="cs-CZ" sz="2800" dirty="0">
                <a:solidFill>
                  <a:srgbClr val="0070C0"/>
                </a:solidFill>
              </a:rPr>
            </a:br>
            <a:r>
              <a:rPr lang="cs-CZ" dirty="0">
                <a:solidFill>
                  <a:srgbClr val="0070C0"/>
                </a:solidFill>
              </a:rPr>
              <a:t>Římský statut (1998),  Mezinárodní trestní soud v Haagu, ekocida</a:t>
            </a:r>
            <a:endParaRPr lang="cs-CZ" sz="2800" dirty="0">
              <a:solidFill>
                <a:srgbClr val="0070C0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329710" y="1763775"/>
            <a:ext cx="6735758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</a:pPr>
            <a:r>
              <a:rPr lang="cs-CZ" sz="2400" b="1" dirty="0"/>
              <a:t>Trestá mezinárodní zločiny:</a:t>
            </a:r>
            <a:endParaRPr lang="cs-CZ" sz="2400" dirty="0"/>
          </a:p>
          <a:p>
            <a:pPr marL="1257300" lvl="2" indent="-342900">
              <a:buFont typeface="+mj-lt"/>
              <a:buAutoNum type="arabicPeriod"/>
            </a:pPr>
            <a:r>
              <a:rPr lang="cs-CZ" sz="2000" dirty="0"/>
              <a:t>genocida</a:t>
            </a:r>
          </a:p>
          <a:p>
            <a:pPr marL="1257300" lvl="2" indent="-342900">
              <a:buFont typeface="+mj-lt"/>
              <a:buAutoNum type="arabicPeriod"/>
            </a:pPr>
            <a:r>
              <a:rPr lang="cs-CZ" sz="2000" dirty="0"/>
              <a:t>zločiny proti lidskosti</a:t>
            </a:r>
          </a:p>
          <a:p>
            <a:pPr marL="1257300" lvl="2" indent="-342900">
              <a:buFont typeface="+mj-lt"/>
              <a:buAutoNum type="arabicPeriod"/>
            </a:pPr>
            <a:r>
              <a:rPr lang="cs-CZ" sz="2000" dirty="0"/>
              <a:t>válečné zločiny</a:t>
            </a:r>
          </a:p>
          <a:p>
            <a:pPr marL="1257300" lvl="2" indent="-342900">
              <a:buFont typeface="+mj-lt"/>
              <a:buAutoNum type="arabicPeriod"/>
            </a:pPr>
            <a:r>
              <a:rPr lang="cs-CZ" sz="2000" dirty="0"/>
              <a:t>zločin agrese</a:t>
            </a:r>
          </a:p>
          <a:p>
            <a:pPr marL="1257300" lvl="2" indent="-342900">
              <a:buFont typeface="+mj-lt"/>
              <a:buAutoNum type="arabicPeriod"/>
            </a:pPr>
            <a:r>
              <a:rPr lang="cs-CZ" sz="2000" i="1" dirty="0">
                <a:solidFill>
                  <a:srgbClr val="0070C0"/>
                </a:solidFill>
              </a:rPr>
              <a:t>ekocida – nově navrhováno</a:t>
            </a:r>
          </a:p>
          <a:p>
            <a:pPr marL="1257300" lvl="2" indent="-342900">
              <a:buFont typeface="+mj-lt"/>
              <a:buAutoNum type="arabicPeriod"/>
            </a:pPr>
            <a:endParaRPr lang="cs-CZ" sz="2000" dirty="0">
              <a:solidFill>
                <a:srgbClr val="0070C0"/>
              </a:solidFill>
            </a:endParaRPr>
          </a:p>
          <a:p>
            <a:pPr lvl="0">
              <a:spcBef>
                <a:spcPts val="1800"/>
              </a:spcBef>
            </a:pPr>
            <a:r>
              <a:rPr lang="cs-CZ" sz="2400" b="1" dirty="0"/>
              <a:t>	Může soudit pouze jednotlivce (ne státy)</a:t>
            </a:r>
          </a:p>
          <a:p>
            <a:pPr lvl="0">
              <a:spcBef>
                <a:spcPts val="1800"/>
              </a:spcBef>
            </a:pPr>
            <a:r>
              <a:rPr lang="cs-CZ" sz="2400" b="1" dirty="0"/>
              <a:t>	Ne každá podaná stížnost je řešena </a:t>
            </a:r>
          </a:p>
          <a:p>
            <a:pPr lvl="0">
              <a:spcBef>
                <a:spcPts val="1800"/>
              </a:spcBef>
            </a:pPr>
            <a:r>
              <a:rPr lang="cs-CZ" sz="2400" b="1" dirty="0"/>
              <a:t>	Podmínkou trestní odpovědnosti je úmysl 	a znalost věci </a:t>
            </a:r>
            <a:r>
              <a:rPr lang="cs-CZ" sz="2400" dirty="0"/>
              <a:t>(u živ. prostředí obtížné)</a:t>
            </a:r>
            <a:endParaRPr lang="cs-CZ" sz="22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5EEF3EE-D8A0-470F-966C-6D53F90AA37A}"/>
              </a:ext>
            </a:extLst>
          </p:cNvPr>
          <p:cNvSpPr txBox="1"/>
          <p:nvPr/>
        </p:nvSpPr>
        <p:spPr>
          <a:xfrm>
            <a:off x="5777954" y="129248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76615876-50B6-4D1D-A8C7-AA8CD0879F6F}"/>
              </a:ext>
            </a:extLst>
          </p:cNvPr>
          <p:cNvSpPr/>
          <p:nvPr/>
        </p:nvSpPr>
        <p:spPr>
          <a:xfrm>
            <a:off x="250110" y="4025717"/>
            <a:ext cx="5100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dirty="0">
                <a:solidFill>
                  <a:srgbClr val="0070C0"/>
                </a:solidFill>
                <a:sym typeface="Wingdings" panose="05000000000000000000" pitchFamily="2" charset="2"/>
              </a:rPr>
              <a:t></a:t>
            </a:r>
            <a:endParaRPr lang="cs-CZ" sz="4000" dirty="0">
              <a:solidFill>
                <a:srgbClr val="0070C0"/>
              </a:solidFill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7521D51-0DD5-4ABC-9A58-38B2E7368BC9}"/>
              </a:ext>
            </a:extLst>
          </p:cNvPr>
          <p:cNvSpPr/>
          <p:nvPr/>
        </p:nvSpPr>
        <p:spPr>
          <a:xfrm>
            <a:off x="250110" y="4645458"/>
            <a:ext cx="5100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dirty="0">
                <a:solidFill>
                  <a:srgbClr val="0070C0"/>
                </a:solidFill>
                <a:sym typeface="Wingdings" panose="05000000000000000000" pitchFamily="2" charset="2"/>
              </a:rPr>
              <a:t></a:t>
            </a:r>
            <a:endParaRPr lang="cs-CZ" sz="4000" dirty="0">
              <a:solidFill>
                <a:srgbClr val="0070C0"/>
              </a:solidFill>
            </a:endParaRP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2E4B3200-9233-4D6C-A06D-2214EF8B4FA3}"/>
              </a:ext>
            </a:extLst>
          </p:cNvPr>
          <p:cNvSpPr/>
          <p:nvPr/>
        </p:nvSpPr>
        <p:spPr>
          <a:xfrm>
            <a:off x="250110" y="5241838"/>
            <a:ext cx="5100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dirty="0">
                <a:solidFill>
                  <a:srgbClr val="0070C0"/>
                </a:solidFill>
                <a:sym typeface="Wingdings" panose="05000000000000000000" pitchFamily="2" charset="2"/>
              </a:rPr>
              <a:t></a:t>
            </a:r>
            <a:endParaRPr lang="cs-CZ" sz="4000" dirty="0">
              <a:solidFill>
                <a:srgbClr val="0070C0"/>
              </a:solidFill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E9115858-4704-45A5-9AC7-5B36923734A9}"/>
              </a:ext>
            </a:extLst>
          </p:cNvPr>
          <p:cNvSpPr/>
          <p:nvPr/>
        </p:nvSpPr>
        <p:spPr>
          <a:xfrm>
            <a:off x="1231363" y="7166245"/>
            <a:ext cx="94772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Foto: Budova Mezinárodního trestního soudu v Haagu (autor </a:t>
            </a:r>
            <a:r>
              <a:rPr lang="cs-CZ" sz="1400" dirty="0" err="1"/>
              <a:t>Roel</a:t>
            </a:r>
            <a:r>
              <a:rPr lang="cs-CZ" sz="1400" dirty="0"/>
              <a:t> </a:t>
            </a:r>
            <a:r>
              <a:rPr lang="cs-CZ" sz="1400" dirty="0" err="1"/>
              <a:t>Wijnants</a:t>
            </a:r>
            <a:r>
              <a:rPr lang="cs-CZ" sz="1400" dirty="0"/>
              <a:t>) a jeho předseda Karim </a:t>
            </a:r>
            <a:r>
              <a:rPr lang="cs-CZ" sz="1400" dirty="0" err="1"/>
              <a:t>Khan</a:t>
            </a:r>
            <a:r>
              <a:rPr lang="cs-CZ" sz="1400" dirty="0"/>
              <a:t>, web Soudu</a:t>
            </a:r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7A4C8E07-861E-4013-BB40-5229DD4F8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33" y="3145467"/>
            <a:ext cx="3501480" cy="2771726"/>
          </a:xfrm>
          <a:prstGeom prst="rect">
            <a:avLst/>
          </a:prstGeom>
        </p:spPr>
      </p:pic>
      <p:pic>
        <p:nvPicPr>
          <p:cNvPr id="16" name="Obrázek 15">
            <a:extLst>
              <a:ext uri="{FF2B5EF4-FFF2-40B4-BE49-F238E27FC236}">
                <a16:creationId xmlns:a16="http://schemas.microsoft.com/office/drawing/2014/main" id="{08177413-75CF-4123-BC08-53F5DC3CEF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637" y="-17587"/>
            <a:ext cx="5154176" cy="322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3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2">
            <a:extLst>
              <a:ext uri="{FF2B5EF4-FFF2-40B4-BE49-F238E27FC236}">
                <a16:creationId xmlns:a16="http://schemas.microsoft.com/office/drawing/2014/main" id="{8DFFA043-EB16-4FCC-8A49-FCFB35CFF5A2}"/>
              </a:ext>
            </a:extLst>
          </p:cNvPr>
          <p:cNvSpPr txBox="1">
            <a:spLocks/>
          </p:cNvSpPr>
          <p:nvPr/>
        </p:nvSpPr>
        <p:spPr>
          <a:xfrm>
            <a:off x="322065" y="251445"/>
            <a:ext cx="6968058" cy="103536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1007943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solidFill>
                  <a:srgbClr val="0070C0"/>
                </a:solidFill>
              </a:rPr>
              <a:t>Jak stíhat poškození životního prostředí na Ukrajině bez ekocidy?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505B6AA5-5296-4A6E-B276-5FA4D49F7E27}"/>
              </a:ext>
            </a:extLst>
          </p:cNvPr>
          <p:cNvSpPr/>
          <p:nvPr/>
        </p:nvSpPr>
        <p:spPr>
          <a:xfrm>
            <a:off x="357747" y="1675919"/>
            <a:ext cx="10047683" cy="5539978"/>
          </a:xfrm>
          <a:prstGeom prst="rect">
            <a:avLst/>
          </a:prstGeom>
          <a:ln>
            <a:noFill/>
            <a:prstDash val="solid"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cs-CZ" sz="22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PRO:</a:t>
            </a:r>
          </a:p>
          <a:p>
            <a:pPr>
              <a:spcBef>
                <a:spcPts val="1200"/>
              </a:spcBef>
            </a:pPr>
            <a:r>
              <a:rPr lang="cs-CZ" sz="2200" dirty="0">
                <a:ea typeface="Calibri" panose="020F0502020204030204" pitchFamily="34" charset="0"/>
                <a:cs typeface="Times New Roman" panose="02020603050405020304" pitchFamily="18" charset="0"/>
              </a:rPr>
              <a:t>Pod </a:t>
            </a:r>
            <a:r>
              <a:rPr lang="cs-CZ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válečné zločiny </a:t>
            </a:r>
            <a:r>
              <a:rPr lang="cs-CZ" sz="2200" dirty="0">
                <a:ea typeface="Calibri" panose="020F0502020204030204" pitchFamily="34" charset="0"/>
                <a:cs typeface="Times New Roman" panose="02020603050405020304" pitchFamily="18" charset="0"/>
              </a:rPr>
              <a:t>(příp. i genocida a zločiny proti lidskosti) lze </a:t>
            </a:r>
            <a:r>
              <a:rPr lang="cs-CZ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podřadit</a:t>
            </a:r>
            <a:r>
              <a:rPr lang="cs-CZ" sz="2200" dirty="0">
                <a:ea typeface="Calibri" panose="020F0502020204030204" pitchFamily="34" charset="0"/>
                <a:cs typeface="Times New Roman" panose="02020603050405020304" pitchFamily="18" charset="0"/>
              </a:rPr>
              <a:t> ničení životního prostředí (čl. 8):</a:t>
            </a:r>
          </a:p>
          <a:p>
            <a:pPr marL="714375" indent="-714375">
              <a:spcBef>
                <a:spcPts val="1200"/>
              </a:spcBef>
            </a:pPr>
            <a:r>
              <a:rPr lang="cs-CZ" sz="2400" i="1" dirty="0"/>
              <a:t>	úmyslné zahájení útoku s vědomím, že dojde … k rozsáhlým a závažným škodám na přírodním prostředí, které budou zjevně nepřiměřené v poměru k očekávané konkrétní a přímé celkové vojenské výhodě</a:t>
            </a:r>
          </a:p>
          <a:p>
            <a:pPr>
              <a:spcBef>
                <a:spcPts val="1200"/>
              </a:spcBef>
            </a:pPr>
            <a:r>
              <a:rPr lang="cs-CZ" sz="2200" b="1" dirty="0">
                <a:solidFill>
                  <a:srgbClr val="0070C0"/>
                </a:solidFill>
                <a:cs typeface="Times New Roman" panose="02020603050405020304" pitchFamily="18" charset="0"/>
              </a:rPr>
              <a:t>PROTI: </a:t>
            </a:r>
          </a:p>
          <a:p>
            <a:pPr>
              <a:spcBef>
                <a:spcPts val="1200"/>
              </a:spcBef>
            </a:pPr>
            <a:r>
              <a:rPr lang="cs-CZ" sz="2200" dirty="0">
                <a:ea typeface="Calibri" panose="020F0502020204030204" pitchFamily="34" charset="0"/>
                <a:cs typeface="Times New Roman" panose="02020603050405020304" pitchFamily="18" charset="0"/>
              </a:rPr>
              <a:t>Rusko vystoupilo z dohody o Římském statutu (2016) i z Dodatkového protokolu I k Ženevským úmluvám (2019)</a:t>
            </a:r>
          </a:p>
          <a:p>
            <a:pPr>
              <a:spcBef>
                <a:spcPts val="1200"/>
              </a:spcBef>
            </a:pPr>
            <a:r>
              <a:rPr lang="cs-CZ" sz="2200" dirty="0">
                <a:ea typeface="Calibri" panose="020F0502020204030204" pitchFamily="34" charset="0"/>
                <a:cs typeface="Times New Roman" panose="02020603050405020304" pitchFamily="18" charset="0"/>
              </a:rPr>
              <a:t>I tak (škody jsou na území Ukrajiny) podány 3 stížnosti proti Rusku, shromažďují se důkazy, a to i ve věci poškozování životního prostředí</a:t>
            </a:r>
          </a:p>
          <a:p>
            <a:pPr>
              <a:spcBef>
                <a:spcPts val="1200"/>
              </a:spcBef>
            </a:pPr>
            <a:r>
              <a:rPr lang="cs-CZ" sz="2200" dirty="0">
                <a:ea typeface="Calibri" panose="020F0502020204030204" pitchFamily="34" charset="0"/>
                <a:cs typeface="Times New Roman" panose="02020603050405020304" pitchFamily="18" charset="0"/>
              </a:rPr>
              <a:t>(Soudí pouze jednotlivce, odsuzuje k odnětí svobody…)</a:t>
            </a:r>
            <a:r>
              <a:rPr lang="cs-CZ" sz="2200" dirty="0">
                <a:solidFill>
                  <a:schemeClr val="accent3"/>
                </a:solidFill>
                <a:cs typeface="Times New Roman" panose="02020603050405020304" pitchFamily="18" charset="0"/>
              </a:rPr>
              <a:t>	</a:t>
            </a:r>
            <a:endParaRPr lang="cs-CZ" sz="2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25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2">
            <a:extLst>
              <a:ext uri="{FF2B5EF4-FFF2-40B4-BE49-F238E27FC236}">
                <a16:creationId xmlns:a16="http://schemas.microsoft.com/office/drawing/2014/main" id="{0A0C1B6A-BB30-460D-90BA-0895A1510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342" y="251445"/>
            <a:ext cx="7517852" cy="1152128"/>
          </a:xfrm>
        </p:spPr>
        <p:txBody>
          <a:bodyPr/>
          <a:lstStyle/>
          <a:p>
            <a:r>
              <a:rPr lang="cs-CZ" sz="3600" dirty="0">
                <a:solidFill>
                  <a:srgbClr val="0070C0"/>
                </a:solidFill>
              </a:rPr>
              <a:t>EKOCIDA – snaha o doplnění seznamu zločinů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368646" y="1757219"/>
            <a:ext cx="93784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2400" dirty="0">
                <a:solidFill>
                  <a:srgbClr val="0070C0"/>
                </a:solidFill>
              </a:rPr>
              <a:t>V mezinárodním právu: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400" dirty="0"/>
              <a:t>ke změně Římského statutu je potřeba: návrh některého smluvního státu + schválení min. 82 státy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400" dirty="0"/>
              <a:t>expertní panel Organizace Stop </a:t>
            </a:r>
            <a:r>
              <a:rPr lang="cs-CZ" sz="2400" dirty="0" err="1"/>
              <a:t>Ecocide</a:t>
            </a:r>
            <a:r>
              <a:rPr lang="cs-CZ" sz="2400" dirty="0"/>
              <a:t> již navrhl definici do Římského statutu: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EA795A49-F426-48F5-B93A-BC5713D25A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146" y="0"/>
            <a:ext cx="3214032" cy="2187327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AB4E5D09-5D46-4333-817A-4B7B0154E834}"/>
              </a:ext>
            </a:extLst>
          </p:cNvPr>
          <p:cNvSpPr/>
          <p:nvPr/>
        </p:nvSpPr>
        <p:spPr>
          <a:xfrm>
            <a:off x="233338" y="3758058"/>
            <a:ext cx="9513764" cy="1154162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cs-CZ" sz="2300" i="1" dirty="0"/>
              <a:t>protiprávní nebo bezohledné [</a:t>
            </a:r>
            <a:r>
              <a:rPr lang="en-GB" sz="2300" i="1" dirty="0"/>
              <a:t>wanton</a:t>
            </a:r>
            <a:r>
              <a:rPr lang="cs-CZ" sz="2300" i="1" dirty="0"/>
              <a:t>] jednání spáchané s vědomím, že existuje značná pravděpodobnost, že tímto jednáním dojde k vážnému a rozsáhlému nebo dlouhodobému poškození životního prostředí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9DFF5347-E3DB-4EEE-9C83-2859DE0191F2}"/>
              </a:ext>
            </a:extLst>
          </p:cNvPr>
          <p:cNvSpPr/>
          <p:nvPr/>
        </p:nvSpPr>
        <p:spPr>
          <a:xfrm>
            <a:off x="478160" y="5024883"/>
            <a:ext cx="9289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2400" dirty="0">
                <a:solidFill>
                  <a:srgbClr val="0070C0"/>
                </a:solidFill>
              </a:rPr>
              <a:t>V právu EU: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/>
              <a:t>nová směrnice o trestněprávní ochraně životního prostředí z dubna 2024 zakotvuje nový „kvalifikovaný trestný čin“</a:t>
            </a:r>
          </a:p>
          <a:p>
            <a:pPr>
              <a:spcBef>
                <a:spcPts val="1200"/>
              </a:spcBef>
            </a:pPr>
            <a:r>
              <a:rPr lang="cs-CZ" sz="2400" dirty="0">
                <a:solidFill>
                  <a:srgbClr val="0070C0"/>
                </a:solidFill>
              </a:rPr>
              <a:t>V národních právních řádech: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/>
              <a:t>Belgie, </a:t>
            </a:r>
            <a:r>
              <a:rPr lang="cs-CZ" sz="2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Mexiko, Brazílie, Skotsko, Itálie, </a:t>
            </a:r>
            <a:r>
              <a:rPr lang="cs-CZ" sz="24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Azerbajdžán</a:t>
            </a:r>
            <a:endParaRPr lang="cs-CZ" sz="2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360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1C25E84-5B85-48B7-BDA9-94C2B9ADE1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1762913"/>
              </p:ext>
            </p:extLst>
          </p:nvPr>
        </p:nvGraphicFramePr>
        <p:xfrm>
          <a:off x="598782" y="1810903"/>
          <a:ext cx="3240361" cy="5393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bdélník 4">
            <a:extLst>
              <a:ext uri="{FF2B5EF4-FFF2-40B4-BE49-F238E27FC236}">
                <a16:creationId xmlns:a16="http://schemas.microsoft.com/office/drawing/2014/main" id="{DEF5961E-85DD-4F3F-8065-5F80E8B90E19}"/>
              </a:ext>
            </a:extLst>
          </p:cNvPr>
          <p:cNvSpPr/>
          <p:nvPr/>
        </p:nvSpPr>
        <p:spPr>
          <a:xfrm>
            <a:off x="4913857" y="4639329"/>
            <a:ext cx="53435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Draft principles on protection of the environment</a:t>
            </a:r>
          </a:p>
          <a:p>
            <a:r>
              <a:rPr lang="en-US" dirty="0"/>
              <a:t>in relation to armed conflicts</a:t>
            </a:r>
            <a:r>
              <a:rPr lang="cs-CZ" dirty="0"/>
              <a:t> - nezávazné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19830A90-18A4-4502-A025-5610A2B444A8}"/>
              </a:ext>
            </a:extLst>
          </p:cNvPr>
          <p:cNvSpPr/>
          <p:nvPr/>
        </p:nvSpPr>
        <p:spPr>
          <a:xfrm>
            <a:off x="4913856" y="3438399"/>
            <a:ext cx="53435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Rusko vystoupilo z Rady Evropy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23A2CC33-4AE2-4619-B782-F17418559B1A}"/>
              </a:ext>
            </a:extLst>
          </p:cNvPr>
          <p:cNvSpPr/>
          <p:nvPr/>
        </p:nvSpPr>
        <p:spPr>
          <a:xfrm>
            <a:off x="4913855" y="2157053"/>
            <a:ext cx="53435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Jedná pouze souhlasí-li oba státy</a:t>
            </a: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A8A38939-7259-45CC-9D9D-B88E14715643}"/>
              </a:ext>
            </a:extLst>
          </p:cNvPr>
          <p:cNvSpPr/>
          <p:nvPr/>
        </p:nvSpPr>
        <p:spPr>
          <a:xfrm>
            <a:off x="4913858" y="5991759"/>
            <a:ext cx="53435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Ukrajina požádala OSN</a:t>
            </a:r>
          </a:p>
          <a:p>
            <a:r>
              <a:rPr lang="cs-CZ" dirty="0"/>
              <a:t>Evropská komise / Evropský parlament podporují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95A33E62-6A86-4C29-8AF9-5E8D7D94B50A}"/>
              </a:ext>
            </a:extLst>
          </p:cNvPr>
          <p:cNvSpPr/>
          <p:nvPr/>
        </p:nvSpPr>
        <p:spPr>
          <a:xfrm>
            <a:off x="3981819" y="1922925"/>
            <a:ext cx="5100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dirty="0">
                <a:solidFill>
                  <a:schemeClr val="accent3"/>
                </a:solidFill>
                <a:sym typeface="Wingdings" panose="05000000000000000000" pitchFamily="2" charset="2"/>
              </a:rPr>
              <a:t></a:t>
            </a:r>
            <a:endParaRPr lang="cs-CZ" sz="4000" dirty="0">
              <a:solidFill>
                <a:schemeClr val="accent3"/>
              </a:solidFill>
            </a:endParaRP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9D39E628-3EA2-4163-B91D-D2B910CE6BCA}"/>
              </a:ext>
            </a:extLst>
          </p:cNvPr>
          <p:cNvSpPr/>
          <p:nvPr/>
        </p:nvSpPr>
        <p:spPr>
          <a:xfrm>
            <a:off x="3981819" y="3250579"/>
            <a:ext cx="5100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dirty="0">
                <a:solidFill>
                  <a:schemeClr val="accent3"/>
                </a:solidFill>
                <a:sym typeface="Wingdings" panose="05000000000000000000" pitchFamily="2" charset="2"/>
              </a:rPr>
              <a:t></a:t>
            </a:r>
            <a:endParaRPr lang="cs-CZ" sz="4000" dirty="0">
              <a:solidFill>
                <a:schemeClr val="accent3"/>
              </a:solidFill>
            </a:endParaRP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037FB53B-8DF2-4070-8EBB-2184AD6EA9D0}"/>
              </a:ext>
            </a:extLst>
          </p:cNvPr>
          <p:cNvSpPr/>
          <p:nvPr/>
        </p:nvSpPr>
        <p:spPr>
          <a:xfrm>
            <a:off x="3981819" y="4554765"/>
            <a:ext cx="5100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dirty="0">
                <a:solidFill>
                  <a:schemeClr val="accent3"/>
                </a:solidFill>
                <a:sym typeface="Wingdings" panose="05000000000000000000" pitchFamily="2" charset="2"/>
              </a:rPr>
              <a:t></a:t>
            </a:r>
            <a:endParaRPr lang="cs-CZ" sz="4000" dirty="0">
              <a:solidFill>
                <a:schemeClr val="accent3"/>
              </a:solidFill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0CF6BB26-1668-456F-9AB1-3DEBDB0F9C69}"/>
              </a:ext>
            </a:extLst>
          </p:cNvPr>
          <p:cNvSpPr/>
          <p:nvPr/>
        </p:nvSpPr>
        <p:spPr>
          <a:xfrm>
            <a:off x="4078695" y="6084093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dirty="0"/>
              <a:t>?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65862716-E358-43B4-86AF-8F111A8726F8}"/>
              </a:ext>
            </a:extLst>
          </p:cNvPr>
          <p:cNvSpPr/>
          <p:nvPr/>
        </p:nvSpPr>
        <p:spPr>
          <a:xfrm>
            <a:off x="598782" y="698055"/>
            <a:ext cx="70615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dirty="0"/>
              <a:t>Další možnosti mezinárodního práva?</a:t>
            </a:r>
          </a:p>
        </p:txBody>
      </p:sp>
    </p:spTree>
    <p:extLst>
      <p:ext uri="{BB962C8B-B14F-4D97-AF65-F5344CB8AC3E}">
        <p14:creationId xmlns:p14="http://schemas.microsoft.com/office/powerpoint/2010/main" val="2530239591"/>
      </p:ext>
    </p:extLst>
  </p:cSld>
  <p:clrMapOvr>
    <a:masterClrMapping/>
  </p:clrMapOvr>
</p:sld>
</file>

<file path=ppt/theme/theme1.xml><?xml version="1.0" encoding="utf-8"?>
<a:theme xmlns:a="http://schemas.openxmlformats.org/drawingml/2006/main" name="PPT ÚSP A4">
  <a:themeElements>
    <a:clrScheme name="Ústav státu a práva PPT">
      <a:dk1>
        <a:srgbClr val="292265"/>
      </a:dk1>
      <a:lt1>
        <a:sysClr val="window" lastClr="FFFFFF"/>
      </a:lt1>
      <a:dk2>
        <a:srgbClr val="000000"/>
      </a:dk2>
      <a:lt2>
        <a:srgbClr val="F1F1F1"/>
      </a:lt2>
      <a:accent1>
        <a:srgbClr val="292265"/>
      </a:accent1>
      <a:accent2>
        <a:srgbClr val="2EC1C7"/>
      </a:accent2>
      <a:accent3>
        <a:srgbClr val="C40050"/>
      </a:accent3>
      <a:accent4>
        <a:srgbClr val="FFC000"/>
      </a:accent4>
      <a:accent5>
        <a:srgbClr val="5B9BD5"/>
      </a:accent5>
      <a:accent6>
        <a:srgbClr val="70AD47"/>
      </a:accent6>
      <a:hlink>
        <a:srgbClr val="292265"/>
      </a:hlink>
      <a:folHlink>
        <a:srgbClr val="29226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USP_CZ_claim_A4.potx" id="{B3C32C8E-5470-4FE2-A9DC-A53399C4AB8E}" vid="{339050FC-0136-4C37-AC88-3644A58CF64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Prezentace_CZ plné logo</Template>
  <TotalTime>0</TotalTime>
  <Words>882</Words>
  <Application>Microsoft Office PowerPoint</Application>
  <PresentationFormat>Vlastní</PresentationFormat>
  <Paragraphs>87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PPT ÚSP A4</vt:lpstr>
      <vt:lpstr>Válečné poškození životního prostředí z pohledu práva</vt:lpstr>
      <vt:lpstr>Prezentace aplikace PowerPoint</vt:lpstr>
      <vt:lpstr>Mezinárodní právo životního prostředí</vt:lpstr>
      <vt:lpstr>Příklad: Ramsarská úmluva o mokřadech</vt:lpstr>
      <vt:lpstr>Mezinárodní válečné právo</vt:lpstr>
      <vt:lpstr>Mezinárodní trestní právo:  Římský statut (1998),  Mezinárodní trestní soud v Haagu, ekocida</vt:lpstr>
      <vt:lpstr>Prezentace aplikace PowerPoint</vt:lpstr>
      <vt:lpstr>EKOCIDA – snaha o doplnění seznamu zločinů</vt:lpstr>
      <vt:lpstr>Prezentace aplikace PowerPoint</vt:lpstr>
      <vt:lpstr>Děkuji za pozornost!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2018-10-04T17:42:58Z</dcterms:created>
  <dcterms:modified xsi:type="dcterms:W3CDTF">2024-10-22T07:37:03Z</dcterms:modified>
</cp:coreProperties>
</file>