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4"/>
  </p:sldMasterIdLst>
  <p:notesMasterIdLst>
    <p:notesMasterId r:id="rId28"/>
  </p:notesMasterIdLst>
  <p:handoutMasterIdLst>
    <p:handoutMasterId r:id="rId29"/>
  </p:handoutMasterIdLst>
  <p:sldIdLst>
    <p:sldId id="270" r:id="rId5"/>
    <p:sldId id="791" r:id="rId6"/>
    <p:sldId id="735" r:id="rId7"/>
    <p:sldId id="736" r:id="rId8"/>
    <p:sldId id="692" r:id="rId9"/>
    <p:sldId id="792" r:id="rId10"/>
    <p:sldId id="793" r:id="rId11"/>
    <p:sldId id="794" r:id="rId12"/>
    <p:sldId id="795" r:id="rId13"/>
    <p:sldId id="796" r:id="rId14"/>
    <p:sldId id="800" r:id="rId15"/>
    <p:sldId id="797" r:id="rId16"/>
    <p:sldId id="798" r:id="rId17"/>
    <p:sldId id="799" r:id="rId18"/>
    <p:sldId id="779" r:id="rId19"/>
    <p:sldId id="801" r:id="rId20"/>
    <p:sldId id="780" r:id="rId21"/>
    <p:sldId id="789" r:id="rId22"/>
    <p:sldId id="700" r:id="rId23"/>
    <p:sldId id="778" r:id="rId24"/>
    <p:sldId id="802" r:id="rId25"/>
    <p:sldId id="765" r:id="rId26"/>
    <p:sldId id="621" r:id="rId2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6D87"/>
    <a:srgbClr val="DAF2ED"/>
    <a:srgbClr val="47AAC1"/>
    <a:srgbClr val="CC50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102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1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03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C148A64C-91CC-2C25-A79D-765437BA8A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DAB4BEB-F949-2E20-DB57-C369CCEA7E3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CAE03-6DC6-40D4-B72D-6300C0426512}" type="datetimeFigureOut">
              <a:rPr lang="cs-CZ" smtClean="0"/>
              <a:t>15.06.2026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5F6963B-8911-437F-BDDE-43E51E5907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10C9F64-CB1F-927F-9B07-F759FEB070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1E0C84-8400-476B-9005-B78916FF20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5606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54E1B-6D69-466B-8EBA-02010D915527}" type="datetimeFigureOut">
              <a:rPr lang="cs-CZ" smtClean="0"/>
              <a:t>15.06.2026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194FD-3034-41E8-930B-F60CF18D4B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2380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194FD-3034-41E8-930B-F60CF18D4B81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8700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nímek -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exteriér, obloha, strom, budova&#10;&#10;Popis byl vytvořen automaticky">
            <a:extLst>
              <a:ext uri="{FF2B5EF4-FFF2-40B4-BE49-F238E27FC236}">
                <a16:creationId xmlns:a16="http://schemas.microsoft.com/office/drawing/2014/main" id="{A3921E77-9C50-4C98-B5A6-42BC899115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" r="3752" b="24002"/>
          <a:stretch/>
        </p:blipFill>
        <p:spPr>
          <a:xfrm>
            <a:off x="1" y="-370936"/>
            <a:ext cx="12192000" cy="6021238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D12FBCAD-9374-4D12-863F-F969F80375CC}"/>
              </a:ext>
            </a:extLst>
          </p:cNvPr>
          <p:cNvSpPr txBox="1"/>
          <p:nvPr/>
        </p:nvSpPr>
        <p:spPr>
          <a:xfrm>
            <a:off x="5857460" y="5810429"/>
            <a:ext cx="5924550" cy="885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cs-CZ" sz="2400" b="1">
                <a:solidFill>
                  <a:schemeClr val="tx1"/>
                </a:solidFill>
                <a:latin typeface="Gill Sans MT" panose="020B0502020104020203" pitchFamily="34" charset="-18"/>
              </a:rPr>
              <a:t>Univerzita Karlova, Právnická fakulta</a:t>
            </a:r>
          </a:p>
          <a:p>
            <a:pPr>
              <a:lnSpc>
                <a:spcPct val="150000"/>
              </a:lnSpc>
            </a:pPr>
            <a:r>
              <a:rPr lang="cs-CZ">
                <a:solidFill>
                  <a:schemeClr val="tx1"/>
                </a:solidFill>
                <a:latin typeface="Gill Sans MT" panose="020B0502020104020203" pitchFamily="34" charset="-18"/>
              </a:rPr>
              <a:t>nám. Curieových 901/7, 116 40 Praha 1</a:t>
            </a:r>
          </a:p>
        </p:txBody>
      </p: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1187914D-FBAA-4991-B163-70EBB203AE39}"/>
              </a:ext>
            </a:extLst>
          </p:cNvPr>
          <p:cNvCxnSpPr/>
          <p:nvPr/>
        </p:nvCxnSpPr>
        <p:spPr>
          <a:xfrm>
            <a:off x="5372100" y="5762625"/>
            <a:ext cx="0" cy="981075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Obrázek 1" descr="Obsah obrázku exteriér, obloha, strom, budova&#10;&#10;Popis byl vytvořen automaticky">
            <a:extLst>
              <a:ext uri="{FF2B5EF4-FFF2-40B4-BE49-F238E27FC236}">
                <a16:creationId xmlns:a16="http://schemas.microsoft.com/office/drawing/2014/main" id="{1F5DFCA5-83AC-4B43-982E-6C58F53F7F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" r="3752" b="24002"/>
          <a:stretch/>
        </p:blipFill>
        <p:spPr>
          <a:xfrm>
            <a:off x="1" y="-370936"/>
            <a:ext cx="12192000" cy="6021238"/>
          </a:xfrm>
          <a:prstGeom prst="rect">
            <a:avLst/>
          </a:prstGeom>
        </p:spPr>
      </p:pic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A9E860DA-AC0E-DB06-D197-E57E0DE52E95}"/>
              </a:ext>
            </a:extLst>
          </p:cNvPr>
          <p:cNvCxnSpPr/>
          <p:nvPr userDrawn="1"/>
        </p:nvCxnSpPr>
        <p:spPr>
          <a:xfrm>
            <a:off x="5372100" y="5762625"/>
            <a:ext cx="0" cy="981075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57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3DD871-C166-49EF-BCFA-2A0B356ED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6208F7C-A4C6-4AED-9A7F-B9D40F31A0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22D2138-F5D1-449E-958D-A06C88CF1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9CCEF56-3649-428A-932C-2724F333A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7A23600-3E42-4B1C-80C8-11B1D947E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595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DF746F-933B-4E12-808E-EB81E8792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9BFF3C3-76F0-4FE0-9A11-723907B1CD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CCE00F3-4A45-489E-9DF1-9D82686A7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724D3AA-6A76-4616-9473-6E1C4EFCC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9805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91C8559A-92D7-4287-A491-CF4CE96BC4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2E83513-BAC1-4CE6-92FC-04316D258D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2C437C0-1F8E-49DF-8B84-1684307D4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59F3ADA-215C-4F9B-B149-FAE5FAB39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9525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adpis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7" name="Zástupný symbol pro obrázek 6"/>
          <p:cNvSpPr>
            <a:spLocks noGrp="1"/>
          </p:cNvSpPr>
          <p:nvPr>
            <p:ph type="pic" sz="quarter" idx="13"/>
          </p:nvPr>
        </p:nvSpPr>
        <p:spPr>
          <a:xfrm>
            <a:off x="527383" y="1124744"/>
            <a:ext cx="11137237" cy="3960440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>
          <a:xfrm>
            <a:off x="527382" y="5227984"/>
            <a:ext cx="11137239" cy="649288"/>
          </a:xfrm>
        </p:spPr>
        <p:txBody>
          <a:bodyPr>
            <a:normAutofit/>
          </a:bodyPr>
          <a:lstStyle>
            <a:lvl1pPr marL="0" indent="0" algn="r">
              <a:buNone/>
              <a:defRPr sz="1200" baseline="0"/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5">
            <a:extLst>
              <a:ext uri="{FF2B5EF4-FFF2-40B4-BE49-F238E27FC236}">
                <a16:creationId xmlns:a16="http://schemas.microsoft.com/office/drawing/2014/main" id="{2E50EF9C-EA3D-3CF1-50BA-1B8994BCAB3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Zástupný symbol pro zápatí 7">
            <a:extLst>
              <a:ext uri="{FF2B5EF4-FFF2-40B4-BE49-F238E27FC236}">
                <a16:creationId xmlns:a16="http://schemas.microsoft.com/office/drawing/2014/main" id="{64E7E292-BE44-B683-3942-955A2F7ABDC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Zástupný symbol pro číslo snímku 9">
            <a:extLst>
              <a:ext uri="{FF2B5EF4-FFF2-40B4-BE49-F238E27FC236}">
                <a16:creationId xmlns:a16="http://schemas.microsoft.com/office/drawing/2014/main" id="{E275D468-E587-3609-CCC2-6322DDB2414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625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 -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exteriér, obloha, strom, budova&#10;&#10;Popis byl vytvořen automaticky">
            <a:extLst>
              <a:ext uri="{FF2B5EF4-FFF2-40B4-BE49-F238E27FC236}">
                <a16:creationId xmlns:a16="http://schemas.microsoft.com/office/drawing/2014/main" id="{A3921E77-9C50-4C98-B5A6-42BC899115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" r="3752" b="24002"/>
          <a:stretch/>
        </p:blipFill>
        <p:spPr>
          <a:xfrm>
            <a:off x="1" y="-370936"/>
            <a:ext cx="12192000" cy="6021238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D12FBCAD-9374-4D12-863F-F969F80375CC}"/>
              </a:ext>
            </a:extLst>
          </p:cNvPr>
          <p:cNvSpPr txBox="1"/>
          <p:nvPr userDrawn="1"/>
        </p:nvSpPr>
        <p:spPr>
          <a:xfrm>
            <a:off x="6096000" y="5848709"/>
            <a:ext cx="5924550" cy="885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cs-CZ" sz="2400" b="1">
                <a:solidFill>
                  <a:schemeClr val="tx1"/>
                </a:solidFill>
                <a:latin typeface="Gill Sans MT" panose="020B0502020104020203" pitchFamily="34" charset="-18"/>
              </a:rPr>
              <a:t>Univerzita Karlova, Právnická fakulta</a:t>
            </a:r>
          </a:p>
          <a:p>
            <a:pPr>
              <a:lnSpc>
                <a:spcPct val="150000"/>
              </a:lnSpc>
            </a:pPr>
            <a:r>
              <a:rPr lang="cs-CZ">
                <a:solidFill>
                  <a:schemeClr val="tx1"/>
                </a:solidFill>
                <a:latin typeface="Gill Sans MT" panose="020B0502020104020203" pitchFamily="34" charset="-18"/>
              </a:rPr>
              <a:t>nám. Curieových 901/7, 116 40 Praha 1</a:t>
            </a:r>
          </a:p>
        </p:txBody>
      </p: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1187914D-FBAA-4991-B163-70EBB203AE39}"/>
              </a:ext>
            </a:extLst>
          </p:cNvPr>
          <p:cNvCxnSpPr/>
          <p:nvPr userDrawn="1"/>
        </p:nvCxnSpPr>
        <p:spPr>
          <a:xfrm>
            <a:off x="5372100" y="5762625"/>
            <a:ext cx="0" cy="981075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686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623392" y="404664"/>
            <a:ext cx="111510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92" y="1556793"/>
            <a:ext cx="10972800" cy="489654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endParaRPr lang="cs-CZ" dirty="0"/>
          </a:p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68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974341F-6859-4C3E-9B49-86547900589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103504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A33EA24-ED66-4D62-8405-1817BF60FA5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044827"/>
            <a:ext cx="9144000" cy="1655762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Podtitul, název katedry apod.</a:t>
            </a:r>
          </a:p>
          <a:p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4C0F702-A3BA-40DA-8A35-7F47B0482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CFC0215-5FA9-48C5-B76A-B863D5CF1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5580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3FE012-DFAF-491C-9CCE-C9F0F480B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3E194C-4BB7-404D-B4F2-EACE5DB1E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AA46BFF-1914-476B-8CD1-53EF5C0CE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4D6B0E8-CE9B-41E6-BE93-B69C7A99A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520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4DBAD8-3CC7-4563-971E-4D4F861AA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64557EE-42A3-4375-85F6-6946CCFA7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E16B916-0389-4948-A07E-6E45A5C9D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916C3DA-AB28-4C68-B353-62F210FD8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7210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099A55A-1A53-4BBB-8222-A507275CD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0E971D2-D61A-4BC2-846A-58C9BBA54D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6E6C1AC-3A57-4A04-B4D2-47049C28C8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A668CF6-D7A8-4C79-A03B-5EFB11ED6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59A8147-2030-4614-A9D5-084AD2C37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7619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D4C5A0-7576-46A1-90B3-7F1EEB3B8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C6BAE4F-A05B-416B-94B0-44965DB26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45693F1-9B8D-4FA8-80E3-2A33E4A319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2F403B9F-F39F-481F-A89E-34C3D6F215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EF32B435-2574-4918-9386-5973458494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8085A077-77CF-49DE-9711-09AC7568A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2EAF3D90-4E18-4B4C-B0D9-82A110CD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224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7172A4-F95A-438D-A1A1-2B85A17AC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CD59FD6-EDA2-4FCA-8F21-1B81CA663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23041D52-2C95-446E-98E2-713A64B0B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1553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42CB126-0867-487F-B98A-C2DA9AB48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DD85B3F-B6D1-4D64-9DEB-9503D0E99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7464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2B5BAC-DE39-4C8C-8B48-3067D9CB0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43488A2-C9EE-4C31-97E7-303B3DB18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E7DF73C-4085-497E-B813-BFC7195C0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5A61BDF-EC78-46A6-8228-29BE72E02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81ECA0E-4D35-43DF-A21F-A7BD9D8EC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98495-D922-4C84-9C05-B0CB6B9CE9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308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sv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65F79AA-9FA1-4859-9A83-5B6C64894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64107B8-7111-4D0B-885D-F035ACBEA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690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C8CB009-14EF-4507-8073-BDD57CF9BF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-18"/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7D5DCB5-0FA9-4D4D-9EA2-3A93F3BE61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-18"/>
              </a:defRPr>
            </a:lvl1pPr>
          </a:lstStyle>
          <a:p>
            <a:fld id="{55198495-D922-4C84-9C05-B0CB6B9CE97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F413AC6C-3CC2-4395-B1A6-D26662619244}"/>
              </a:ext>
            </a:extLst>
          </p:cNvPr>
          <p:cNvSpPr/>
          <p:nvPr/>
        </p:nvSpPr>
        <p:spPr>
          <a:xfrm flipV="1">
            <a:off x="246000" y="5619162"/>
            <a:ext cx="11700000" cy="21600"/>
          </a:xfrm>
          <a:prstGeom prst="rect">
            <a:avLst/>
          </a:prstGeom>
          <a:solidFill>
            <a:srgbClr val="CD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9E0545A6-DB51-4E6A-9DEA-5B3EFA0EDB7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59328" y="5868786"/>
            <a:ext cx="2590276" cy="861164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DFB60E29-89BE-5D16-1B03-E2609A8ECE2D}"/>
              </a:ext>
            </a:extLst>
          </p:cNvPr>
          <p:cNvSpPr/>
          <p:nvPr userDrawn="1"/>
        </p:nvSpPr>
        <p:spPr>
          <a:xfrm flipV="1">
            <a:off x="246000" y="5619162"/>
            <a:ext cx="11700000" cy="21600"/>
          </a:xfrm>
          <a:prstGeom prst="rect">
            <a:avLst/>
          </a:prstGeom>
          <a:solidFill>
            <a:srgbClr val="CD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Grafický objekt 8">
            <a:extLst>
              <a:ext uri="{FF2B5EF4-FFF2-40B4-BE49-F238E27FC236}">
                <a16:creationId xmlns:a16="http://schemas.microsoft.com/office/drawing/2014/main" id="{B2585F53-0B17-B820-006E-C7B3505B3AF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59328" y="5868786"/>
            <a:ext cx="2590276" cy="86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9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5" r:id="rId13"/>
    <p:sldLayoutId id="2147483660" r:id="rId14"/>
    <p:sldLayoutId id="2147483696" r:id="rId15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Gill Sans MT" panose="020B0502020104020203" pitchFamily="34" charset="-1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-1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ill Sans MT" panose="020B0502020104020203" pitchFamily="34" charset="-1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ill Sans MT" panose="020B0502020104020203" pitchFamily="34" charset="-1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-1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-1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072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51CB8B-64A9-A1B4-1D51-47B908DCD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OZE v nezastavěném území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69E76CF-5FF8-3540-1813-99BEDA203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/>
              <a:t>Veřejná infrastruktura v </a:t>
            </a:r>
            <a:r>
              <a:rPr lang="cs-CZ" dirty="0" err="1"/>
              <a:t>StavZ</a:t>
            </a:r>
            <a:r>
              <a:rPr lang="cs-CZ" dirty="0"/>
              <a:t> 2021</a:t>
            </a:r>
          </a:p>
          <a:p>
            <a:r>
              <a:rPr lang="cs-CZ" i="1" dirty="0"/>
              <a:t>(1) Veřejnou infrastrukturou se v tomto zákoně </a:t>
            </a:r>
            <a:r>
              <a:rPr lang="cs-CZ" b="1" i="1" dirty="0">
                <a:solidFill>
                  <a:srgbClr val="C00000"/>
                </a:solidFill>
              </a:rPr>
              <a:t>rozumí pozemky, stavby a zařízení sloužící veřejné potřebě, a to</a:t>
            </a:r>
          </a:p>
          <a:p>
            <a:r>
              <a:rPr lang="cs-CZ" b="1" i="1" dirty="0"/>
              <a:t>b) technická infrastruktura</a:t>
            </a:r>
            <a:r>
              <a:rPr lang="cs-CZ" i="1" dirty="0"/>
              <a:t>, kterou jsou zejména systémy a sítě technické infrastruktury a s nimi související stavby a zařízení pro zásobování vodou, odvádění a čištění odpadních vod, energetiku, </a:t>
            </a:r>
            <a:r>
              <a:rPr lang="cs-CZ" b="1" i="1" dirty="0">
                <a:solidFill>
                  <a:srgbClr val="C00000"/>
                </a:solidFill>
              </a:rPr>
              <a:t>včetně výroben a zdrojů energie, zařízení pro ukládání energie, </a:t>
            </a:r>
            <a:r>
              <a:rPr lang="cs-CZ" i="1" dirty="0"/>
              <a:t>dobíjecích stanic a zásobníků plynu, produktovody a elektronické komunikace, a dále stavby a zařízení ke snižování nebezpečí v území a pro zlepšování stavu povrchových a podzemních vod nebo k nakládání s odpady,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485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F4F617-7AE3-489C-DC57-30B96465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1975"/>
            <a:ext cx="10515600" cy="1325563"/>
          </a:xfrm>
        </p:spPr>
        <p:txBody>
          <a:bodyPr/>
          <a:lstStyle/>
          <a:p>
            <a:r>
              <a:rPr lang="cs-CZ" dirty="0"/>
              <a:t>OZE v nezastavěném území 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8EDA8C3E-3F72-F8A1-D625-6A8E74424224}"/>
              </a:ext>
            </a:extLst>
          </p:cNvPr>
          <p:cNvSpPr/>
          <p:nvPr/>
        </p:nvSpPr>
        <p:spPr>
          <a:xfrm>
            <a:off x="484208" y="1435261"/>
            <a:ext cx="3178215" cy="2199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>
                <a:solidFill>
                  <a:schemeClr val="tx1"/>
                </a:solidFill>
              </a:rPr>
              <a:t>Do roku </a:t>
            </a:r>
            <a:r>
              <a:rPr lang="cs-CZ" sz="2400" b="1" dirty="0">
                <a:solidFill>
                  <a:srgbClr val="C00000"/>
                </a:solidFill>
              </a:rPr>
              <a:t>2023</a:t>
            </a:r>
            <a:r>
              <a:rPr lang="cs-CZ" sz="2400" dirty="0">
                <a:solidFill>
                  <a:schemeClr val="tx1"/>
                </a:solidFill>
              </a:rPr>
              <a:t> </a:t>
            </a:r>
            <a:r>
              <a:rPr lang="cs-CZ" sz="2400" b="1" dirty="0">
                <a:solidFill>
                  <a:schemeClr val="tx1"/>
                </a:solidFill>
              </a:rPr>
              <a:t>OZE nemůže být v nezastavěném území</a:t>
            </a:r>
          </a:p>
          <a:p>
            <a:pPr algn="ctr"/>
            <a:r>
              <a:rPr lang="cs-CZ" sz="2400" dirty="0">
                <a:solidFill>
                  <a:schemeClr val="tx1"/>
                </a:solidFill>
              </a:rPr>
              <a:t>Zastavitelné plochy – ÚPD, zejména ÚP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DAC1CBC-F55A-FB52-0DE4-2E7DC3DEE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587" y="1565474"/>
            <a:ext cx="4559942" cy="2199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marL="0" indent="0" algn="ctr">
              <a:buNone/>
            </a:pPr>
            <a:r>
              <a:rPr lang="cs-CZ" b="1" dirty="0">
                <a:solidFill>
                  <a:srgbClr val="C00000"/>
                </a:solidFill>
              </a:rPr>
              <a:t>Od ledna 2023 </a:t>
            </a:r>
            <a:r>
              <a:rPr lang="cs-CZ" dirty="0">
                <a:solidFill>
                  <a:schemeClr val="tx1"/>
                </a:solidFill>
              </a:rPr>
              <a:t>ve </a:t>
            </a:r>
            <a:r>
              <a:rPr lang="cs-CZ" dirty="0" err="1">
                <a:solidFill>
                  <a:schemeClr val="tx1"/>
                </a:solidFill>
              </a:rPr>
              <a:t>StavZ</a:t>
            </a:r>
            <a:r>
              <a:rPr lang="cs-CZ" dirty="0">
                <a:solidFill>
                  <a:schemeClr val="tx1"/>
                </a:solidFill>
              </a:rPr>
              <a:t> 2006 a dále od účinnosti </a:t>
            </a:r>
            <a:r>
              <a:rPr lang="cs-CZ" dirty="0" err="1">
                <a:solidFill>
                  <a:schemeClr val="tx1"/>
                </a:solidFill>
              </a:rPr>
              <a:t>StavZ</a:t>
            </a:r>
            <a:r>
              <a:rPr lang="cs-CZ" dirty="0">
                <a:solidFill>
                  <a:schemeClr val="tx1"/>
                </a:solidFill>
              </a:rPr>
              <a:t> 2021 (1.7.2024)</a:t>
            </a:r>
          </a:p>
          <a:p>
            <a:pPr marL="0" indent="0" algn="ctr">
              <a:buNone/>
            </a:pPr>
            <a:r>
              <a:rPr lang="cs-CZ" b="1" dirty="0">
                <a:solidFill>
                  <a:schemeClr val="tx1"/>
                </a:solidFill>
              </a:rPr>
              <a:t>OZE může být veřejnou technickou infrastrukturou a tedy umisťované v nezastavěném území </a:t>
            </a:r>
          </a:p>
          <a:p>
            <a:pPr marL="0" indent="0" algn="ctr">
              <a:buNone/>
            </a:pPr>
            <a:r>
              <a:rPr lang="cs-CZ" b="1" dirty="0">
                <a:solidFill>
                  <a:schemeClr val="tx1"/>
                </a:solidFill>
              </a:rPr>
              <a:t>+ </a:t>
            </a:r>
            <a:r>
              <a:rPr lang="cs-CZ" b="1" dirty="0">
                <a:solidFill>
                  <a:srgbClr val="C00000"/>
                </a:solidFill>
              </a:rPr>
              <a:t>později ukládání energie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7E7CBE0-A866-0F1F-A45D-3C635B89DA7D}"/>
              </a:ext>
            </a:extLst>
          </p:cNvPr>
          <p:cNvSpPr/>
          <p:nvPr/>
        </p:nvSpPr>
        <p:spPr>
          <a:xfrm>
            <a:off x="2079586" y="3899445"/>
            <a:ext cx="4364620" cy="17532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OZE v nezastavěném území pouze v souladu s charakterem území,  </a:t>
            </a:r>
            <a:r>
              <a:rPr lang="cs-CZ" sz="2400" b="1" dirty="0">
                <a:solidFill>
                  <a:srgbClr val="C00000"/>
                </a:solidFill>
              </a:rPr>
              <a:t>ale od 2024 (</a:t>
            </a:r>
            <a:r>
              <a:rPr lang="cs-CZ" sz="2400" b="1" dirty="0" err="1">
                <a:solidFill>
                  <a:srgbClr val="C00000"/>
                </a:solidFill>
              </a:rPr>
              <a:t>StavZ</a:t>
            </a:r>
            <a:r>
              <a:rPr lang="cs-CZ" sz="2400" b="1" dirty="0">
                <a:solidFill>
                  <a:srgbClr val="C00000"/>
                </a:solidFill>
              </a:rPr>
              <a:t> 2021) </a:t>
            </a:r>
            <a:r>
              <a:rPr lang="cs-CZ" sz="2400" b="1" dirty="0">
                <a:solidFill>
                  <a:schemeClr val="tx1"/>
                </a:solidFill>
              </a:rPr>
              <a:t>pouze u obcí bez územního plánu 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BE408388-116E-5B67-90B5-50A1DC2A9255}"/>
              </a:ext>
            </a:extLst>
          </p:cNvPr>
          <p:cNvSpPr/>
          <p:nvPr/>
        </p:nvSpPr>
        <p:spPr>
          <a:xfrm>
            <a:off x="7592028" y="3899445"/>
            <a:ext cx="4364620" cy="154328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Územně plánovací dokumentace může vyloučit</a:t>
            </a:r>
          </a:p>
          <a:p>
            <a:pPr algn="ctr"/>
            <a:r>
              <a:rPr lang="cs-CZ" sz="2400" b="1" dirty="0">
                <a:solidFill>
                  <a:schemeClr val="tx1"/>
                </a:solidFill>
              </a:rPr>
              <a:t>Ale od srpna </a:t>
            </a:r>
            <a:r>
              <a:rPr lang="cs-CZ" sz="2400" b="1" dirty="0">
                <a:solidFill>
                  <a:srgbClr val="C00000"/>
                </a:solidFill>
              </a:rPr>
              <a:t>2025</a:t>
            </a:r>
            <a:r>
              <a:rPr lang="cs-CZ" sz="2400" b="1" dirty="0">
                <a:solidFill>
                  <a:schemeClr val="tx1"/>
                </a:solidFill>
              </a:rPr>
              <a:t> lze vyloučit </a:t>
            </a:r>
            <a:r>
              <a:rPr lang="cs-CZ" sz="2400" b="1" dirty="0">
                <a:solidFill>
                  <a:srgbClr val="C00000"/>
                </a:solidFill>
              </a:rPr>
              <a:t>jen z důvodu veřejného zájmu 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2A8A4125-1E88-0A7B-F85D-E7A62985B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9164" y="133799"/>
            <a:ext cx="1800476" cy="306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31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uiExpand="1" build="p" animBg="1"/>
      <p:bldP spid="7" grpId="0" build="allAtOnce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E63BAA-9CCC-0B6D-112E-8567DB92E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OZE v nezastavěném území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2EC8836-E241-E91B-44F1-B279EF7C4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Posuzování souladu s charakterem území? </a:t>
            </a:r>
          </a:p>
          <a:p>
            <a:r>
              <a:rPr lang="cs-CZ" i="1" dirty="0"/>
              <a:t>(1) Stavební úřad posuzuje, zda je záměr v souladu s</a:t>
            </a:r>
          </a:p>
          <a:p>
            <a:r>
              <a:rPr lang="cs-CZ" i="1" dirty="0"/>
              <a:t>b) </a:t>
            </a:r>
            <a:r>
              <a:rPr lang="cs-CZ" b="1" i="1" dirty="0"/>
              <a:t>cíli a úkoly územního plánování, zejména s charakterem </a:t>
            </a:r>
            <a:r>
              <a:rPr lang="cs-CZ" i="1" dirty="0"/>
              <a:t>území a s požadavky na ochranu kulturně historických, architektonických a urbanistických hodnot </a:t>
            </a:r>
            <a:r>
              <a:rPr lang="cs-CZ" b="1" i="1" dirty="0"/>
              <a:t>v území, nemá-li obec vydán územní plán,</a:t>
            </a:r>
          </a:p>
          <a:p>
            <a:r>
              <a:rPr lang="cs-CZ" b="1" dirty="0"/>
              <a:t>Posuzuje se v nezastavěném území soulad s charakterem území pouze u obce bez územního plánu? </a:t>
            </a:r>
          </a:p>
        </p:txBody>
      </p:sp>
    </p:spTree>
    <p:extLst>
      <p:ext uri="{BB962C8B-B14F-4D97-AF65-F5344CB8AC3E}">
        <p14:creationId xmlns:p14="http://schemas.microsoft.com/office/powerpoint/2010/main" val="1318737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6E7BA3-A78E-27DD-D0F9-4913674D0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OZE v nezastavěném území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AF2DCB6-2B97-CA95-F18F-64C661D53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9433"/>
            <a:ext cx="10515600" cy="438680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i="1" dirty="0"/>
              <a:t>Stanovisko MMR: Posouzení souladu záměru s územně plánovací dokumentací v nezastavěném území </a:t>
            </a:r>
            <a:endParaRPr lang="cs-CZ" i="1" dirty="0"/>
          </a:p>
          <a:p>
            <a:r>
              <a:rPr lang="cs-CZ" b="1" i="1" dirty="0"/>
              <a:t>Dle § 122 odst. 1 SZ lze v nezastavěném území povolovat záměry veřejné technické infrastruktury, kterou se mimo jiné rozumí výrobny a zdroje energie a zařízení pro ukládání energie sloužící veřejné potřebě</a:t>
            </a:r>
            <a:r>
              <a:rPr lang="cs-CZ" i="1" dirty="0"/>
              <a:t>. Podle § 122 odst. 3 je možné tyto záměry </a:t>
            </a:r>
            <a:r>
              <a:rPr lang="cs-CZ" b="1" i="1" dirty="0"/>
              <a:t>v nezastavěném území povolit, pokud je územně plánovací dokumentace výslovně nevylučuje z důvodu jiného převažujícího veřejného zájmu</a:t>
            </a:r>
            <a:r>
              <a:rPr lang="cs-CZ" i="1" dirty="0"/>
              <a:t>. Z uvedeného vyplývá, že aby záměry nebyly přípustné, musí je územně plánovací dokumentace výslovně a jednoznačně vyloučit. Pokud územně plánovací dokumentace dané záměry nevylučuje, jsou v daném území přípustné. Není tedy nutné, aby územně plánovací dokumentace dané záměry připouštěla, ale naopak, musí je aktivně vylučovat, a pokud tak nečiní, jsou dané záměry v nezastavěném území přípustné. </a:t>
            </a:r>
          </a:p>
          <a:p>
            <a:r>
              <a:rPr lang="cs-CZ" b="1" i="1" dirty="0">
                <a:solidFill>
                  <a:srgbClr val="C00000"/>
                </a:solidFill>
              </a:rPr>
              <a:t>Dále podle § 122 odst. 1 SZ platí podmínka, že stavby lze v nezastavěném území povolovat pouze s jeho charakterem. Zároveň však podle § 193 odst. 1 písm. b) SZ platí, že má-li obec vydaný územní plán, stavební úřad soulad záměru s charakterem území neposuzuje. </a:t>
            </a:r>
            <a:r>
              <a:rPr lang="cs-CZ" i="1" dirty="0"/>
              <a:t>Lze tedy shrnout, že u záměrů povolovaných postupem podle § 193 SZ se soulad záměru s charakterem území posuzuje pouze tehdy, pokud obec nemá vydaný územní plán. </a:t>
            </a:r>
          </a:p>
          <a:p>
            <a:r>
              <a:rPr lang="cs-CZ" i="1" dirty="0"/>
              <a:t>Závěrem lze tedy shrnout, že v případě, že má obec vydaný územní plán, který v nezastavěném území výrobny a zdroje energie a zařízení pro ukládání energie výslovně nevylučuje, jsou tyto záměry vždy v daném území přípustné</a:t>
            </a:r>
            <a:r>
              <a:rPr lang="cs-CZ" dirty="0"/>
              <a:t>. 3</a:t>
            </a:r>
          </a:p>
        </p:txBody>
      </p:sp>
    </p:spTree>
    <p:extLst>
      <p:ext uri="{BB962C8B-B14F-4D97-AF65-F5344CB8AC3E}">
        <p14:creationId xmlns:p14="http://schemas.microsoft.com/office/powerpoint/2010/main" val="1353453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35EF8B9-57FF-0812-1BB5-595F8DE47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OZE v nezastavěném území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D055A05-E492-7659-99C8-93FB6D96E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7859"/>
            <a:ext cx="10515600" cy="39887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Stanovisko MMR: Kdy je OZE veřejnou infrastrukturou? </a:t>
            </a:r>
          </a:p>
          <a:p>
            <a:r>
              <a:rPr lang="cs-CZ" dirty="0"/>
              <a:t>U výroben elektřiny se obvykle jako znak spolehlivě prokazující příslušnost </a:t>
            </a:r>
            <a:r>
              <a:rPr lang="cs-CZ" b="1" dirty="0"/>
              <a:t>k veřejné technické infrastruktuře odkazuje na dosažení limitního výkonu podle energetického zákona</a:t>
            </a:r>
            <a:r>
              <a:rPr lang="cs-CZ" dirty="0"/>
              <a:t>. ….. ……..po poslední novele energického zákona na § 3 odst. 2. Podle § 3 odst. 2 energetického zákona </a:t>
            </a:r>
            <a:r>
              <a:rPr lang="cs-CZ" i="1" dirty="0"/>
              <a:t>„výroba elektřiny ve výrobně elektřiny z obnovitelných zdrojů energie o celkovém instalovaném elektrickém výkonu 100 kW a více…se uskutečňuje ve veřejném zájmu“. </a:t>
            </a:r>
            <a:r>
              <a:rPr lang="cs-CZ" b="1" dirty="0"/>
              <a:t>Tedy výrobny elektřiny z OZE o celkovém instalovaném elektrickém výkonu 100 kW a více jsou nepochybně veřejnou technickou infrastrukturou. </a:t>
            </a:r>
          </a:p>
          <a:p>
            <a:r>
              <a:rPr lang="cs-CZ" b="1" dirty="0"/>
              <a:t>U výroben pod 100 kW by se musela jejich „veřejnost“ zvážit individuálně, dle povahy konkrétního záměru.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8949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EAD455-D830-2E48-1B65-E2F981BE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Specifika řízení - OZE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13CA0AA-AE91-FC1C-2582-8858664C3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7469"/>
            <a:ext cx="10515600" cy="4359090"/>
          </a:xfrm>
        </p:spPr>
        <p:txBody>
          <a:bodyPr>
            <a:normAutofit fontScale="92500" lnSpcReduction="20000"/>
          </a:bodyPr>
          <a:lstStyle/>
          <a:p>
            <a:pPr marL="136922" indent="0">
              <a:buNone/>
            </a:pPr>
            <a:r>
              <a:rPr lang="cs-CZ" b="1" dirty="0">
                <a:solidFill>
                  <a:srgbClr val="C00000"/>
                </a:solidFill>
                <a:cs typeface="Calibri"/>
              </a:rPr>
              <a:t>Drobné stavby:</a:t>
            </a:r>
          </a:p>
          <a:p>
            <a:pPr marL="334566" indent="0">
              <a:buNone/>
            </a:pPr>
            <a:r>
              <a:rPr lang="cs-CZ" b="1" i="1" dirty="0">
                <a:solidFill>
                  <a:srgbClr val="000000"/>
                </a:solidFill>
              </a:rPr>
              <a:t>Stavby pro výrobu energie z obnovitelných zdrojů s celkovým instalovaným výkonem do </a:t>
            </a:r>
            <a:r>
              <a:rPr lang="cs-CZ" b="1" dirty="0">
                <a:solidFill>
                  <a:srgbClr val="000000"/>
                </a:solidFill>
              </a:rPr>
              <a:t>(do 20, do 50)</a:t>
            </a:r>
            <a:r>
              <a:rPr lang="cs-CZ" b="1" i="1" dirty="0">
                <a:solidFill>
                  <a:srgbClr val="000000"/>
                </a:solidFill>
              </a:rPr>
              <a:t>100 kW</a:t>
            </a:r>
            <a:r>
              <a:rPr lang="cs-CZ" i="1" dirty="0">
                <a:solidFill>
                  <a:srgbClr val="000000"/>
                </a:solidFill>
              </a:rPr>
              <a:t>, s výjimkou stavby vodního díla, kulturní památky a stavby ve zvláště chráněném území, památkové rezervaci nebo památkové zóně, nebo v území vymezeném Ministerstvem obrany nebo Ministerstvem vnitra stanoveném v nařízení vlády.</a:t>
            </a:r>
          </a:p>
          <a:p>
            <a:pPr marL="136922" indent="0">
              <a:buNone/>
            </a:pPr>
            <a:r>
              <a:rPr lang="cs-CZ" b="1" dirty="0">
                <a:solidFill>
                  <a:srgbClr val="C00000"/>
                </a:solidFill>
                <a:cs typeface="Calibri"/>
              </a:rPr>
              <a:t>Jednoduché stavby</a:t>
            </a:r>
          </a:p>
          <a:p>
            <a:pPr marL="334566" indent="0">
              <a:buNone/>
            </a:pPr>
            <a:r>
              <a:rPr lang="cs-CZ" i="1" dirty="0">
                <a:solidFill>
                  <a:srgbClr val="000000"/>
                </a:solidFill>
              </a:rPr>
              <a:t>Stavby pro výrobu energie z OZE s celkovým instalovaným výkonem do 250 kW.</a:t>
            </a:r>
          </a:p>
          <a:p>
            <a:pPr marL="136922" indent="0">
              <a:buNone/>
            </a:pPr>
            <a:r>
              <a:rPr lang="cs-CZ" b="1" dirty="0">
                <a:solidFill>
                  <a:srgbClr val="C00000"/>
                </a:solidFill>
                <a:cs typeface="Calibri"/>
              </a:rPr>
              <a:t>Vyhrazené stavby</a:t>
            </a:r>
          </a:p>
          <a:p>
            <a:pPr marL="334566" indent="0" algn="just">
              <a:buNone/>
            </a:pPr>
            <a:r>
              <a:rPr lang="cs-CZ" i="1" dirty="0">
                <a:solidFill>
                  <a:srgbClr val="000000"/>
                </a:solidFill>
              </a:rPr>
              <a:t>výrobna z obnovitelných zdrojů energie s výjimkou vodních děl, a to</a:t>
            </a:r>
          </a:p>
          <a:p>
            <a:pPr marL="334566" indent="0" algn="just">
              <a:buNone/>
            </a:pPr>
            <a:r>
              <a:rPr lang="cs-CZ" b="1" i="1" dirty="0"/>
              <a:t>výrobna elektřiny využívající energii slunečního záření s celkovým instalovaným elektrickým výkonem výrobny elektřiny nad 5 MW,</a:t>
            </a:r>
          </a:p>
          <a:p>
            <a:pPr marL="334566" indent="0">
              <a:buNone/>
            </a:pPr>
            <a:endParaRPr lang="cs-CZ" b="1" i="1" dirty="0">
              <a:cs typeface="Calibri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523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FC2FF85-291B-100B-5662-5A888B260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Trendy podpory OZE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C204356-9334-5956-1DCB-F88576DE6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261"/>
            <a:ext cx="10515600" cy="4081297"/>
          </a:xfrm>
        </p:spPr>
        <p:txBody>
          <a:bodyPr>
            <a:normAutofit fontScale="70000" lnSpcReduction="20000"/>
          </a:bodyPr>
          <a:lstStyle/>
          <a:p>
            <a:r>
              <a:rPr lang="cs-CZ" b="1" dirty="0">
                <a:solidFill>
                  <a:srgbClr val="C00000"/>
                </a:solidFill>
              </a:rPr>
              <a:t>Rozvolňování pravidel pro umisťování OZE v nezastavěném území</a:t>
            </a:r>
          </a:p>
          <a:p>
            <a:pPr lvl="1"/>
            <a:r>
              <a:rPr lang="cs-CZ" dirty="0"/>
              <a:t>Lze v nezastavěném území </a:t>
            </a:r>
          </a:p>
          <a:p>
            <a:pPr lvl="1"/>
            <a:r>
              <a:rPr lang="cs-CZ" dirty="0"/>
              <a:t>U obcí s ÚP se neposuzuje soulad s charakterem území </a:t>
            </a:r>
          </a:p>
          <a:p>
            <a:pPr lvl="1"/>
            <a:r>
              <a:rPr lang="cs-CZ" dirty="0"/>
              <a:t>Obec může vyloučit, ale jen z důvodu veřejného zájmu </a:t>
            </a:r>
          </a:p>
          <a:p>
            <a:r>
              <a:rPr lang="cs-CZ" b="1" dirty="0">
                <a:solidFill>
                  <a:srgbClr val="C00000"/>
                </a:solidFill>
              </a:rPr>
              <a:t>Rozvolňování povolovacích mechanismů</a:t>
            </a:r>
          </a:p>
          <a:p>
            <a:pPr lvl="1"/>
            <a:r>
              <a:rPr lang="cs-CZ" dirty="0"/>
              <a:t>OZE jako drobná stavba – postupně se zvyšuje výkon, kdy lze FVE považovat za drobnou stavbu</a:t>
            </a:r>
          </a:p>
          <a:p>
            <a:pPr lvl="1"/>
            <a:r>
              <a:rPr lang="cs-CZ" dirty="0"/>
              <a:t>Tichý souhlas – fikce souhlasného rozhodnutí – OZE – FVE do výkonu 100 </a:t>
            </a:r>
            <a:r>
              <a:rPr lang="cs-CZ" dirty="0" err="1"/>
              <a:t>kw</a:t>
            </a:r>
            <a:r>
              <a:rPr lang="cs-CZ" dirty="0"/>
              <a:t> – tedy drobná stavba</a:t>
            </a:r>
          </a:p>
          <a:p>
            <a:r>
              <a:rPr lang="cs-CZ" b="1" dirty="0">
                <a:solidFill>
                  <a:srgbClr val="C00000"/>
                </a:solidFill>
              </a:rPr>
              <a:t>Podpora OZE ALE </a:t>
            </a:r>
          </a:p>
          <a:p>
            <a:pPr lvl="2"/>
            <a:r>
              <a:rPr lang="cs-CZ" sz="2300" dirty="0"/>
              <a:t>oslabování práva obce na správu svého území </a:t>
            </a:r>
          </a:p>
          <a:p>
            <a:pPr lvl="2"/>
            <a:r>
              <a:rPr lang="cs-CZ" sz="2300" dirty="0"/>
              <a:t>oslabování hodnoty charakteru území </a:t>
            </a:r>
          </a:p>
          <a:p>
            <a:pPr lvl="2"/>
            <a:r>
              <a:rPr lang="cs-CZ" sz="2300" dirty="0"/>
              <a:t>+ střety s dalšími veřejnými zájmy: ochrana přírody, půdy, krajiny, památkové péče, veřejného zdraví</a:t>
            </a:r>
          </a:p>
          <a:p>
            <a:pPr marL="914400" lvl="2" indent="0">
              <a:buNone/>
            </a:pPr>
            <a:endParaRPr lang="cs-CZ" dirty="0"/>
          </a:p>
          <a:p>
            <a:pPr lvl="1"/>
            <a:r>
              <a:rPr lang="cs-CZ" dirty="0"/>
              <a:t>Vymezování AO a pravidla povolování OZE v AO + </a:t>
            </a:r>
          </a:p>
          <a:p>
            <a:pPr lvl="1"/>
            <a:r>
              <a:rPr lang="cs-CZ" dirty="0"/>
              <a:t>výrobna z OZE ve veřejném zájmu: výroba elektřiny </a:t>
            </a:r>
            <a:r>
              <a:rPr lang="cs-CZ" b="1" dirty="0"/>
              <a:t>ve výrobně elektřiny z obnovitelných zdrojů energie o celkovém instalovaném elektrickém výkonu 100 kW</a:t>
            </a:r>
          </a:p>
          <a:p>
            <a:pPr marL="914400" lvl="2" indent="0">
              <a:buNone/>
            </a:pPr>
            <a:endParaRPr lang="cs-CZ" dirty="0"/>
          </a:p>
        </p:txBody>
      </p:sp>
      <p:sp>
        <p:nvSpPr>
          <p:cNvPr id="4" name="Znak plus 3">
            <a:extLst>
              <a:ext uri="{FF2B5EF4-FFF2-40B4-BE49-F238E27FC236}">
                <a16:creationId xmlns:a16="http://schemas.microsoft.com/office/drawing/2014/main" id="{9B600DD2-C65C-02F8-24D6-B44C48D7CAA0}"/>
              </a:ext>
            </a:extLst>
          </p:cNvPr>
          <p:cNvSpPr/>
          <p:nvPr/>
        </p:nvSpPr>
        <p:spPr>
          <a:xfrm>
            <a:off x="699304" y="4622863"/>
            <a:ext cx="740779" cy="689915"/>
          </a:xfrm>
          <a:prstGeom prst="mathPlus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146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DD717A-5953-CF9B-A8C3-DA35FAD19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635"/>
          </a:xfrm>
        </p:spPr>
        <p:txBody>
          <a:bodyPr/>
          <a:lstStyle/>
          <a:p>
            <a:r>
              <a:rPr lang="cs-CZ" dirty="0" err="1"/>
              <a:t>Agrovoltaika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B333074-DE7F-5373-B68E-9C5B9FF99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7760"/>
            <a:ext cx="10979552" cy="4995247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cs-CZ" sz="7400" b="1" dirty="0">
                <a:solidFill>
                  <a:srgbClr val="C00000"/>
                </a:solidFill>
                <a:cs typeface="Calibri"/>
              </a:rPr>
              <a:t>Výroba elektřiny z energie slunečního </a:t>
            </a:r>
          </a:p>
          <a:p>
            <a:pPr marL="0" indent="0">
              <a:buNone/>
            </a:pPr>
            <a:r>
              <a:rPr lang="cs-CZ" sz="7400" b="1" dirty="0">
                <a:solidFill>
                  <a:srgbClr val="C00000"/>
                </a:solidFill>
                <a:cs typeface="Calibri"/>
              </a:rPr>
              <a:t>záření + zachování zemědělské výroby.</a:t>
            </a:r>
          </a:p>
          <a:p>
            <a:pPr marL="0" indent="0">
              <a:buNone/>
            </a:pPr>
            <a:endParaRPr lang="cs-CZ" sz="7400" b="1" dirty="0">
              <a:solidFill>
                <a:srgbClr val="C00000"/>
              </a:solidFill>
              <a:cs typeface="Calibri"/>
            </a:endParaRPr>
          </a:p>
          <a:p>
            <a:endParaRPr lang="cs-CZ" sz="6200" dirty="0">
              <a:cs typeface="Calibri"/>
            </a:endParaRPr>
          </a:p>
          <a:p>
            <a:endParaRPr lang="cs-CZ" sz="6200" dirty="0">
              <a:cs typeface="Calibri"/>
            </a:endParaRPr>
          </a:p>
          <a:p>
            <a:endParaRPr lang="cs-CZ" sz="6200" dirty="0">
              <a:cs typeface="Calibri"/>
            </a:endParaRPr>
          </a:p>
          <a:p>
            <a:endParaRPr lang="cs-CZ" sz="6200" dirty="0">
              <a:cs typeface="Calibri"/>
            </a:endParaRPr>
          </a:p>
          <a:p>
            <a:endParaRPr lang="cs-CZ" sz="6200" dirty="0">
              <a:cs typeface="Calibri"/>
            </a:endParaRPr>
          </a:p>
          <a:p>
            <a:r>
              <a:rPr lang="cs-CZ" sz="6200" b="1" dirty="0">
                <a:solidFill>
                  <a:srgbClr val="C00000"/>
                </a:solidFill>
                <a:cs typeface="Calibri"/>
              </a:rPr>
              <a:t>Podstatou symbióza zemědělské činnosti a výroby energie </a:t>
            </a:r>
          </a:p>
          <a:p>
            <a:r>
              <a:rPr lang="cs-CZ" sz="6200" dirty="0" err="1"/>
              <a:t>agrovoltaika</a:t>
            </a:r>
            <a:r>
              <a:rPr lang="cs-CZ" sz="6200" dirty="0"/>
              <a:t>, nemůže být umístěna na nezemědělském pozemku, pozemek zůstává součástí ZPF</a:t>
            </a:r>
            <a:endParaRPr lang="cs-CZ" sz="6200" dirty="0">
              <a:cs typeface="Calibri"/>
            </a:endParaRPr>
          </a:p>
          <a:p>
            <a:r>
              <a:rPr lang="cs-CZ" sz="6200" b="1" dirty="0">
                <a:cs typeface="Calibri"/>
              </a:rPr>
              <a:t>Souhlas s realizací </a:t>
            </a:r>
            <a:r>
              <a:rPr lang="cs-CZ" sz="6200" b="1" dirty="0" err="1">
                <a:cs typeface="Calibri"/>
              </a:rPr>
              <a:t>agrovoltaiky</a:t>
            </a:r>
            <a:r>
              <a:rPr lang="cs-CZ" sz="6200" b="1" dirty="0">
                <a:cs typeface="Calibri"/>
              </a:rPr>
              <a:t> na ZPF</a:t>
            </a:r>
          </a:p>
          <a:p>
            <a:r>
              <a:rPr lang="cs-CZ" sz="6200" i="1" dirty="0" err="1">
                <a:solidFill>
                  <a:srgbClr val="C00000"/>
                </a:solidFill>
              </a:rPr>
              <a:t>Agrovoltaická</a:t>
            </a:r>
            <a:r>
              <a:rPr lang="cs-CZ" sz="6200" i="1" dirty="0">
                <a:solidFill>
                  <a:srgbClr val="C00000"/>
                </a:solidFill>
              </a:rPr>
              <a:t> výrobna elektřiny se považuje také za stavbu pro zemědělství podle jiného právního předpisu. Podmínkou povolení záměru </a:t>
            </a:r>
            <a:r>
              <a:rPr lang="cs-CZ" sz="6200" i="1" dirty="0" err="1">
                <a:solidFill>
                  <a:srgbClr val="C00000"/>
                </a:solidFill>
              </a:rPr>
              <a:t>agrovoltaické</a:t>
            </a:r>
            <a:r>
              <a:rPr lang="cs-CZ" sz="6200" i="1" dirty="0">
                <a:solidFill>
                  <a:srgbClr val="C00000"/>
                </a:solidFill>
              </a:rPr>
              <a:t> výrobny elektřiny v nezastavěném území podle jiného právního předpisu6) není jeho soulad s charakterem území</a:t>
            </a:r>
            <a:r>
              <a:rPr lang="cs-CZ" sz="6200" dirty="0">
                <a:solidFill>
                  <a:srgbClr val="C00000"/>
                </a:solidFill>
              </a:rPr>
              <a:t>.</a:t>
            </a:r>
          </a:p>
          <a:p>
            <a:endParaRPr lang="cs-CZ" dirty="0"/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7ED7A98E-316F-00E8-4C9B-4469321FFCDB}"/>
              </a:ext>
            </a:extLst>
          </p:cNvPr>
          <p:cNvSpPr/>
          <p:nvPr/>
        </p:nvSpPr>
        <p:spPr>
          <a:xfrm>
            <a:off x="911023" y="1926466"/>
            <a:ext cx="10369953" cy="17940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dirty="0">
                <a:solidFill>
                  <a:schemeClr val="tx1"/>
                </a:solidFill>
              </a:rPr>
              <a:t>energetické zařízení pro přeměnu energie slunečního záření na elektřinu, které splňuje </a:t>
            </a:r>
            <a:r>
              <a:rPr lang="cs-CZ" b="1" dirty="0">
                <a:solidFill>
                  <a:schemeClr val="tx1"/>
                </a:solidFill>
              </a:rPr>
              <a:t>podmínky stanovené prováděcím právním předpisem</a:t>
            </a:r>
            <a:r>
              <a:rPr lang="cs-CZ" dirty="0">
                <a:solidFill>
                  <a:schemeClr val="tx1"/>
                </a:solidFill>
              </a:rPr>
              <a:t> </a:t>
            </a:r>
          </a:p>
          <a:p>
            <a:r>
              <a:rPr lang="cs-CZ" dirty="0">
                <a:solidFill>
                  <a:schemeClr val="tx1"/>
                </a:solidFill>
              </a:rPr>
              <a:t>a které je </a:t>
            </a:r>
            <a:r>
              <a:rPr lang="cs-CZ" b="1" dirty="0">
                <a:solidFill>
                  <a:schemeClr val="tx1"/>
                </a:solidFill>
              </a:rPr>
              <a:t>umístěno na zemědělské půdě odpovídající dílu půdního bloku</a:t>
            </a:r>
            <a:r>
              <a:rPr lang="cs-CZ" dirty="0">
                <a:solidFill>
                  <a:schemeClr val="tx1"/>
                </a:solidFill>
              </a:rPr>
              <a:t> podle zákona o zemědělství</a:t>
            </a:r>
          </a:p>
          <a:p>
            <a:r>
              <a:rPr lang="cs-CZ" b="1" dirty="0">
                <a:solidFill>
                  <a:schemeClr val="tx1"/>
                </a:solidFill>
              </a:rPr>
              <a:t>s druhem zemědělské kultury stanovené prováděcím právním předpisem</a:t>
            </a:r>
            <a:r>
              <a:rPr lang="cs-CZ" dirty="0">
                <a:solidFill>
                  <a:schemeClr val="tx1"/>
                </a:solidFill>
              </a:rPr>
              <a:t>, </a:t>
            </a:r>
          </a:p>
          <a:p>
            <a:r>
              <a:rPr lang="cs-CZ" b="1" dirty="0">
                <a:solidFill>
                  <a:schemeClr val="tx1"/>
                </a:solidFill>
              </a:rPr>
              <a:t>pokud je zemědělská půda současně zemědělsky obhospodařována </a:t>
            </a:r>
            <a:r>
              <a:rPr lang="cs-CZ" dirty="0">
                <a:solidFill>
                  <a:schemeClr val="tx1"/>
                </a:solidFill>
              </a:rPr>
              <a:t>podle zákona o zemědělství.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9AC4D90-D04C-C5AE-554D-20FD66DE9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333" b="28335"/>
          <a:stretch/>
        </p:blipFill>
        <p:spPr>
          <a:xfrm>
            <a:off x="6703430" y="0"/>
            <a:ext cx="5488570" cy="19264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67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ED63B-D95A-7F2B-162B-569C4E164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5C8C09-9E20-809C-243B-095988A9F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6142"/>
            <a:ext cx="10515600" cy="1115300"/>
          </a:xfrm>
        </p:spPr>
        <p:txBody>
          <a:bodyPr/>
          <a:lstStyle/>
          <a:p>
            <a:r>
              <a:rPr lang="cs-CZ" sz="4000" dirty="0"/>
              <a:t>Směrnice o energetické náročnosti budov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5BB01518-9CCE-9FC1-0BE5-4A7D870C8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1442"/>
            <a:ext cx="7913914" cy="43065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Nástrojový mix </a:t>
            </a:r>
          </a:p>
          <a:p>
            <a:r>
              <a:rPr lang="cs-CZ" b="1" dirty="0">
                <a:solidFill>
                  <a:srgbClr val="C00000"/>
                </a:solidFill>
              </a:rPr>
              <a:t>Solární energie v budovách. </a:t>
            </a:r>
          </a:p>
          <a:p>
            <a:pPr lvl="1"/>
            <a:r>
              <a:rPr lang="cs-CZ" sz="2200" b="1" dirty="0">
                <a:solidFill>
                  <a:srgbClr val="C00000"/>
                </a:solidFill>
              </a:rPr>
              <a:t>Nové budovy: umožnit efektivní instalaci solárních technologií. </a:t>
            </a:r>
          </a:p>
          <a:p>
            <a:pPr lvl="1"/>
            <a:r>
              <a:rPr lang="cs-CZ" sz="2200" b="1" dirty="0"/>
              <a:t>Povinná instalace solárních panelů na budovách: </a:t>
            </a:r>
          </a:p>
          <a:p>
            <a:pPr lvl="2"/>
            <a:r>
              <a:rPr lang="cs-CZ" sz="2200" dirty="0"/>
              <a:t>Nové i stávající budovy - </a:t>
            </a:r>
            <a:r>
              <a:rPr lang="cs-CZ" sz="2200" b="1" dirty="0"/>
              <a:t>modifikováno kritériem technické a ekonomické vhodnosti a funkční proveditelnosti </a:t>
            </a:r>
          </a:p>
          <a:p>
            <a:pPr lvl="2"/>
            <a:r>
              <a:rPr lang="cs-CZ" sz="2200" dirty="0"/>
              <a:t>povinnost instalace solárních panelů na budovách netýká všech budov</a:t>
            </a:r>
          </a:p>
          <a:p>
            <a:pPr lvl="3"/>
            <a:r>
              <a:rPr lang="cs-CZ" sz="2200" dirty="0"/>
              <a:t>Stávající budovy:  pouze na veřejné budovy a jiné než obytné budovy, vždy o určité velikostí</a:t>
            </a:r>
            <a:endParaRPr lang="cs-CZ" sz="2200" baseline="30000" dirty="0"/>
          </a:p>
          <a:p>
            <a:pPr lvl="3"/>
            <a:r>
              <a:rPr lang="cs-CZ" sz="2200" dirty="0"/>
              <a:t>Nové budovy: nejsou zahrnuty menší neobytné budovy.</a:t>
            </a:r>
            <a:endParaRPr lang="cs-CZ" sz="2200" b="1" dirty="0"/>
          </a:p>
          <a:p>
            <a:pPr lvl="2"/>
            <a:r>
              <a:rPr lang="cs-CZ" sz="2200" b="1" dirty="0"/>
              <a:t>Rozložení v čase podle charakteru budovy</a:t>
            </a:r>
            <a:r>
              <a:rPr lang="cs-CZ" sz="2300" b="1" dirty="0"/>
              <a:t>.</a:t>
            </a:r>
          </a:p>
          <a:p>
            <a:pPr lvl="2"/>
            <a:endParaRPr lang="cs-CZ" sz="23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8A83E82-3489-0AC7-A61E-7108CC183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3770" y="1089713"/>
            <a:ext cx="4201111" cy="2734057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662AB1F-6413-2315-2224-E3A1666C8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718" y="4075499"/>
            <a:ext cx="3496163" cy="2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37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BDA58-CC38-3FBC-0A03-D2A9C40EE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11EF61-A139-8528-A06A-932632515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cs-CZ"/>
              <a:t>Směrnice o energetické náročnosti budov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BED94F9-A2A9-3B05-BB1E-5989733C1D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8405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Instalace solárních zařízení na budovy: </a:t>
            </a:r>
          </a:p>
          <a:p>
            <a:r>
              <a:rPr lang="cs-CZ" dirty="0"/>
              <a:t>Postupná instalace je-li to technicky vhodné a ekonomicky a funkčně proveditelné</a:t>
            </a:r>
          </a:p>
          <a:p>
            <a:r>
              <a:rPr lang="cs-CZ" dirty="0"/>
              <a:t>Náběh podle kritérií: </a:t>
            </a:r>
          </a:p>
          <a:p>
            <a:pPr lvl="1"/>
            <a:r>
              <a:rPr lang="cs-CZ" dirty="0"/>
              <a:t>Obytné vs ostatní</a:t>
            </a:r>
          </a:p>
          <a:p>
            <a:pPr lvl="1"/>
            <a:r>
              <a:rPr lang="cs-CZ" dirty="0"/>
              <a:t>Veřejné vs soukromé</a:t>
            </a:r>
          </a:p>
          <a:p>
            <a:pPr lvl="1"/>
            <a:r>
              <a:rPr lang="cs-CZ" dirty="0"/>
              <a:t>Velikost</a:t>
            </a:r>
          </a:p>
          <a:p>
            <a:pPr marL="0" indent="0">
              <a:buNone/>
            </a:pPr>
            <a:r>
              <a:rPr lang="cs-CZ" dirty="0"/>
              <a:t>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A2B5B7A-3B0D-1836-086D-F48DF04B8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259" y="1219043"/>
            <a:ext cx="5432021" cy="5486892"/>
          </a:xfrm>
          <a:prstGeom prst="rect">
            <a:avLst/>
          </a:prstGeom>
          <a:noFill/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46E68383-BB21-7323-A596-25EE23386443}"/>
              </a:ext>
            </a:extLst>
          </p:cNvPr>
          <p:cNvSpPr/>
          <p:nvPr/>
        </p:nvSpPr>
        <p:spPr>
          <a:xfrm>
            <a:off x="3230229" y="6311900"/>
            <a:ext cx="2529840" cy="4267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200" dirty="0">
                <a:solidFill>
                  <a:schemeClr val="tx1"/>
                </a:solidFill>
              </a:rPr>
              <a:t>Zdroj - grafika</a:t>
            </a:r>
          </a:p>
          <a:p>
            <a:r>
              <a:rPr lang="cs-CZ" sz="1200" dirty="0">
                <a:solidFill>
                  <a:schemeClr val="tx1"/>
                </a:solidFill>
              </a:rPr>
              <a:t>https://www.consilium.europa.eu</a:t>
            </a:r>
          </a:p>
        </p:txBody>
      </p:sp>
    </p:spTree>
    <p:extLst>
      <p:ext uri="{BB962C8B-B14F-4D97-AF65-F5344CB8AC3E}">
        <p14:creationId xmlns:p14="http://schemas.microsoft.com/office/powerpoint/2010/main" val="144005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A26F1323-065A-0D26-6878-875454BE1A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22464"/>
          </a:xfrm>
        </p:spPr>
        <p:txBody>
          <a:bodyPr/>
          <a:lstStyle/>
          <a:p>
            <a:br>
              <a:rPr lang="cs-CZ" sz="4400" b="0" dirty="0"/>
            </a:br>
            <a:r>
              <a:rPr lang="cs-CZ" sz="4400" b="0" dirty="0"/>
              <a:t> </a:t>
            </a:r>
            <a:br>
              <a:rPr lang="cs-CZ" sz="4400" b="0" dirty="0"/>
            </a:br>
            <a:r>
              <a:rPr lang="cs-CZ" sz="4400" b="0" dirty="0"/>
              <a:t> </a:t>
            </a:r>
            <a:r>
              <a:rPr lang="cs-CZ" sz="4400" dirty="0"/>
              <a:t>Obnovitelné zdroje – státní cíle s lokálním dopadem </a:t>
            </a:r>
          </a:p>
        </p:txBody>
      </p:sp>
      <p:sp>
        <p:nvSpPr>
          <p:cNvPr id="5" name="Podnadpis 4">
            <a:extLst>
              <a:ext uri="{FF2B5EF4-FFF2-40B4-BE49-F238E27FC236}">
                <a16:creationId xmlns:a16="http://schemas.microsoft.com/office/drawing/2014/main" id="{DC556D42-96D5-3235-77E6-63140192A0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cs-CZ" dirty="0"/>
          </a:p>
          <a:p>
            <a:r>
              <a:rPr lang="cs-CZ" sz="3600" dirty="0"/>
              <a:t> </a:t>
            </a:r>
            <a:r>
              <a:rPr kumimoji="0" lang="cs-CZ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-18"/>
                <a:ea typeface="+mn-ea"/>
                <a:cs typeface="+mn-cs"/>
              </a:rPr>
              <a:t>Právní řešení podpory OZE – územní aspekty</a:t>
            </a:r>
          </a:p>
          <a:p>
            <a:r>
              <a:rPr lang="cs-CZ" sz="3600" dirty="0"/>
              <a:t>Doc. JUDr. Martina Franková, Ph.D,</a:t>
            </a:r>
          </a:p>
        </p:txBody>
      </p:sp>
    </p:spTree>
    <p:extLst>
      <p:ext uri="{BB962C8B-B14F-4D97-AF65-F5344CB8AC3E}">
        <p14:creationId xmlns:p14="http://schemas.microsoft.com/office/powerpoint/2010/main" val="2875236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3D3F1A-9E97-FF88-F88A-3295599BE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Specifika řízení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BCB6BD-4ED2-46DB-32EF-60D4745DA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OZE v akceleračních zónách </a:t>
            </a:r>
            <a:r>
              <a:rPr lang="cs-CZ" dirty="0"/>
              <a:t>(podrobně samostatný blok)</a:t>
            </a:r>
          </a:p>
          <a:p>
            <a:r>
              <a:rPr lang="cs-CZ" dirty="0"/>
              <a:t>Lhůta pro rozhodnutí 60 dní</a:t>
            </a:r>
          </a:p>
          <a:p>
            <a:r>
              <a:rPr lang="cs-CZ" dirty="0"/>
              <a:t>Výrobna elektřiny energii slunečního záření s celkovým instalovaným výkonem do 100 kW,  30 dní</a:t>
            </a:r>
          </a:p>
          <a:p>
            <a:pPr lvl="1"/>
            <a:r>
              <a:rPr lang="cs-CZ" dirty="0"/>
              <a:t>+ fikce – marné uplynutí lhůty - považuje se tento záměr za povolený.</a:t>
            </a:r>
          </a:p>
          <a:p>
            <a:r>
              <a:rPr lang="cs-CZ" b="1" dirty="0" err="1">
                <a:solidFill>
                  <a:srgbClr val="C00000"/>
                </a:solidFill>
              </a:rPr>
              <a:t>Navzující</a:t>
            </a:r>
            <a:r>
              <a:rPr lang="cs-CZ" b="1" dirty="0">
                <a:solidFill>
                  <a:srgbClr val="C00000"/>
                </a:solidFill>
              </a:rPr>
              <a:t> řízení (EIA)</a:t>
            </a:r>
          </a:p>
          <a:p>
            <a:r>
              <a:rPr lang="cs-CZ" b="1" dirty="0" err="1">
                <a:solidFill>
                  <a:srgbClr val="C00000"/>
                </a:solidFill>
              </a:rPr>
              <a:t>Agrivoltaika</a:t>
            </a:r>
            <a:r>
              <a:rPr lang="cs-CZ" b="1" dirty="0">
                <a:solidFill>
                  <a:srgbClr val="C00000"/>
                </a:solidFill>
              </a:rPr>
              <a:t> </a:t>
            </a:r>
          </a:p>
          <a:p>
            <a:r>
              <a:rPr lang="cs-CZ" b="1" dirty="0">
                <a:solidFill>
                  <a:srgbClr val="C00000"/>
                </a:solidFill>
              </a:rPr>
              <a:t>Společné řízení podle ZOPK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182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805870-3102-4902-21C3-F854D11E9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Místo závěru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3CE36E2-E158-EDDE-D310-C6B1CF28CF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Jak nastavit </a:t>
            </a:r>
            <a:r>
              <a:rPr lang="cs-CZ" b="1" dirty="0" err="1">
                <a:solidFill>
                  <a:srgbClr val="C00000"/>
                </a:solidFill>
              </a:rPr>
              <a:t>mechnismy</a:t>
            </a:r>
            <a:r>
              <a:rPr lang="cs-CZ" b="1" dirty="0">
                <a:solidFill>
                  <a:srgbClr val="C00000"/>
                </a:solidFill>
              </a:rPr>
              <a:t> řešení střetů veřejných zájmů? </a:t>
            </a:r>
          </a:p>
          <a:p>
            <a:r>
              <a:rPr lang="cs-CZ" dirty="0"/>
              <a:t>Veřejný zájem na podpoře OZE vs Veřejné zájmy v ochraně složek ŽP (biodiverzita, krajina, les, půda) („</a:t>
            </a:r>
            <a:r>
              <a:rPr lang="cs-CZ" dirty="0" err="1"/>
              <a:t>intraenvironmentální</a:t>
            </a:r>
            <a:r>
              <a:rPr lang="cs-CZ" dirty="0"/>
              <a:t> střety“)</a:t>
            </a:r>
          </a:p>
          <a:p>
            <a:r>
              <a:rPr lang="cs-CZ" dirty="0"/>
              <a:t>Veřejný zájem na podpoře OZE vs ochrana nezastavěného území – volné krajiny</a:t>
            </a:r>
          </a:p>
          <a:p>
            <a:r>
              <a:rPr lang="cs-CZ" dirty="0"/>
              <a:t>Veřejný zájem na podpoře OZE vs památková péče</a:t>
            </a:r>
          </a:p>
          <a:p>
            <a:r>
              <a:rPr lang="cs-CZ" dirty="0"/>
              <a:t>Veřejný zájem na podpoře OZE vs ochrana veřejného zdraví </a:t>
            </a:r>
          </a:p>
          <a:p>
            <a:r>
              <a:rPr lang="cs-CZ" dirty="0"/>
              <a:t>Veřejný zájem na podpoře OZE vs právo na samosprávu</a:t>
            </a:r>
          </a:p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Proporcionalita a individuální posuzování nebo </a:t>
            </a:r>
            <a:r>
              <a:rPr lang="cs-CZ" b="1" dirty="0" err="1">
                <a:solidFill>
                  <a:srgbClr val="C00000"/>
                </a:solidFill>
              </a:rPr>
              <a:t>domněky</a:t>
            </a:r>
            <a:r>
              <a:rPr lang="cs-CZ" b="1" dirty="0">
                <a:solidFill>
                  <a:srgbClr val="C00000"/>
                </a:solidFill>
              </a:rPr>
              <a:t> či fikce převažujícího veřejného zájmu? </a:t>
            </a:r>
          </a:p>
        </p:txBody>
      </p:sp>
    </p:spTree>
    <p:extLst>
      <p:ext uri="{BB962C8B-B14F-4D97-AF65-F5344CB8AC3E}">
        <p14:creationId xmlns:p14="http://schemas.microsoft.com/office/powerpoint/2010/main" val="375874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F3E204D-3FCF-4B43-AA7E-C0FDFF1B4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/>
              <a:t>Nástroje ochrany dotčených veřejných zájmů v územním plánování - udržitelnost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8E293F6-355F-EE5C-B35A-B7EC787D0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2587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983B07F5-F84E-40C4-B981-D514935871D3}"/>
              </a:ext>
            </a:extLst>
          </p:cNvPr>
          <p:cNvSpPr/>
          <p:nvPr/>
        </p:nvSpPr>
        <p:spPr>
          <a:xfrm>
            <a:off x="2031761" y="4249813"/>
            <a:ext cx="3639834" cy="22545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b="1" dirty="0">
              <a:solidFill>
                <a:schemeClr val="tx1"/>
              </a:solidFill>
            </a:endParaRPr>
          </a:p>
          <a:p>
            <a:pPr algn="ctr"/>
            <a:r>
              <a:rPr lang="cs-CZ" b="1" dirty="0">
                <a:solidFill>
                  <a:schemeClr val="tx1"/>
                </a:solidFill>
              </a:rPr>
              <a:t>Stát</a:t>
            </a:r>
          </a:p>
          <a:p>
            <a:pPr algn="ctr"/>
            <a:r>
              <a:rPr lang="cs-CZ" b="1" dirty="0">
                <a:solidFill>
                  <a:schemeClr val="tx1"/>
                </a:solidFill>
              </a:rPr>
              <a:t>Stavební zákon a zákon chránící dotčené veřejné zájmy</a:t>
            </a:r>
          </a:p>
          <a:p>
            <a:pPr algn="ctr"/>
            <a:r>
              <a:rPr lang="cs-CZ" b="1" dirty="0">
                <a:solidFill>
                  <a:schemeClr val="tx1"/>
                </a:solidFill>
              </a:rPr>
              <a:t>Dotčené orgány</a:t>
            </a:r>
          </a:p>
          <a:p>
            <a:pPr algn="ctr"/>
            <a:r>
              <a:rPr lang="cs-CZ" b="1" dirty="0">
                <a:solidFill>
                  <a:srgbClr val="FF0000"/>
                </a:solidFill>
              </a:rPr>
              <a:t>Stanoviska DO</a:t>
            </a:r>
          </a:p>
          <a:p>
            <a:pPr algn="ctr"/>
            <a:r>
              <a:rPr lang="cs-CZ" b="1" dirty="0">
                <a:solidFill>
                  <a:schemeClr val="accent1"/>
                </a:solidFill>
              </a:rPr>
              <a:t>Orgány ochrany ŽP </a:t>
            </a:r>
          </a:p>
          <a:p>
            <a:pPr algn="ctr"/>
            <a:r>
              <a:rPr lang="cs-CZ" b="1" dirty="0">
                <a:solidFill>
                  <a:srgbClr val="FF0000"/>
                </a:solidFill>
              </a:rPr>
              <a:t>(příroda, voda, půda, les , ovzduší ….</a:t>
            </a:r>
          </a:p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4C414611-7CB9-4BC6-9473-AE9D0B132D79}"/>
              </a:ext>
            </a:extLst>
          </p:cNvPr>
          <p:cNvSpPr/>
          <p:nvPr/>
        </p:nvSpPr>
        <p:spPr>
          <a:xfrm>
            <a:off x="5312744" y="1728370"/>
            <a:ext cx="3123634" cy="21146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chemeClr val="tx1"/>
                </a:solidFill>
              </a:rPr>
              <a:t>Vyhodnocení vlivů na </a:t>
            </a:r>
            <a:r>
              <a:rPr lang="cs-CZ" b="1" dirty="0">
                <a:solidFill>
                  <a:schemeClr val="accent1"/>
                </a:solidFill>
              </a:rPr>
              <a:t>udržitelný rozvoj </a:t>
            </a:r>
            <a:r>
              <a:rPr lang="cs-CZ" b="1" dirty="0">
                <a:solidFill>
                  <a:schemeClr val="tx1"/>
                </a:solidFill>
              </a:rPr>
              <a:t>území. (PÚR, ÚRP, ZÚR, ÚP)</a:t>
            </a:r>
          </a:p>
          <a:p>
            <a:pPr algn="ctr"/>
            <a:r>
              <a:rPr lang="cs-CZ" b="1" dirty="0">
                <a:solidFill>
                  <a:schemeClr val="tx1"/>
                </a:solidFill>
              </a:rPr>
              <a:t> Jeho </a:t>
            </a:r>
            <a:r>
              <a:rPr lang="cs-CZ" b="1" dirty="0">
                <a:solidFill>
                  <a:srgbClr val="FF0000"/>
                </a:solidFill>
              </a:rPr>
              <a:t>součástí vyhodnocení vlivů na životní prostředí</a:t>
            </a:r>
          </a:p>
          <a:p>
            <a:pPr algn="ctr"/>
            <a:r>
              <a:rPr lang="cs-CZ" b="1" dirty="0">
                <a:solidFill>
                  <a:srgbClr val="FF0000"/>
                </a:solidFill>
              </a:rPr>
              <a:t>SEA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99525957-ECF5-4654-8ECF-C305D01B290E}"/>
              </a:ext>
            </a:extLst>
          </p:cNvPr>
          <p:cNvSpPr/>
          <p:nvPr/>
        </p:nvSpPr>
        <p:spPr>
          <a:xfrm>
            <a:off x="838200" y="1797806"/>
            <a:ext cx="3528392" cy="21697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chemeClr val="tx1"/>
                </a:solidFill>
              </a:rPr>
              <a:t>Stát a samospráva – orgány ÚP , obec, kraj</a:t>
            </a:r>
          </a:p>
          <a:p>
            <a:pPr algn="ctr"/>
            <a:r>
              <a:rPr lang="cs-CZ" b="1" dirty="0">
                <a:solidFill>
                  <a:schemeClr val="tx1"/>
                </a:solidFill>
              </a:rPr>
              <a:t>Stavební zákon</a:t>
            </a:r>
          </a:p>
          <a:p>
            <a:pPr algn="ctr"/>
            <a:r>
              <a:rPr lang="cs-CZ" b="1" dirty="0">
                <a:solidFill>
                  <a:srgbClr val="FF0000"/>
                </a:solidFill>
              </a:rPr>
              <a:t>Naplňováním cílů a principů ÚP – </a:t>
            </a:r>
            <a:r>
              <a:rPr lang="cs-CZ" b="1" dirty="0">
                <a:solidFill>
                  <a:schemeClr val="accent1"/>
                </a:solidFill>
              </a:rPr>
              <a:t>udržitelný rozvoj území</a:t>
            </a:r>
          </a:p>
          <a:p>
            <a:pPr algn="ctr"/>
            <a:r>
              <a:rPr lang="cs-CZ" b="1" dirty="0">
                <a:solidFill>
                  <a:schemeClr val="accent1"/>
                </a:solidFill>
              </a:rPr>
              <a:t>Zelená infrastruktura </a:t>
            </a:r>
          </a:p>
          <a:p>
            <a:pPr algn="ctr"/>
            <a:r>
              <a:rPr lang="cs-CZ" b="1" dirty="0">
                <a:solidFill>
                  <a:schemeClr val="accent1"/>
                </a:solidFill>
              </a:rPr>
              <a:t>Ochrana nezastavěného území </a:t>
            </a:r>
          </a:p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74DDAC01-5165-4A9F-8C11-5F9D15D3C629}"/>
              </a:ext>
            </a:extLst>
          </p:cNvPr>
          <p:cNvSpPr/>
          <p:nvPr/>
        </p:nvSpPr>
        <p:spPr>
          <a:xfrm>
            <a:off x="7533553" y="4249813"/>
            <a:ext cx="3123633" cy="19773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Veřejnost</a:t>
            </a:r>
          </a:p>
          <a:p>
            <a:pPr algn="ctr"/>
            <a:r>
              <a:rPr lang="cs-CZ" b="1" dirty="0">
                <a:solidFill>
                  <a:srgbClr val="FF0000"/>
                </a:solidFill>
              </a:rPr>
              <a:t>Připomínky v územním plánování</a:t>
            </a:r>
          </a:p>
          <a:p>
            <a:pPr algn="ctr"/>
            <a:r>
              <a:rPr lang="cs-CZ" b="1" dirty="0">
                <a:solidFill>
                  <a:srgbClr val="FF0000"/>
                </a:solidFill>
              </a:rPr>
              <a:t>Pozor nástroj ochrany soukromých zájmů, nicméně takový zájem může být současně zájmem veřejným</a:t>
            </a:r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9A894D03-77F0-648B-3E58-1A76FD041A8C}"/>
              </a:ext>
            </a:extLst>
          </p:cNvPr>
          <p:cNvSpPr/>
          <p:nvPr/>
        </p:nvSpPr>
        <p:spPr>
          <a:xfrm>
            <a:off x="8841136" y="1761194"/>
            <a:ext cx="2718874" cy="220635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/>
              <a:t>Hmotné právo stavební </a:t>
            </a:r>
          </a:p>
          <a:p>
            <a:pPr algn="ctr"/>
            <a:r>
              <a:rPr lang="cs-CZ" dirty="0"/>
              <a:t>(i při územně plánovací činnosti)</a:t>
            </a:r>
          </a:p>
          <a:p>
            <a:pPr algn="ctr"/>
            <a:r>
              <a:rPr lang="cs-CZ" dirty="0"/>
              <a:t>Veřejná prostranství omezování dopadů oteplování a sucha</a:t>
            </a:r>
          </a:p>
          <a:p>
            <a:pPr algn="ctr"/>
            <a:r>
              <a:rPr lang="cs-CZ" dirty="0"/>
              <a:t>Ulice - výsadbový pás</a:t>
            </a:r>
          </a:p>
        </p:txBody>
      </p:sp>
    </p:spTree>
    <p:extLst>
      <p:ext uri="{BB962C8B-B14F-4D97-AF65-F5344CB8AC3E}">
        <p14:creationId xmlns:p14="http://schemas.microsoft.com/office/powerpoint/2010/main" val="338501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A2DA67B7-CAAC-A80E-6407-4F3DD0843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i="1"/>
              <a:t>Děkuji za pozornost</a:t>
            </a:r>
          </a:p>
        </p:txBody>
      </p:sp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0E3C37C-48A5-A54B-BFEE-6C8865BA5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altLang="cs-CZ" sz="2000"/>
          </a:p>
          <a:p>
            <a:endParaRPr lang="cs-CZ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34B9D-317D-70A6-5512-6963B4B01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55C7EE-27A6-216A-F5C1-7259335F4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1619"/>
          </a:xfrm>
        </p:spPr>
        <p:txBody>
          <a:bodyPr/>
          <a:lstStyle/>
          <a:p>
            <a:r>
              <a:rPr kumimoji="0" lang="cs-CZ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-18"/>
                <a:ea typeface="+mn-ea"/>
                <a:cs typeface="+mn-cs"/>
              </a:rPr>
              <a:t>Právní řešení podpory OZE – územní aspekty</a:t>
            </a:r>
            <a:br>
              <a:rPr kumimoji="0" lang="cs-CZ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-18"/>
                <a:ea typeface="+mn-ea"/>
                <a:cs typeface="+mn-cs"/>
              </a:rPr>
            </a:b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7BDFFD-BCAC-EF33-C9A1-EDBDCAEB7D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02658"/>
            <a:ext cx="4825181" cy="3687097"/>
          </a:xfrm>
        </p:spPr>
        <p:txBody>
          <a:bodyPr>
            <a:normAutofit fontScale="70000" lnSpcReduction="20000"/>
          </a:bodyPr>
          <a:lstStyle/>
          <a:p>
            <a:r>
              <a:rPr lang="cs-CZ" sz="29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Stavební zákon jako základní pramen právní úpravy a související předpisy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Územní plánování 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Nezastavěné území a jeho ochrana</a:t>
            </a:r>
          </a:p>
          <a:p>
            <a:pPr lvl="1"/>
            <a:endParaRPr lang="cs-CZ" sz="25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cs-CZ" sz="25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cs-CZ" sz="25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AO (zákon o urychleném využívání OZE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Zákon o urychlení strategicky významné infrastruktury</a:t>
            </a:r>
          </a:p>
          <a:p>
            <a:pPr marL="457200" lvl="1" indent="0">
              <a:buNone/>
            </a:pPr>
            <a:endParaRPr lang="cs-CZ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C48DBAE8-32EB-A23F-0683-B0015D1F23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50194" y="1602658"/>
            <a:ext cx="5958348" cy="4090219"/>
          </a:xfrm>
        </p:spPr>
        <p:txBody>
          <a:bodyPr>
            <a:normAutofit fontScale="70000" lnSpcReduction="20000"/>
          </a:bodyPr>
          <a:lstStyle/>
          <a:p>
            <a:r>
              <a:rPr lang="cs-CZ" sz="29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Ochrana životního prostředí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Zákon o posuzování vlivů na životní prostředí (EIA)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Zákon o ochraně přírody – ochrana přírody, ochrana krajiny (zejména krajinný ráz)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Lesní zákon: ochrana lesa - ochrana rozlohy lesních pozemků, ochrana funkce lesa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Zákon o ochraně ZPF: Ochrana ZPF  - ochrana rozlohy ZPF</a:t>
            </a:r>
          </a:p>
          <a:p>
            <a:r>
              <a:rPr lang="cs-CZ" sz="29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Památková péče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Zákon o státní památkové péči</a:t>
            </a:r>
          </a:p>
          <a:p>
            <a:r>
              <a:rPr lang="cs-CZ" sz="29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Související právní úprava: 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energetický zákon – vymezení výroben energie z obnovitelných zdrojů a výroben energie z OZE ve veřejném zájmu</a:t>
            </a:r>
          </a:p>
          <a:p>
            <a:pPr lvl="1"/>
            <a:r>
              <a:rPr lang="cs-CZ" sz="2500" dirty="0">
                <a:ea typeface="Calibri" panose="020F0502020204030204" pitchFamily="34" charset="0"/>
                <a:cs typeface="Times New Roman" panose="02020603050405020304" pitchFamily="18" charset="0"/>
              </a:rPr>
              <a:t>Role samosprávy (krajské a obecní zřízení), aspekty práva na samosprávu</a:t>
            </a:r>
          </a:p>
          <a:p>
            <a:endParaRPr lang="cs-CZ" dirty="0"/>
          </a:p>
        </p:txBody>
      </p:sp>
      <p:sp>
        <p:nvSpPr>
          <p:cNvPr id="4" name="Znak plus 3">
            <a:extLst>
              <a:ext uri="{FF2B5EF4-FFF2-40B4-BE49-F238E27FC236}">
                <a16:creationId xmlns:a16="http://schemas.microsoft.com/office/drawing/2014/main" id="{248B5672-723F-CC70-8EFC-AFEFC77F2561}"/>
              </a:ext>
            </a:extLst>
          </p:cNvPr>
          <p:cNvSpPr/>
          <p:nvPr/>
        </p:nvSpPr>
        <p:spPr>
          <a:xfrm>
            <a:off x="1280652" y="2636403"/>
            <a:ext cx="727587" cy="696298"/>
          </a:xfrm>
          <a:prstGeom prst="mathPlus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8D50B572-08F8-8203-8631-27E0B26BBFD2}"/>
              </a:ext>
            </a:extLst>
          </p:cNvPr>
          <p:cNvSpPr/>
          <p:nvPr/>
        </p:nvSpPr>
        <p:spPr>
          <a:xfrm>
            <a:off x="2332871" y="801545"/>
            <a:ext cx="7034646" cy="611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Rozsáhlost materie – prameny právní úpravy</a:t>
            </a:r>
            <a:br>
              <a:rPr lang="cs-CZ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2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>
            <a:extLst>
              <a:ext uri="{FF2B5EF4-FFF2-40B4-BE49-F238E27FC236}">
                <a16:creationId xmlns:a16="http://schemas.microsoft.com/office/drawing/2014/main" id="{7927D7FF-8978-526F-68C1-9BF822F79B4E}"/>
              </a:ext>
            </a:extLst>
          </p:cNvPr>
          <p:cNvSpPr txBox="1"/>
          <p:nvPr/>
        </p:nvSpPr>
        <p:spPr>
          <a:xfrm>
            <a:off x="4621430" y="106541"/>
            <a:ext cx="2499141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sz="2000" b="1" dirty="0" err="1">
                <a:solidFill>
                  <a:srgbClr val="0066CC"/>
                </a:solidFill>
              </a:rPr>
              <a:t>Změna</a:t>
            </a:r>
            <a:r>
              <a:rPr sz="2000" b="1" dirty="0">
                <a:solidFill>
                  <a:srgbClr val="0066CC"/>
                </a:solidFill>
              </a:rPr>
              <a:t> </a:t>
            </a:r>
            <a:r>
              <a:rPr sz="2000" b="1" dirty="0" err="1">
                <a:solidFill>
                  <a:srgbClr val="0066CC"/>
                </a:solidFill>
              </a:rPr>
              <a:t>klimatu</a:t>
            </a:r>
            <a:r>
              <a:rPr lang="cs-CZ" sz="2000" b="1" dirty="0">
                <a:solidFill>
                  <a:srgbClr val="0066CC"/>
                </a:solidFill>
              </a:rPr>
              <a:t> – nezbytnost </a:t>
            </a:r>
          </a:p>
          <a:p>
            <a:pPr algn="ctr"/>
            <a:r>
              <a:rPr lang="cs-CZ" sz="2000" b="1" dirty="0">
                <a:solidFill>
                  <a:srgbClr val="0066CC"/>
                </a:solidFill>
              </a:rPr>
              <a:t>Udržitelného využívání území</a:t>
            </a:r>
          </a:p>
          <a:p>
            <a:pPr algn="ctr"/>
            <a:r>
              <a:rPr lang="cs-CZ" sz="2000" b="1" dirty="0">
                <a:solidFill>
                  <a:srgbClr val="0066CC"/>
                </a:solidFill>
              </a:rPr>
              <a:t>Postavení obce </a:t>
            </a:r>
          </a:p>
          <a:p>
            <a:endParaRPr sz="2000" b="1" dirty="0">
              <a:solidFill>
                <a:srgbClr val="0066CC"/>
              </a:solidFill>
            </a:endParaRP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D033FD95-A72E-352A-F49D-74C3566DA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3219" y="1699267"/>
            <a:ext cx="2146513" cy="2146513"/>
          </a:xfrm>
          <a:prstGeom prst="rect">
            <a:avLst/>
          </a:prstGeom>
        </p:spPr>
      </p:pic>
      <p:sp>
        <p:nvSpPr>
          <p:cNvPr id="16" name="Obdélník: se zakulacenými rohy 15">
            <a:extLst>
              <a:ext uri="{FF2B5EF4-FFF2-40B4-BE49-F238E27FC236}">
                <a16:creationId xmlns:a16="http://schemas.microsoft.com/office/drawing/2014/main" id="{A53DD788-E623-2062-9613-8854F9509E4E}"/>
              </a:ext>
            </a:extLst>
          </p:cNvPr>
          <p:cNvSpPr/>
          <p:nvPr/>
        </p:nvSpPr>
        <p:spPr>
          <a:xfrm>
            <a:off x="4098984" y="5275123"/>
            <a:ext cx="1991360" cy="119890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Klimatický plán města (obce)</a:t>
            </a:r>
          </a:p>
        </p:txBody>
      </p:sp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id="{567C7B90-C007-7337-0C03-FB17F57DF435}"/>
              </a:ext>
            </a:extLst>
          </p:cNvPr>
          <p:cNvSpPr/>
          <p:nvPr/>
        </p:nvSpPr>
        <p:spPr>
          <a:xfrm>
            <a:off x="213159" y="2942752"/>
            <a:ext cx="3912975" cy="244204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  <a:p>
            <a:pPr algn="ctr"/>
            <a:r>
              <a:rPr lang="cs-CZ" dirty="0"/>
              <a:t>Územní  plán</a:t>
            </a:r>
          </a:p>
          <a:p>
            <a:pPr algn="ctr"/>
            <a:r>
              <a:rPr lang="cs-CZ" dirty="0"/>
              <a:t>Udržitelné využívání území </a:t>
            </a:r>
          </a:p>
          <a:p>
            <a:pPr algn="ctr"/>
            <a:r>
              <a:rPr lang="cs-CZ" dirty="0"/>
              <a:t>Zelená infrastruktura</a:t>
            </a:r>
          </a:p>
          <a:p>
            <a:pPr algn="ctr"/>
            <a:r>
              <a:rPr lang="cs-CZ" b="1" dirty="0"/>
              <a:t>Technická infrastruktura (i elektrárny z OZE)</a:t>
            </a:r>
          </a:p>
          <a:p>
            <a:pPr algn="ctr"/>
            <a:r>
              <a:rPr lang="cs-CZ" b="1" dirty="0"/>
              <a:t>Akcelerační zóny – podpora OZE</a:t>
            </a:r>
          </a:p>
          <a:p>
            <a:pPr algn="ctr"/>
            <a:r>
              <a:rPr lang="cs-CZ" dirty="0"/>
              <a:t>Požadavky na využívání území</a:t>
            </a:r>
          </a:p>
          <a:p>
            <a:pPr algn="ctr"/>
            <a:endParaRPr lang="cs-CZ" dirty="0"/>
          </a:p>
          <a:p>
            <a:pPr algn="ctr"/>
            <a:endParaRPr lang="cs-CZ" dirty="0"/>
          </a:p>
        </p:txBody>
      </p:sp>
      <p:sp>
        <p:nvSpPr>
          <p:cNvPr id="18" name="Obdélník: se zakulacenými rohy 17">
            <a:extLst>
              <a:ext uri="{FF2B5EF4-FFF2-40B4-BE49-F238E27FC236}">
                <a16:creationId xmlns:a16="http://schemas.microsoft.com/office/drawing/2014/main" id="{AC10E6C5-5E6C-5982-D25B-AA67462DA7BA}"/>
              </a:ext>
            </a:extLst>
          </p:cNvPr>
          <p:cNvSpPr/>
          <p:nvPr/>
        </p:nvSpPr>
        <p:spPr>
          <a:xfrm>
            <a:off x="7662381" y="3071239"/>
            <a:ext cx="4251960" cy="1724392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Zákonná regulace + vyhláška</a:t>
            </a:r>
          </a:p>
          <a:p>
            <a:pPr algn="ctr"/>
            <a:r>
              <a:rPr lang="cs-CZ" dirty="0"/>
              <a:t>Požadavky na budovy </a:t>
            </a:r>
          </a:p>
          <a:p>
            <a:pPr algn="ctr"/>
            <a:r>
              <a:rPr lang="cs-CZ" dirty="0"/>
              <a:t>Včetně energetické náročnosti budov</a:t>
            </a:r>
          </a:p>
        </p:txBody>
      </p:sp>
      <p:pic>
        <p:nvPicPr>
          <p:cNvPr id="22" name="Obrázek 21">
            <a:extLst>
              <a:ext uri="{FF2B5EF4-FFF2-40B4-BE49-F238E27FC236}">
                <a16:creationId xmlns:a16="http://schemas.microsoft.com/office/drawing/2014/main" id="{C8758427-8D2F-DB09-B8B5-B701FC545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540" y="150082"/>
            <a:ext cx="3825240" cy="2550160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22EC158A-C3A4-8678-D0B7-239CF3CD64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3360" y="36098"/>
            <a:ext cx="4104640" cy="2736426"/>
          </a:xfrm>
          <a:prstGeom prst="rect">
            <a:avLst/>
          </a:prstGeom>
        </p:spPr>
      </p:pic>
      <p:sp>
        <p:nvSpPr>
          <p:cNvPr id="27" name="Obdélník: se zakulacenými rohy 26">
            <a:extLst>
              <a:ext uri="{FF2B5EF4-FFF2-40B4-BE49-F238E27FC236}">
                <a16:creationId xmlns:a16="http://schemas.microsoft.com/office/drawing/2014/main" id="{F753C9EF-D11E-D7DA-7F9C-16D936D879C2}"/>
              </a:ext>
            </a:extLst>
          </p:cNvPr>
          <p:cNvSpPr/>
          <p:nvPr/>
        </p:nvSpPr>
        <p:spPr>
          <a:xfrm>
            <a:off x="6385388" y="5325224"/>
            <a:ext cx="1991360" cy="119890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/>
              <a:t>Komunitní energetika </a:t>
            </a:r>
          </a:p>
          <a:p>
            <a:pPr algn="ctr"/>
            <a:r>
              <a:rPr lang="cs-CZ" b="1" dirty="0"/>
              <a:t>(možnost podpory OZE)</a:t>
            </a:r>
          </a:p>
        </p:txBody>
      </p:sp>
      <p:cxnSp>
        <p:nvCxnSpPr>
          <p:cNvPr id="29" name="Přímá spojnice se šipkou 28">
            <a:extLst>
              <a:ext uri="{FF2B5EF4-FFF2-40B4-BE49-F238E27FC236}">
                <a16:creationId xmlns:a16="http://schemas.microsoft.com/office/drawing/2014/main" id="{AC12FF7A-ACB1-E1B9-F8C3-81F5141D3C82}"/>
              </a:ext>
            </a:extLst>
          </p:cNvPr>
          <p:cNvCxnSpPr/>
          <p:nvPr/>
        </p:nvCxnSpPr>
        <p:spPr>
          <a:xfrm>
            <a:off x="4030780" y="2013615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Šipka: doprava 30">
            <a:extLst>
              <a:ext uri="{FF2B5EF4-FFF2-40B4-BE49-F238E27FC236}">
                <a16:creationId xmlns:a16="http://schemas.microsoft.com/office/drawing/2014/main" id="{A3942EE0-7371-F30F-1BBB-39C726A5C543}"/>
              </a:ext>
            </a:extLst>
          </p:cNvPr>
          <p:cNvSpPr/>
          <p:nvPr/>
        </p:nvSpPr>
        <p:spPr>
          <a:xfrm>
            <a:off x="4126134" y="2123440"/>
            <a:ext cx="694867" cy="43688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Šipka: doprava 31">
            <a:extLst>
              <a:ext uri="{FF2B5EF4-FFF2-40B4-BE49-F238E27FC236}">
                <a16:creationId xmlns:a16="http://schemas.microsoft.com/office/drawing/2014/main" id="{BF315C5E-3D6E-5C0E-5CEE-21944E6766A3}"/>
              </a:ext>
            </a:extLst>
          </p:cNvPr>
          <p:cNvSpPr/>
          <p:nvPr/>
        </p:nvSpPr>
        <p:spPr>
          <a:xfrm>
            <a:off x="7033635" y="2013615"/>
            <a:ext cx="694867" cy="43688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Šipka: obousměrná vodorovná 33">
            <a:extLst>
              <a:ext uri="{FF2B5EF4-FFF2-40B4-BE49-F238E27FC236}">
                <a16:creationId xmlns:a16="http://schemas.microsoft.com/office/drawing/2014/main" id="{073EDEAC-C584-9E82-A229-6D72907A5E7D}"/>
              </a:ext>
            </a:extLst>
          </p:cNvPr>
          <p:cNvSpPr/>
          <p:nvPr/>
        </p:nvSpPr>
        <p:spPr>
          <a:xfrm>
            <a:off x="4126134" y="3833073"/>
            <a:ext cx="812800" cy="43688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Šipka: obousměrná vodorovná 34">
            <a:extLst>
              <a:ext uri="{FF2B5EF4-FFF2-40B4-BE49-F238E27FC236}">
                <a16:creationId xmlns:a16="http://schemas.microsoft.com/office/drawing/2014/main" id="{3D8613C9-AC72-E954-51CE-BF7B2F0EC28F}"/>
              </a:ext>
            </a:extLst>
          </p:cNvPr>
          <p:cNvSpPr/>
          <p:nvPr/>
        </p:nvSpPr>
        <p:spPr>
          <a:xfrm>
            <a:off x="6849581" y="3778161"/>
            <a:ext cx="812800" cy="43688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Šipka: obousměrná svislá 35">
            <a:extLst>
              <a:ext uri="{FF2B5EF4-FFF2-40B4-BE49-F238E27FC236}">
                <a16:creationId xmlns:a16="http://schemas.microsoft.com/office/drawing/2014/main" id="{4ABB821B-8472-219F-3DF9-675148E346EE}"/>
              </a:ext>
            </a:extLst>
          </p:cNvPr>
          <p:cNvSpPr/>
          <p:nvPr/>
        </p:nvSpPr>
        <p:spPr>
          <a:xfrm>
            <a:off x="4974420" y="4215041"/>
            <a:ext cx="493335" cy="926943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Šipka: obousměrná svislá 36">
            <a:extLst>
              <a:ext uri="{FF2B5EF4-FFF2-40B4-BE49-F238E27FC236}">
                <a16:creationId xmlns:a16="http://schemas.microsoft.com/office/drawing/2014/main" id="{6BD30F1C-86FB-B92F-0114-20A1F539F78D}"/>
              </a:ext>
            </a:extLst>
          </p:cNvPr>
          <p:cNvSpPr/>
          <p:nvPr/>
        </p:nvSpPr>
        <p:spPr>
          <a:xfrm>
            <a:off x="6627236" y="4242467"/>
            <a:ext cx="493335" cy="926943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AEF0ADDC-B21F-B5B2-B41A-8805B7C43E8D}"/>
              </a:ext>
            </a:extLst>
          </p:cNvPr>
          <p:cNvSpPr/>
          <p:nvPr/>
        </p:nvSpPr>
        <p:spPr>
          <a:xfrm>
            <a:off x="9539288" y="5609724"/>
            <a:ext cx="1991359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Obrázek vytvořen pomocí AI (</a:t>
            </a:r>
            <a:r>
              <a:rPr lang="cs-CZ" dirty="0" err="1">
                <a:solidFill>
                  <a:schemeClr val="tx1"/>
                </a:solidFill>
              </a:rPr>
              <a:t>Copilot</a:t>
            </a:r>
            <a:r>
              <a:rPr lang="cs-CZ" dirty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3742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  <p:bldP spid="18" grpId="0" animBg="1"/>
      <p:bldP spid="27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03F78-0902-188D-2B24-99F707D26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2A27F8-9BA4-E757-AC5E-3DDB11267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Územní plánování: udržitelnost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BD50F93-BFEB-32DF-53F2-602C5ACEF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69985"/>
            <a:ext cx="5181600" cy="470697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Stavební zákon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5848805-0A8A-7D49-AEB6-E7CB492C3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06044" y="1469985"/>
            <a:ext cx="5081156" cy="4213842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Cíle a úkoly ÚP – udržitelný rozvoj území</a:t>
            </a:r>
          </a:p>
          <a:p>
            <a:r>
              <a:rPr lang="cs-CZ" b="1" dirty="0">
                <a:solidFill>
                  <a:srgbClr val="C00000"/>
                </a:solidFill>
              </a:rPr>
              <a:t>Ochrana dotčených veřejných zájmů (DO)</a:t>
            </a:r>
          </a:p>
          <a:p>
            <a:r>
              <a:rPr lang="cs-CZ" dirty="0"/>
              <a:t>Zelená infrastruktura</a:t>
            </a:r>
          </a:p>
          <a:p>
            <a:r>
              <a:rPr lang="cs-CZ" b="1" dirty="0">
                <a:solidFill>
                  <a:srgbClr val="C00000"/>
                </a:solidFill>
              </a:rPr>
              <a:t>Ochrana nezastavěného území </a:t>
            </a:r>
          </a:p>
          <a:p>
            <a:r>
              <a:rPr lang="cs-CZ" b="1" dirty="0">
                <a:solidFill>
                  <a:srgbClr val="C00000"/>
                </a:solidFill>
              </a:rPr>
              <a:t>Nezbytné oblasti  a akcelerační oblasti </a:t>
            </a:r>
          </a:p>
          <a:p>
            <a:pPr lvl="1"/>
            <a:r>
              <a:rPr lang="cs-CZ" dirty="0"/>
              <a:t>zákon o urychlení využívání obnovitelných zdrojů energie č. 249/2025 Sb.)</a:t>
            </a:r>
          </a:p>
          <a:p>
            <a:r>
              <a:rPr lang="cs-CZ" dirty="0"/>
              <a:t>Požadavky na vymezování veřejných prostranství </a:t>
            </a:r>
          </a:p>
          <a:p>
            <a:r>
              <a:rPr lang="cs-CZ" dirty="0"/>
              <a:t>Požadavky na vymezování ulic</a:t>
            </a:r>
          </a:p>
          <a:p>
            <a:endParaRPr lang="cs-CZ" dirty="0"/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07670BDA-9BE4-C30F-9183-ED537B6A4393}"/>
              </a:ext>
            </a:extLst>
          </p:cNvPr>
          <p:cNvSpPr/>
          <p:nvPr/>
        </p:nvSpPr>
        <p:spPr>
          <a:xfrm>
            <a:off x="957563" y="2769359"/>
            <a:ext cx="4166886" cy="132556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>
                <a:solidFill>
                  <a:schemeClr val="bg1"/>
                </a:solidFill>
              </a:rPr>
              <a:t>Udržitelné využívání území 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14753C07-C6B4-7E58-D2BE-7813D6B52FA8}"/>
              </a:ext>
            </a:extLst>
          </p:cNvPr>
          <p:cNvSpPr/>
          <p:nvPr/>
        </p:nvSpPr>
        <p:spPr>
          <a:xfrm>
            <a:off x="3200608" y="1460631"/>
            <a:ext cx="2036663" cy="110690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OZE </a:t>
            </a:r>
          </a:p>
          <a:p>
            <a:pPr algn="ctr"/>
            <a:r>
              <a:rPr lang="cs-CZ" dirty="0"/>
              <a:t>Zelená infrastruktura</a:t>
            </a: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12FC3D1D-4C5F-3721-7D9E-DE9EAAB81CA8}"/>
              </a:ext>
            </a:extLst>
          </p:cNvPr>
          <p:cNvSpPr/>
          <p:nvPr/>
        </p:nvSpPr>
        <p:spPr>
          <a:xfrm>
            <a:off x="203456" y="1869867"/>
            <a:ext cx="2214624" cy="79312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Ochrana klimatu</a:t>
            </a:r>
          </a:p>
          <a:p>
            <a:pPr algn="ctr"/>
            <a:r>
              <a:rPr lang="cs-CZ" dirty="0" err="1"/>
              <a:t>mitigace</a:t>
            </a:r>
            <a:endParaRPr lang="cs-CZ" dirty="0"/>
          </a:p>
        </p:txBody>
      </p:sp>
      <p:sp>
        <p:nvSpPr>
          <p:cNvPr id="10" name="Obdélník: se zakulacenými rohy 9">
            <a:extLst>
              <a:ext uri="{FF2B5EF4-FFF2-40B4-BE49-F238E27FC236}">
                <a16:creationId xmlns:a16="http://schemas.microsoft.com/office/drawing/2014/main" id="{AE4D5B7F-03D2-CE8A-4657-F7EB8A5A7474}"/>
              </a:ext>
            </a:extLst>
          </p:cNvPr>
          <p:cNvSpPr/>
          <p:nvPr/>
        </p:nvSpPr>
        <p:spPr>
          <a:xfrm>
            <a:off x="3041006" y="5323051"/>
            <a:ext cx="2850508" cy="11069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Zelená infrastruktura</a:t>
            </a:r>
          </a:p>
          <a:p>
            <a:pPr algn="ctr"/>
            <a:r>
              <a:rPr lang="cs-CZ" dirty="0"/>
              <a:t>Vymezování ulic a veřejných prostranství</a:t>
            </a:r>
          </a:p>
        </p:txBody>
      </p:sp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6914E093-C6DA-580A-85A5-A552A840C011}"/>
              </a:ext>
            </a:extLst>
          </p:cNvPr>
          <p:cNvSpPr/>
          <p:nvPr/>
        </p:nvSpPr>
        <p:spPr>
          <a:xfrm>
            <a:off x="203456" y="4234637"/>
            <a:ext cx="2565722" cy="91440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Adaptace na změnu klimatu</a:t>
            </a:r>
          </a:p>
          <a:p>
            <a:pPr algn="ctr"/>
            <a:endParaRPr lang="cs-CZ" dirty="0"/>
          </a:p>
        </p:txBody>
      </p:sp>
      <p:sp>
        <p:nvSpPr>
          <p:cNvPr id="12" name="Obdélník: se zakulacenými rohy 11">
            <a:extLst>
              <a:ext uri="{FF2B5EF4-FFF2-40B4-BE49-F238E27FC236}">
                <a16:creationId xmlns:a16="http://schemas.microsoft.com/office/drawing/2014/main" id="{5B06FB2C-42CC-9CE5-F96C-2EC28B7AD5BB}"/>
              </a:ext>
            </a:extLst>
          </p:cNvPr>
          <p:cNvSpPr/>
          <p:nvPr/>
        </p:nvSpPr>
        <p:spPr>
          <a:xfrm>
            <a:off x="3162300" y="4290466"/>
            <a:ext cx="2729214" cy="91440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Ochrana přírody, </a:t>
            </a:r>
            <a:r>
              <a:rPr lang="cs-CZ" dirty="0" err="1"/>
              <a:t>krajiny,půdy</a:t>
            </a:r>
            <a:r>
              <a:rPr lang="cs-CZ" dirty="0"/>
              <a:t>, lesa, vody, </a:t>
            </a: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A834305C-2F8C-ED09-AF77-C110F42F503E}"/>
              </a:ext>
            </a:extLst>
          </p:cNvPr>
          <p:cNvSpPr/>
          <p:nvPr/>
        </p:nvSpPr>
        <p:spPr>
          <a:xfrm>
            <a:off x="5420583" y="1928478"/>
            <a:ext cx="1437160" cy="2223654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Ochrana dalších veřejných zájmů </a:t>
            </a:r>
          </a:p>
          <a:p>
            <a:pPr algn="ctr"/>
            <a:r>
              <a:rPr lang="cs-CZ" dirty="0"/>
              <a:t>- Zdraví památková péče …</a:t>
            </a:r>
          </a:p>
        </p:txBody>
      </p:sp>
    </p:spTree>
    <p:extLst>
      <p:ext uri="{BB962C8B-B14F-4D97-AF65-F5344CB8AC3E}">
        <p14:creationId xmlns:p14="http://schemas.microsoft.com/office/powerpoint/2010/main" val="399741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6FFD67-E98D-6184-93F4-AA474716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OZE v nezastavěném a v zastavěném území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434C33D-FCE5-03DF-EE80-D3CD2A70E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7590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Nezastavěné území</a:t>
            </a:r>
          </a:p>
          <a:p>
            <a:r>
              <a:rPr lang="cs-CZ" dirty="0"/>
              <a:t>VTE</a:t>
            </a:r>
          </a:p>
          <a:p>
            <a:r>
              <a:rPr lang="cs-CZ" dirty="0"/>
              <a:t>Konvenční FVE zpravidla na zemědělské půdy</a:t>
            </a:r>
          </a:p>
          <a:p>
            <a:r>
              <a:rPr lang="cs-CZ" dirty="0" err="1"/>
              <a:t>Agrivoltaika</a:t>
            </a:r>
            <a:endParaRPr lang="cs-CZ" dirty="0"/>
          </a:p>
          <a:p>
            <a:r>
              <a:rPr lang="cs-CZ" dirty="0"/>
              <a:t>Základní metoda regulace: </a:t>
            </a:r>
          </a:p>
          <a:p>
            <a:pPr lvl="1"/>
            <a:r>
              <a:rPr lang="cs-CZ" dirty="0"/>
              <a:t>Ochrana nezastavěného území a její podmínky</a:t>
            </a:r>
          </a:p>
          <a:p>
            <a:pPr lvl="1"/>
            <a:r>
              <a:rPr lang="cs-CZ" dirty="0"/>
              <a:t>Povolování staveb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258746D3-D120-EFB9-4C02-725C42E46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590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Zastavěné území, zastavitelné plochy</a:t>
            </a:r>
          </a:p>
          <a:p>
            <a:pPr lvl="1"/>
            <a:r>
              <a:rPr lang="cs-CZ" dirty="0"/>
              <a:t>FVE na budovách</a:t>
            </a:r>
          </a:p>
          <a:p>
            <a:pPr lvl="1"/>
            <a:r>
              <a:rPr lang="cs-CZ" dirty="0"/>
              <a:t>Kategorizace staveb a jejich povolování </a:t>
            </a:r>
          </a:p>
          <a:p>
            <a:pPr lvl="2"/>
            <a:r>
              <a:rPr lang="cs-CZ" dirty="0"/>
              <a:t>Stavby ve volném režimu (drobné stavby)</a:t>
            </a:r>
          </a:p>
          <a:p>
            <a:pPr lvl="2"/>
            <a:r>
              <a:rPr lang="cs-CZ" dirty="0"/>
              <a:t>Jednoduché stavby</a:t>
            </a:r>
          </a:p>
          <a:p>
            <a:pPr lvl="2"/>
            <a:r>
              <a:rPr lang="cs-CZ" dirty="0"/>
              <a:t>Vyhrazené stavby</a:t>
            </a:r>
          </a:p>
          <a:p>
            <a:pPr marL="914400" lvl="2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161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DAB857-BDD0-AD14-4F61-A74BBD5F9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OZE v nezastavěném území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992AF7-E55E-CA11-A171-58E9E1C93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3497"/>
            <a:ext cx="10515600" cy="396306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i="1" dirty="0">
                <a:solidFill>
                  <a:srgbClr val="C00000"/>
                </a:solidFill>
              </a:rPr>
              <a:t>Vývoj právní úpravy: Stavební zákon – nezastavěné území </a:t>
            </a:r>
          </a:p>
          <a:p>
            <a:r>
              <a:rPr lang="cs-CZ" i="1" dirty="0" err="1"/>
              <a:t>StavZ</a:t>
            </a:r>
            <a:r>
              <a:rPr lang="cs-CZ" i="1" dirty="0"/>
              <a:t> z roku 2006:</a:t>
            </a:r>
          </a:p>
          <a:p>
            <a:r>
              <a:rPr lang="cs-CZ" i="1" dirty="0"/>
              <a:t>2006</a:t>
            </a:r>
          </a:p>
          <a:p>
            <a:pPr lvl="1"/>
            <a:r>
              <a:rPr lang="cs-CZ" b="1" i="1" dirty="0"/>
              <a:t>V nezastavěném území lze v souladu s jeho charakterem </a:t>
            </a:r>
            <a:r>
              <a:rPr lang="cs-CZ" i="1" dirty="0"/>
              <a:t>umisťovat </a:t>
            </a:r>
            <a:r>
              <a:rPr lang="cs-CZ" b="1" i="1" dirty="0"/>
              <a:t>stavby, zařízení, a jiná opatření pouze </a:t>
            </a:r>
            <a:r>
              <a:rPr lang="cs-CZ" i="1" dirty="0"/>
              <a:t>pro</a:t>
            </a:r>
            <a:r>
              <a:rPr lang="cs-CZ" b="1" i="1" dirty="0"/>
              <a:t> </a:t>
            </a:r>
            <a:r>
              <a:rPr lang="cs-CZ" i="1" dirty="0"/>
              <a:t>zemědělství, lesnictví, vodní hospodářství, těžbu nerostů, pro ochranu přírody a krajiny, </a:t>
            </a:r>
            <a:r>
              <a:rPr lang="cs-CZ" b="1" i="1" dirty="0"/>
              <a:t>pro veřejnou dopravní a technickou infrastrukturu</a:t>
            </a:r>
            <a:r>
              <a:rPr lang="cs-CZ" i="1" dirty="0"/>
              <a:t>, pro snižování nebezpečí ekologických a přírodních katastrof a pro odstraňování jejich důsledků, a dále taková technická opatření a stavby, které zlepší podmínky jeho využití pro účely rekreace a cestovního ruchu, například cyklistické stezky, hygienická zařízení, ekologická a informační centra.</a:t>
            </a:r>
          </a:p>
          <a:p>
            <a:pPr lvl="1"/>
            <a:r>
              <a:rPr lang="cs-CZ" i="1" dirty="0"/>
              <a:t>Na nezastavitelných pozemcích </a:t>
            </a:r>
            <a:r>
              <a:rPr lang="cs-CZ" b="1" i="1" dirty="0"/>
              <a:t>lze výjimečně umístit technickou infrastrukturu </a:t>
            </a:r>
            <a:r>
              <a:rPr lang="cs-CZ" i="1" dirty="0"/>
              <a:t>způsobem, který neznemožní jejich dosavadní užívání.</a:t>
            </a:r>
          </a:p>
          <a:p>
            <a:r>
              <a:rPr lang="cs-CZ" i="1" dirty="0"/>
              <a:t>Rok 2018: 225/2017</a:t>
            </a:r>
          </a:p>
          <a:p>
            <a:pPr lvl="1"/>
            <a:r>
              <a:rPr lang="cs-CZ" i="1" dirty="0"/>
              <a:t>Uvedené stavby, zařízení a jiná opatření včetně staveb, které s nimi bezprostředně souvisejí včetně oplocení, lze v nezastavěném území umisťovat v případech, </a:t>
            </a:r>
            <a:r>
              <a:rPr lang="cs-CZ" b="1" i="1" dirty="0"/>
              <a:t>pokud je územně plánovací dokumentace výslovně nevylučuje.</a:t>
            </a:r>
          </a:p>
        </p:txBody>
      </p:sp>
    </p:spTree>
    <p:extLst>
      <p:ext uri="{BB962C8B-B14F-4D97-AF65-F5344CB8AC3E}">
        <p14:creationId xmlns:p14="http://schemas.microsoft.com/office/powerpoint/2010/main" val="284995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50DE58A-B80C-D29F-7D75-628EB0CA3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2398"/>
          </a:xfrm>
        </p:spPr>
        <p:txBody>
          <a:bodyPr/>
          <a:lstStyle/>
          <a:p>
            <a:r>
              <a:rPr lang="cs-CZ" dirty="0"/>
              <a:t>OZE v nezastavěném území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8DB6858-279B-0C71-40B9-0DCB104A88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6013"/>
            <a:ext cx="10515600" cy="4267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/>
              <a:t>Veřejná infrastruktura v </a:t>
            </a:r>
            <a:r>
              <a:rPr lang="cs-CZ" sz="2400" b="1" dirty="0" err="1"/>
              <a:t>StavZ</a:t>
            </a:r>
            <a:r>
              <a:rPr lang="cs-CZ" sz="2400" b="1" dirty="0"/>
              <a:t> 2006</a:t>
            </a:r>
          </a:p>
          <a:p>
            <a:r>
              <a:rPr lang="cs-CZ" sz="1800" i="1" dirty="0"/>
              <a:t>2</a:t>
            </a:r>
            <a:r>
              <a:rPr lang="cs-CZ" sz="1800" b="1" i="1" dirty="0"/>
              <a:t>. technická infrastruktura, kterou jsou vedení a stavby a s nimi provozně související zařízení technického vybavení, například </a:t>
            </a:r>
            <a:r>
              <a:rPr lang="cs-CZ" sz="1800" i="1" dirty="0"/>
              <a:t>vodovody, ………………., trafostanice, </a:t>
            </a:r>
            <a:r>
              <a:rPr lang="cs-CZ" sz="1800" b="1" i="1" dirty="0"/>
              <a:t>energetické vedení</a:t>
            </a:r>
            <a:r>
              <a:rPr lang="cs-CZ" sz="1800" i="1" dirty="0"/>
              <a:t>, komunikační vedení veřejné komunikační sítě a elektronické komunikační zařízení veřejné komunikační sítě, produktovody a zásobníky plynu;</a:t>
            </a:r>
          </a:p>
          <a:p>
            <a:r>
              <a:rPr lang="cs-CZ" sz="1800" b="1" i="1" dirty="0"/>
              <a:t>zřizované nebo užívané ve veřejném zájmu,</a:t>
            </a:r>
          </a:p>
          <a:p>
            <a:pPr marL="0" indent="0">
              <a:buNone/>
            </a:pPr>
            <a:r>
              <a:rPr lang="cs-CZ" sz="2400" b="1" dirty="0"/>
              <a:t>Veřejná infrastruktura v </a:t>
            </a:r>
            <a:r>
              <a:rPr lang="cs-CZ" sz="2400" b="1" dirty="0" err="1"/>
              <a:t>StavZ</a:t>
            </a:r>
            <a:r>
              <a:rPr lang="cs-CZ" sz="2400" b="1" dirty="0"/>
              <a:t> 2006, </a:t>
            </a:r>
            <a:r>
              <a:rPr lang="cs-CZ" sz="2400" b="1" dirty="0">
                <a:solidFill>
                  <a:srgbClr val="C00000"/>
                </a:solidFill>
              </a:rPr>
              <a:t>novela zákonem 19/2023 Sb</a:t>
            </a:r>
            <a:r>
              <a:rPr lang="cs-CZ" sz="2400" b="1" dirty="0"/>
              <a:t>. : </a:t>
            </a:r>
          </a:p>
          <a:p>
            <a:r>
              <a:rPr lang="cs-CZ" sz="1800" i="1" dirty="0"/>
              <a:t>veřejnou infrastrukturou pozemky, stavby, zařízení, a to</a:t>
            </a:r>
          </a:p>
          <a:p>
            <a:r>
              <a:rPr lang="cs-CZ" sz="1800" i="1" dirty="0"/>
              <a:t>2. </a:t>
            </a:r>
            <a:r>
              <a:rPr lang="cs-CZ" sz="1800" b="1" i="1" dirty="0"/>
              <a:t>technická infrastruktura, kterou jsou vedení a stavby a s nimi provozně související zařízení technického vybavení, například</a:t>
            </a:r>
            <a:r>
              <a:rPr lang="cs-CZ" sz="1800" i="1" dirty="0"/>
              <a:t> vodovody, ……, trafostanice, </a:t>
            </a:r>
            <a:r>
              <a:rPr lang="cs-CZ" sz="1800" b="1" i="1" dirty="0">
                <a:solidFill>
                  <a:srgbClr val="C00000"/>
                </a:solidFill>
              </a:rPr>
              <a:t>energetické vedení výrobny elektřiny z obnovitelných zdrojů</a:t>
            </a:r>
            <a:r>
              <a:rPr lang="cs-CZ" sz="1800" i="1" dirty="0">
                <a:solidFill>
                  <a:srgbClr val="C00000"/>
                </a:solidFill>
              </a:rPr>
              <a:t>,</a:t>
            </a:r>
            <a:r>
              <a:rPr lang="cs-CZ" sz="1800" i="1" dirty="0"/>
              <a:t> komunikační vedení veřejné komunikační sítě a elektronické komunikační zařízení veřejné komunikační sítě, produktovody a zásobníky plynu;</a:t>
            </a:r>
          </a:p>
          <a:p>
            <a:r>
              <a:rPr lang="cs-CZ" sz="1800" b="1" i="1" dirty="0"/>
              <a:t>zřizované nebo užívané ve veřejném zájmu,</a:t>
            </a:r>
          </a:p>
        </p:txBody>
      </p:sp>
    </p:spTree>
    <p:extLst>
      <p:ext uri="{BB962C8B-B14F-4D97-AF65-F5344CB8AC3E}">
        <p14:creationId xmlns:p14="http://schemas.microsoft.com/office/powerpoint/2010/main" val="39939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17A4C5-66BC-D877-F075-D01AE02A0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OZE v nezastavěném území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E559C6D-5A71-441D-E78D-11F6CDE3D1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err="1"/>
              <a:t>StavZ</a:t>
            </a:r>
            <a:r>
              <a:rPr lang="cs-CZ" dirty="0"/>
              <a:t> 2021</a:t>
            </a:r>
          </a:p>
          <a:p>
            <a:r>
              <a:rPr lang="cs-CZ" dirty="0"/>
              <a:t>§ 122 (1) </a:t>
            </a:r>
            <a:r>
              <a:rPr lang="cs-CZ" b="1" dirty="0"/>
              <a:t>V nezastavěném území </a:t>
            </a:r>
            <a:r>
              <a:rPr lang="cs-CZ" b="1" dirty="0">
                <a:solidFill>
                  <a:srgbClr val="C00000"/>
                </a:solidFill>
              </a:rPr>
              <a:t>lze v souladu s jeho charakterem </a:t>
            </a:r>
            <a:r>
              <a:rPr lang="cs-CZ" b="1" dirty="0"/>
              <a:t>povolovat záměry pro</a:t>
            </a:r>
          </a:p>
          <a:p>
            <a:r>
              <a:rPr lang="cs-CZ" dirty="0"/>
              <a:t> a) veřejnou dopravní a </a:t>
            </a:r>
            <a:r>
              <a:rPr lang="cs-CZ" b="1" dirty="0">
                <a:solidFill>
                  <a:srgbClr val="C00000"/>
                </a:solidFill>
              </a:rPr>
              <a:t>technickou infrastrukturu</a:t>
            </a:r>
            <a:r>
              <a:rPr lang="cs-CZ" dirty="0"/>
              <a:t>, přípojky a účelové komunikace,</a:t>
            </a:r>
          </a:p>
          <a:p>
            <a:r>
              <a:rPr lang="cs-CZ" dirty="0"/>
              <a:t> ….</a:t>
            </a:r>
          </a:p>
          <a:p>
            <a:r>
              <a:rPr lang="cs-CZ" dirty="0"/>
              <a:t>(3) Stavby a zařízení podle odstavce 1 lze v nezastavěném území povolit </a:t>
            </a:r>
            <a:r>
              <a:rPr lang="cs-CZ" b="1" dirty="0">
                <a:solidFill>
                  <a:srgbClr val="C00000"/>
                </a:solidFill>
              </a:rPr>
              <a:t>pouze v případě, že je územně plánovací dokumentace výslovně nevylučuje </a:t>
            </a:r>
          </a:p>
          <a:p>
            <a:r>
              <a:rPr lang="cs-CZ" b="1" dirty="0"/>
              <a:t>Zákon č. 249/2025 Sb., + </a:t>
            </a:r>
            <a:r>
              <a:rPr lang="cs-CZ" b="1" dirty="0">
                <a:solidFill>
                  <a:srgbClr val="C00000"/>
                </a:solidFill>
              </a:rPr>
              <a:t>z důvodu veřejného zájmu.</a:t>
            </a:r>
          </a:p>
        </p:txBody>
      </p:sp>
    </p:spTree>
    <p:extLst>
      <p:ext uri="{BB962C8B-B14F-4D97-AF65-F5344CB8AC3E}">
        <p14:creationId xmlns:p14="http://schemas.microsoft.com/office/powerpoint/2010/main" val="192098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tiv1" id="{447283A1-2670-4165-81B2-97BACAC1C51F}" vid="{302306E2-6996-4E0B-A529-0D291E8C77F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16C5D2B-30DA-42FC-A666-2C3315E4A1AE}">
  <we:reference id="wa200005566" version="3.0.0.2" store="cs-CZ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F3EA6B1A3EFAE4BB2E6E5302134184A" ma:contentTypeVersion="4" ma:contentTypeDescription="Vytvoří nový dokument" ma:contentTypeScope="" ma:versionID="30f110157cb73eadd943880729de08cb">
  <xsd:schema xmlns:xsd="http://www.w3.org/2001/XMLSchema" xmlns:xs="http://www.w3.org/2001/XMLSchema" xmlns:p="http://schemas.microsoft.com/office/2006/metadata/properties" xmlns:ns2="8588801b-51e3-4200-92b9-a70f18d79aa9" targetNamespace="http://schemas.microsoft.com/office/2006/metadata/properties" ma:root="true" ma:fieldsID="70463e7614269c10d4459f5635b485d3" ns2:_="">
    <xsd:import namespace="8588801b-51e3-4200-92b9-a70f18d79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8801b-51e3-4200-92b9-a70f18d79a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ABDD67-BA58-4070-BA8E-D72DEA9C2351}">
  <ds:schemaRefs>
    <ds:schemaRef ds:uri="8588801b-51e3-4200-92b9-a70f18d79aa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0F304E1-F7F5-4298-A42E-3268A9A32C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D67216-34BB-4B50-AE7B-C3FD4EFF191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Motiv1</Template>
  <TotalTime>1778</TotalTime>
  <Words>2203</Words>
  <Application>Microsoft Office PowerPoint</Application>
  <PresentationFormat>Širokoúhlá obrazovka</PresentationFormat>
  <Paragraphs>227</Paragraphs>
  <Slides>23</Slides>
  <Notes>1</Notes>
  <HiddenSlides>1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30" baseType="lpstr">
      <vt:lpstr>Aptos</vt:lpstr>
      <vt:lpstr>Arial</vt:lpstr>
      <vt:lpstr>Calibri</vt:lpstr>
      <vt:lpstr>Cambria</vt:lpstr>
      <vt:lpstr>Gill Sans MT</vt:lpstr>
      <vt:lpstr>Wingdings</vt:lpstr>
      <vt:lpstr>Motiv1</vt:lpstr>
      <vt:lpstr>Prezentace aplikace PowerPoint</vt:lpstr>
      <vt:lpstr>    Obnovitelné zdroje – státní cíle s lokálním dopadem </vt:lpstr>
      <vt:lpstr>Právní řešení podpory OZE – územní aspekty </vt:lpstr>
      <vt:lpstr>Prezentace aplikace PowerPoint</vt:lpstr>
      <vt:lpstr>Územní plánování: udržitelnost</vt:lpstr>
      <vt:lpstr>OZE v nezastavěném a v zastavěném území</vt:lpstr>
      <vt:lpstr>OZE v nezastavěném území</vt:lpstr>
      <vt:lpstr>OZE v nezastavěném území </vt:lpstr>
      <vt:lpstr>OZE v nezastavěném území </vt:lpstr>
      <vt:lpstr>OZE v nezastavěném území</vt:lpstr>
      <vt:lpstr>OZE v nezastavěném území </vt:lpstr>
      <vt:lpstr>OZE v nezastavěném území </vt:lpstr>
      <vt:lpstr>OZE v nezastavěném území </vt:lpstr>
      <vt:lpstr>OZE v nezastavěném území </vt:lpstr>
      <vt:lpstr>Specifika řízení - OZE </vt:lpstr>
      <vt:lpstr>Trendy podpory OZE </vt:lpstr>
      <vt:lpstr>Agrovoltaika</vt:lpstr>
      <vt:lpstr>Směrnice o energetické náročnosti budov</vt:lpstr>
      <vt:lpstr>Směrnice o energetické náročnosti budov</vt:lpstr>
      <vt:lpstr>Specifika řízení </vt:lpstr>
      <vt:lpstr>Místo závěru</vt:lpstr>
      <vt:lpstr>Nástroje ochrany dotčených veřejných zájmů v územním plánování - udržitelnost</vt:lpstr>
      <vt:lpstr>Děkuji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Finanční právo I  základní informace</dc:title>
  <dc:creator>RV</dc:creator>
  <cp:lastModifiedBy>Martina Franková</cp:lastModifiedBy>
  <cp:revision>31</cp:revision>
  <dcterms:created xsi:type="dcterms:W3CDTF">2021-02-24T06:42:22Z</dcterms:created>
  <dcterms:modified xsi:type="dcterms:W3CDTF">2026-06-14T23:04:52Z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0x0101009F3EA6B1A3EFAE4BB2E6E5302134184A</vt:lpwstr>
  </property>
</Properties>
</file>