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61" r:id="rId1"/>
  </p:sldMasterIdLst>
  <p:notesMasterIdLst>
    <p:notesMasterId r:id="rId25"/>
  </p:notesMasterIdLst>
  <p:sldIdLst>
    <p:sldId id="256" r:id="rId2"/>
    <p:sldId id="295" r:id="rId3"/>
    <p:sldId id="380" r:id="rId4"/>
    <p:sldId id="390" r:id="rId5"/>
    <p:sldId id="399" r:id="rId6"/>
    <p:sldId id="370" r:id="rId7"/>
    <p:sldId id="302" r:id="rId8"/>
    <p:sldId id="297" r:id="rId9"/>
    <p:sldId id="385" r:id="rId10"/>
    <p:sldId id="300" r:id="rId11"/>
    <p:sldId id="400" r:id="rId12"/>
    <p:sldId id="361" r:id="rId13"/>
    <p:sldId id="401" r:id="rId14"/>
    <p:sldId id="379" r:id="rId15"/>
    <p:sldId id="388" r:id="rId16"/>
    <p:sldId id="393" r:id="rId17"/>
    <p:sldId id="394" r:id="rId18"/>
    <p:sldId id="395" r:id="rId19"/>
    <p:sldId id="402" r:id="rId20"/>
    <p:sldId id="378" r:id="rId21"/>
    <p:sldId id="397" r:id="rId22"/>
    <p:sldId id="386" r:id="rId23"/>
    <p:sldId id="398" r:id="rId24"/>
  </p:sldIdLst>
  <p:sldSz cx="12192000" cy="6858000"/>
  <p:notesSz cx="6858000" cy="9144000"/>
  <p:embeddedFontLst>
    <p:embeddedFont>
      <p:font typeface="Barlow" panose="00000500000000000000" pitchFamily="2" charset="-18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0" autoAdjust="0"/>
    <p:restoredTop sz="96242" autoAdjust="0"/>
  </p:normalViewPr>
  <p:slideViewPr>
    <p:cSldViewPr snapToGrid="0">
      <p:cViewPr varScale="1">
        <p:scale>
          <a:sx n="59" d="100"/>
          <a:sy n="59" d="100"/>
        </p:scale>
        <p:origin x="72" y="22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19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37A1E3-B104-4505-86DD-4B40044B4FF7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ED5C0212-6B20-488B-8F76-916616FFE818}">
      <dgm:prSet/>
      <dgm:spPr/>
      <dgm:t>
        <a:bodyPr/>
        <a:lstStyle/>
        <a:p>
          <a:r>
            <a:rPr lang="cs-CZ"/>
            <a:t>Zákon č. 249/2025 Sb.</a:t>
          </a:r>
          <a:endParaRPr lang="en-US"/>
        </a:p>
      </dgm:t>
    </dgm:pt>
    <dgm:pt modelId="{BFE1CBC0-5979-4DC5-89D2-890DFCF4ECDB}" type="parTrans" cxnId="{832A3F79-779A-4528-868E-0E559C3D10AB}">
      <dgm:prSet/>
      <dgm:spPr/>
      <dgm:t>
        <a:bodyPr/>
        <a:lstStyle/>
        <a:p>
          <a:endParaRPr lang="en-US"/>
        </a:p>
      </dgm:t>
    </dgm:pt>
    <dgm:pt modelId="{7B38BC8E-BC9D-4EF7-9E5F-E1F358220CF3}" type="sibTrans" cxnId="{832A3F79-779A-4528-868E-0E559C3D10AB}">
      <dgm:prSet/>
      <dgm:spPr/>
      <dgm:t>
        <a:bodyPr/>
        <a:lstStyle/>
        <a:p>
          <a:endParaRPr lang="en-US"/>
        </a:p>
      </dgm:t>
    </dgm:pt>
    <dgm:pt modelId="{1066E680-776A-400D-8845-42619206AEA0}">
      <dgm:prSet/>
      <dgm:spPr/>
      <dgm:t>
        <a:bodyPr/>
        <a:lstStyle/>
        <a:p>
          <a:r>
            <a:rPr lang="cs-CZ"/>
            <a:t>Akcelerační oblasti a jejich vymezování</a:t>
          </a:r>
          <a:endParaRPr lang="en-US"/>
        </a:p>
      </dgm:t>
    </dgm:pt>
    <dgm:pt modelId="{DE3A694E-CF8B-4306-B72B-A155EBFE9CBB}" type="parTrans" cxnId="{A9B5386D-630C-4E10-8E64-38E8AFDAD5F4}">
      <dgm:prSet/>
      <dgm:spPr/>
      <dgm:t>
        <a:bodyPr/>
        <a:lstStyle/>
        <a:p>
          <a:endParaRPr lang="en-US"/>
        </a:p>
      </dgm:t>
    </dgm:pt>
    <dgm:pt modelId="{FF26C609-A756-40A7-B3DD-FF61A2D8326A}" type="sibTrans" cxnId="{A9B5386D-630C-4E10-8E64-38E8AFDAD5F4}">
      <dgm:prSet/>
      <dgm:spPr/>
      <dgm:t>
        <a:bodyPr/>
        <a:lstStyle/>
        <a:p>
          <a:endParaRPr lang="en-US"/>
        </a:p>
      </dgm:t>
    </dgm:pt>
    <dgm:pt modelId="{EF8156E4-9157-41AB-B868-43FA2AB06E6E}">
      <dgm:prSet/>
      <dgm:spPr/>
      <dgm:t>
        <a:bodyPr/>
        <a:lstStyle/>
        <a:p>
          <a:r>
            <a:rPr lang="cs-CZ"/>
            <a:t>Změna č. 2 Územního rozvojového plánu</a:t>
          </a:r>
          <a:endParaRPr lang="en-US"/>
        </a:p>
      </dgm:t>
    </dgm:pt>
    <dgm:pt modelId="{0EBD479F-DEEB-4E32-83B3-40DA8BC90C3E}" type="parTrans" cxnId="{7522C05D-4B22-4E64-B965-EF8BE3F4FE5E}">
      <dgm:prSet/>
      <dgm:spPr/>
      <dgm:t>
        <a:bodyPr/>
        <a:lstStyle/>
        <a:p>
          <a:endParaRPr lang="en-US"/>
        </a:p>
      </dgm:t>
    </dgm:pt>
    <dgm:pt modelId="{F1679371-1EC1-47CF-944C-32D41A3FD219}" type="sibTrans" cxnId="{7522C05D-4B22-4E64-B965-EF8BE3F4FE5E}">
      <dgm:prSet/>
      <dgm:spPr/>
      <dgm:t>
        <a:bodyPr/>
        <a:lstStyle/>
        <a:p>
          <a:endParaRPr lang="en-US"/>
        </a:p>
      </dgm:t>
    </dgm:pt>
    <dgm:pt modelId="{97DCC000-37D8-475C-AAB1-17C162CA745F}">
      <dgm:prSet/>
      <dgm:spPr/>
      <dgm:t>
        <a:bodyPr/>
        <a:lstStyle/>
        <a:p>
          <a:r>
            <a:rPr lang="cs-CZ"/>
            <a:t>Povolování v akceleračních oblastech</a:t>
          </a:r>
          <a:endParaRPr lang="en-US"/>
        </a:p>
      </dgm:t>
    </dgm:pt>
    <dgm:pt modelId="{CFB56EEC-BA78-49FF-84DB-A75A60BC09E5}" type="parTrans" cxnId="{BCEA66F4-62EF-453E-8428-94D8729A1042}">
      <dgm:prSet/>
      <dgm:spPr/>
      <dgm:t>
        <a:bodyPr/>
        <a:lstStyle/>
        <a:p>
          <a:endParaRPr lang="en-US"/>
        </a:p>
      </dgm:t>
    </dgm:pt>
    <dgm:pt modelId="{F10E711F-CB2E-4E55-840D-49C62DBC14B9}" type="sibTrans" cxnId="{BCEA66F4-62EF-453E-8428-94D8729A1042}">
      <dgm:prSet/>
      <dgm:spPr/>
      <dgm:t>
        <a:bodyPr/>
        <a:lstStyle/>
        <a:p>
          <a:endParaRPr lang="en-US"/>
        </a:p>
      </dgm:t>
    </dgm:pt>
    <dgm:pt modelId="{3B41DDE4-685F-453B-A8AB-0BA5FF6FC1F7}">
      <dgm:prSet/>
      <dgm:spPr/>
      <dgm:t>
        <a:bodyPr/>
        <a:lstStyle/>
        <a:p>
          <a:r>
            <a:rPr lang="cs-CZ"/>
            <a:t>Dopady novely stavebního zákona</a:t>
          </a:r>
          <a:endParaRPr lang="en-US"/>
        </a:p>
      </dgm:t>
    </dgm:pt>
    <dgm:pt modelId="{0C647ABB-F263-49FF-8E1B-77DA76CF96DA}" type="parTrans" cxnId="{446B70B4-078D-4159-B68F-6CB0034DBC89}">
      <dgm:prSet/>
      <dgm:spPr/>
      <dgm:t>
        <a:bodyPr/>
        <a:lstStyle/>
        <a:p>
          <a:endParaRPr lang="en-US"/>
        </a:p>
      </dgm:t>
    </dgm:pt>
    <dgm:pt modelId="{737F0DB7-DD4E-42BB-962D-8DE59283C1F3}" type="sibTrans" cxnId="{446B70B4-078D-4159-B68F-6CB0034DBC89}">
      <dgm:prSet/>
      <dgm:spPr/>
      <dgm:t>
        <a:bodyPr/>
        <a:lstStyle/>
        <a:p>
          <a:endParaRPr lang="en-US"/>
        </a:p>
      </dgm:t>
    </dgm:pt>
    <dgm:pt modelId="{68AF8550-C4EE-495B-B4C6-00457410785C}" type="pres">
      <dgm:prSet presAssocID="{7737A1E3-B104-4505-86DD-4B40044B4FF7}" presName="vert0" presStyleCnt="0">
        <dgm:presLayoutVars>
          <dgm:dir/>
          <dgm:animOne val="branch"/>
          <dgm:animLvl val="lvl"/>
        </dgm:presLayoutVars>
      </dgm:prSet>
      <dgm:spPr/>
    </dgm:pt>
    <dgm:pt modelId="{4EDE73DB-11F0-48EC-8D23-12F47B67F04B}" type="pres">
      <dgm:prSet presAssocID="{ED5C0212-6B20-488B-8F76-916616FFE818}" presName="thickLine" presStyleLbl="alignNode1" presStyleIdx="0" presStyleCnt="5"/>
      <dgm:spPr/>
    </dgm:pt>
    <dgm:pt modelId="{53598D83-B425-4AB1-9D08-C6DF0560AB12}" type="pres">
      <dgm:prSet presAssocID="{ED5C0212-6B20-488B-8F76-916616FFE818}" presName="horz1" presStyleCnt="0"/>
      <dgm:spPr/>
    </dgm:pt>
    <dgm:pt modelId="{9E7256C7-B10B-478C-BC55-F44829EC2DC8}" type="pres">
      <dgm:prSet presAssocID="{ED5C0212-6B20-488B-8F76-916616FFE818}" presName="tx1" presStyleLbl="revTx" presStyleIdx="0" presStyleCnt="5"/>
      <dgm:spPr/>
    </dgm:pt>
    <dgm:pt modelId="{FD7C79FE-0521-45F2-8CB0-C55EDAAD86B0}" type="pres">
      <dgm:prSet presAssocID="{ED5C0212-6B20-488B-8F76-916616FFE818}" presName="vert1" presStyleCnt="0"/>
      <dgm:spPr/>
    </dgm:pt>
    <dgm:pt modelId="{ABFED31C-0048-415B-8578-A9FA63BD40F0}" type="pres">
      <dgm:prSet presAssocID="{1066E680-776A-400D-8845-42619206AEA0}" presName="thickLine" presStyleLbl="alignNode1" presStyleIdx="1" presStyleCnt="5"/>
      <dgm:spPr/>
    </dgm:pt>
    <dgm:pt modelId="{BEC0CDEA-2BBF-4FBF-8B4F-4971281EC5B8}" type="pres">
      <dgm:prSet presAssocID="{1066E680-776A-400D-8845-42619206AEA0}" presName="horz1" presStyleCnt="0"/>
      <dgm:spPr/>
    </dgm:pt>
    <dgm:pt modelId="{D212D641-B4EC-4F8F-BADF-313B65AB2FF1}" type="pres">
      <dgm:prSet presAssocID="{1066E680-776A-400D-8845-42619206AEA0}" presName="tx1" presStyleLbl="revTx" presStyleIdx="1" presStyleCnt="5"/>
      <dgm:spPr/>
    </dgm:pt>
    <dgm:pt modelId="{C725FD5C-794A-4DC9-97BF-A4CA0235A9DB}" type="pres">
      <dgm:prSet presAssocID="{1066E680-776A-400D-8845-42619206AEA0}" presName="vert1" presStyleCnt="0"/>
      <dgm:spPr/>
    </dgm:pt>
    <dgm:pt modelId="{9CBC9107-64AB-4C2E-8331-6CEA44949E8F}" type="pres">
      <dgm:prSet presAssocID="{EF8156E4-9157-41AB-B868-43FA2AB06E6E}" presName="thickLine" presStyleLbl="alignNode1" presStyleIdx="2" presStyleCnt="5"/>
      <dgm:spPr/>
    </dgm:pt>
    <dgm:pt modelId="{76820406-ED6D-44D9-B092-677E070BED80}" type="pres">
      <dgm:prSet presAssocID="{EF8156E4-9157-41AB-B868-43FA2AB06E6E}" presName="horz1" presStyleCnt="0"/>
      <dgm:spPr/>
    </dgm:pt>
    <dgm:pt modelId="{E009EB7C-D2D0-4DE0-B2A4-C4EF3D325955}" type="pres">
      <dgm:prSet presAssocID="{EF8156E4-9157-41AB-B868-43FA2AB06E6E}" presName="tx1" presStyleLbl="revTx" presStyleIdx="2" presStyleCnt="5"/>
      <dgm:spPr/>
    </dgm:pt>
    <dgm:pt modelId="{8400B89A-A88E-4258-8211-CE86A703930B}" type="pres">
      <dgm:prSet presAssocID="{EF8156E4-9157-41AB-B868-43FA2AB06E6E}" presName="vert1" presStyleCnt="0"/>
      <dgm:spPr/>
    </dgm:pt>
    <dgm:pt modelId="{2D7D124F-9C7B-4364-B55B-CA910BB26299}" type="pres">
      <dgm:prSet presAssocID="{97DCC000-37D8-475C-AAB1-17C162CA745F}" presName="thickLine" presStyleLbl="alignNode1" presStyleIdx="3" presStyleCnt="5"/>
      <dgm:spPr/>
    </dgm:pt>
    <dgm:pt modelId="{E2F3D037-98D0-4D18-92A2-C4DCB1D85BC2}" type="pres">
      <dgm:prSet presAssocID="{97DCC000-37D8-475C-AAB1-17C162CA745F}" presName="horz1" presStyleCnt="0"/>
      <dgm:spPr/>
    </dgm:pt>
    <dgm:pt modelId="{2B02CCC1-17D7-4746-93E7-D48F0C3C70D3}" type="pres">
      <dgm:prSet presAssocID="{97DCC000-37D8-475C-AAB1-17C162CA745F}" presName="tx1" presStyleLbl="revTx" presStyleIdx="3" presStyleCnt="5"/>
      <dgm:spPr/>
    </dgm:pt>
    <dgm:pt modelId="{7F09C161-D1B2-46C2-8821-CCB3F78790F4}" type="pres">
      <dgm:prSet presAssocID="{97DCC000-37D8-475C-AAB1-17C162CA745F}" presName="vert1" presStyleCnt="0"/>
      <dgm:spPr/>
    </dgm:pt>
    <dgm:pt modelId="{0811BB4C-F66A-4E71-9E34-8912309243D3}" type="pres">
      <dgm:prSet presAssocID="{3B41DDE4-685F-453B-A8AB-0BA5FF6FC1F7}" presName="thickLine" presStyleLbl="alignNode1" presStyleIdx="4" presStyleCnt="5"/>
      <dgm:spPr/>
    </dgm:pt>
    <dgm:pt modelId="{601154B9-FAD7-49A4-9300-7C4C6C7A112A}" type="pres">
      <dgm:prSet presAssocID="{3B41DDE4-685F-453B-A8AB-0BA5FF6FC1F7}" presName="horz1" presStyleCnt="0"/>
      <dgm:spPr/>
    </dgm:pt>
    <dgm:pt modelId="{023EF11D-6D12-4B9C-8DF9-9B2FDB2F2287}" type="pres">
      <dgm:prSet presAssocID="{3B41DDE4-685F-453B-A8AB-0BA5FF6FC1F7}" presName="tx1" presStyleLbl="revTx" presStyleIdx="4" presStyleCnt="5"/>
      <dgm:spPr/>
    </dgm:pt>
    <dgm:pt modelId="{B4C3603B-8F71-4C76-9D88-3FFC56DA2467}" type="pres">
      <dgm:prSet presAssocID="{3B41DDE4-685F-453B-A8AB-0BA5FF6FC1F7}" presName="vert1" presStyleCnt="0"/>
      <dgm:spPr/>
    </dgm:pt>
  </dgm:ptLst>
  <dgm:cxnLst>
    <dgm:cxn modelId="{48104F20-A1E5-417A-A8DF-D782B53ADDD8}" type="presOf" srcId="{97DCC000-37D8-475C-AAB1-17C162CA745F}" destId="{2B02CCC1-17D7-4746-93E7-D48F0C3C70D3}" srcOrd="0" destOrd="0" presId="urn:microsoft.com/office/officeart/2008/layout/LinedList"/>
    <dgm:cxn modelId="{F1B9325B-5CC9-4D1D-809E-ED3EDAC974DA}" type="presOf" srcId="{7737A1E3-B104-4505-86DD-4B40044B4FF7}" destId="{68AF8550-C4EE-495B-B4C6-00457410785C}" srcOrd="0" destOrd="0" presId="urn:microsoft.com/office/officeart/2008/layout/LinedList"/>
    <dgm:cxn modelId="{7522C05D-4B22-4E64-B965-EF8BE3F4FE5E}" srcId="{7737A1E3-B104-4505-86DD-4B40044B4FF7}" destId="{EF8156E4-9157-41AB-B868-43FA2AB06E6E}" srcOrd="2" destOrd="0" parTransId="{0EBD479F-DEEB-4E32-83B3-40DA8BC90C3E}" sibTransId="{F1679371-1EC1-47CF-944C-32D41A3FD219}"/>
    <dgm:cxn modelId="{A9B5386D-630C-4E10-8E64-38E8AFDAD5F4}" srcId="{7737A1E3-B104-4505-86DD-4B40044B4FF7}" destId="{1066E680-776A-400D-8845-42619206AEA0}" srcOrd="1" destOrd="0" parTransId="{DE3A694E-CF8B-4306-B72B-A155EBFE9CBB}" sibTransId="{FF26C609-A756-40A7-B3DD-FF61A2D8326A}"/>
    <dgm:cxn modelId="{832A3F79-779A-4528-868E-0E559C3D10AB}" srcId="{7737A1E3-B104-4505-86DD-4B40044B4FF7}" destId="{ED5C0212-6B20-488B-8F76-916616FFE818}" srcOrd="0" destOrd="0" parTransId="{BFE1CBC0-5979-4DC5-89D2-890DFCF4ECDB}" sibTransId="{7B38BC8E-BC9D-4EF7-9E5F-E1F358220CF3}"/>
    <dgm:cxn modelId="{6482CC5A-6C23-40EB-B4E3-20187C45CF47}" type="presOf" srcId="{EF8156E4-9157-41AB-B868-43FA2AB06E6E}" destId="{E009EB7C-D2D0-4DE0-B2A4-C4EF3D325955}" srcOrd="0" destOrd="0" presId="urn:microsoft.com/office/officeart/2008/layout/LinedList"/>
    <dgm:cxn modelId="{E7B1A77E-4E74-4EB8-8897-2E8F36DF2EA2}" type="presOf" srcId="{ED5C0212-6B20-488B-8F76-916616FFE818}" destId="{9E7256C7-B10B-478C-BC55-F44829EC2DC8}" srcOrd="0" destOrd="0" presId="urn:microsoft.com/office/officeart/2008/layout/LinedList"/>
    <dgm:cxn modelId="{82E29886-5C0A-4A0E-8FD5-E5AB01020FD6}" type="presOf" srcId="{1066E680-776A-400D-8845-42619206AEA0}" destId="{D212D641-B4EC-4F8F-BADF-313B65AB2FF1}" srcOrd="0" destOrd="0" presId="urn:microsoft.com/office/officeart/2008/layout/LinedList"/>
    <dgm:cxn modelId="{446B70B4-078D-4159-B68F-6CB0034DBC89}" srcId="{7737A1E3-B104-4505-86DD-4B40044B4FF7}" destId="{3B41DDE4-685F-453B-A8AB-0BA5FF6FC1F7}" srcOrd="4" destOrd="0" parTransId="{0C647ABB-F263-49FF-8E1B-77DA76CF96DA}" sibTransId="{737F0DB7-DD4E-42BB-962D-8DE59283C1F3}"/>
    <dgm:cxn modelId="{BCEA66F4-62EF-453E-8428-94D8729A1042}" srcId="{7737A1E3-B104-4505-86DD-4B40044B4FF7}" destId="{97DCC000-37D8-475C-AAB1-17C162CA745F}" srcOrd="3" destOrd="0" parTransId="{CFB56EEC-BA78-49FF-84DB-A75A60BC09E5}" sibTransId="{F10E711F-CB2E-4E55-840D-49C62DBC14B9}"/>
    <dgm:cxn modelId="{30EC0FFE-CA44-4590-97CC-69719294FB8C}" type="presOf" srcId="{3B41DDE4-685F-453B-A8AB-0BA5FF6FC1F7}" destId="{023EF11D-6D12-4B9C-8DF9-9B2FDB2F2287}" srcOrd="0" destOrd="0" presId="urn:microsoft.com/office/officeart/2008/layout/LinedList"/>
    <dgm:cxn modelId="{1395DFE4-0777-451F-A2C1-6BACD6EFAF7C}" type="presParOf" srcId="{68AF8550-C4EE-495B-B4C6-00457410785C}" destId="{4EDE73DB-11F0-48EC-8D23-12F47B67F04B}" srcOrd="0" destOrd="0" presId="urn:microsoft.com/office/officeart/2008/layout/LinedList"/>
    <dgm:cxn modelId="{CAC828BB-7987-4835-9883-111D712C5721}" type="presParOf" srcId="{68AF8550-C4EE-495B-B4C6-00457410785C}" destId="{53598D83-B425-4AB1-9D08-C6DF0560AB12}" srcOrd="1" destOrd="0" presId="urn:microsoft.com/office/officeart/2008/layout/LinedList"/>
    <dgm:cxn modelId="{563B7EF1-0F4F-45E2-A5D0-87BC3800267D}" type="presParOf" srcId="{53598D83-B425-4AB1-9D08-C6DF0560AB12}" destId="{9E7256C7-B10B-478C-BC55-F44829EC2DC8}" srcOrd="0" destOrd="0" presId="urn:microsoft.com/office/officeart/2008/layout/LinedList"/>
    <dgm:cxn modelId="{62FD12AB-45B0-4771-9551-DD0992ECD66B}" type="presParOf" srcId="{53598D83-B425-4AB1-9D08-C6DF0560AB12}" destId="{FD7C79FE-0521-45F2-8CB0-C55EDAAD86B0}" srcOrd="1" destOrd="0" presId="urn:microsoft.com/office/officeart/2008/layout/LinedList"/>
    <dgm:cxn modelId="{6262998A-8B37-4888-A17A-B0C898E59794}" type="presParOf" srcId="{68AF8550-C4EE-495B-B4C6-00457410785C}" destId="{ABFED31C-0048-415B-8578-A9FA63BD40F0}" srcOrd="2" destOrd="0" presId="urn:microsoft.com/office/officeart/2008/layout/LinedList"/>
    <dgm:cxn modelId="{14889F76-1C5C-4286-BB8D-39DAE25BE40F}" type="presParOf" srcId="{68AF8550-C4EE-495B-B4C6-00457410785C}" destId="{BEC0CDEA-2BBF-4FBF-8B4F-4971281EC5B8}" srcOrd="3" destOrd="0" presId="urn:microsoft.com/office/officeart/2008/layout/LinedList"/>
    <dgm:cxn modelId="{CC12348B-9EA0-4F82-B32E-9CA4585D3E32}" type="presParOf" srcId="{BEC0CDEA-2BBF-4FBF-8B4F-4971281EC5B8}" destId="{D212D641-B4EC-4F8F-BADF-313B65AB2FF1}" srcOrd="0" destOrd="0" presId="urn:microsoft.com/office/officeart/2008/layout/LinedList"/>
    <dgm:cxn modelId="{7BC86906-E418-456E-A32E-E172DA67394A}" type="presParOf" srcId="{BEC0CDEA-2BBF-4FBF-8B4F-4971281EC5B8}" destId="{C725FD5C-794A-4DC9-97BF-A4CA0235A9DB}" srcOrd="1" destOrd="0" presId="urn:microsoft.com/office/officeart/2008/layout/LinedList"/>
    <dgm:cxn modelId="{C218ED2F-2899-4C17-A8A0-ABB373F03CFE}" type="presParOf" srcId="{68AF8550-C4EE-495B-B4C6-00457410785C}" destId="{9CBC9107-64AB-4C2E-8331-6CEA44949E8F}" srcOrd="4" destOrd="0" presId="urn:microsoft.com/office/officeart/2008/layout/LinedList"/>
    <dgm:cxn modelId="{7AD1775A-5EE7-45BC-9EA6-5AF4BF51EA8F}" type="presParOf" srcId="{68AF8550-C4EE-495B-B4C6-00457410785C}" destId="{76820406-ED6D-44D9-B092-677E070BED80}" srcOrd="5" destOrd="0" presId="urn:microsoft.com/office/officeart/2008/layout/LinedList"/>
    <dgm:cxn modelId="{3062AC1E-31CE-4E1A-B45C-A0D7CCC84E5A}" type="presParOf" srcId="{76820406-ED6D-44D9-B092-677E070BED80}" destId="{E009EB7C-D2D0-4DE0-B2A4-C4EF3D325955}" srcOrd="0" destOrd="0" presId="urn:microsoft.com/office/officeart/2008/layout/LinedList"/>
    <dgm:cxn modelId="{F98C8B4A-4803-416C-A7DD-0997CF41AF54}" type="presParOf" srcId="{76820406-ED6D-44D9-B092-677E070BED80}" destId="{8400B89A-A88E-4258-8211-CE86A703930B}" srcOrd="1" destOrd="0" presId="urn:microsoft.com/office/officeart/2008/layout/LinedList"/>
    <dgm:cxn modelId="{BEF670D0-9CE5-4D33-AE42-0D9CA2D044C0}" type="presParOf" srcId="{68AF8550-C4EE-495B-B4C6-00457410785C}" destId="{2D7D124F-9C7B-4364-B55B-CA910BB26299}" srcOrd="6" destOrd="0" presId="urn:microsoft.com/office/officeart/2008/layout/LinedList"/>
    <dgm:cxn modelId="{80658972-7E89-434C-8A1E-3521543A3B50}" type="presParOf" srcId="{68AF8550-C4EE-495B-B4C6-00457410785C}" destId="{E2F3D037-98D0-4D18-92A2-C4DCB1D85BC2}" srcOrd="7" destOrd="0" presId="urn:microsoft.com/office/officeart/2008/layout/LinedList"/>
    <dgm:cxn modelId="{66C4AB13-0420-4C60-8932-34E401598B4A}" type="presParOf" srcId="{E2F3D037-98D0-4D18-92A2-C4DCB1D85BC2}" destId="{2B02CCC1-17D7-4746-93E7-D48F0C3C70D3}" srcOrd="0" destOrd="0" presId="urn:microsoft.com/office/officeart/2008/layout/LinedList"/>
    <dgm:cxn modelId="{FEAA207B-6D55-4AC4-A508-7E03562DE6D5}" type="presParOf" srcId="{E2F3D037-98D0-4D18-92A2-C4DCB1D85BC2}" destId="{7F09C161-D1B2-46C2-8821-CCB3F78790F4}" srcOrd="1" destOrd="0" presId="urn:microsoft.com/office/officeart/2008/layout/LinedList"/>
    <dgm:cxn modelId="{FDFEF099-9E44-4FB9-840B-79FF74FC9E3C}" type="presParOf" srcId="{68AF8550-C4EE-495B-B4C6-00457410785C}" destId="{0811BB4C-F66A-4E71-9E34-8912309243D3}" srcOrd="8" destOrd="0" presId="urn:microsoft.com/office/officeart/2008/layout/LinedList"/>
    <dgm:cxn modelId="{32461DEC-786E-4094-922F-9E1DA66E62E7}" type="presParOf" srcId="{68AF8550-C4EE-495B-B4C6-00457410785C}" destId="{601154B9-FAD7-49A4-9300-7C4C6C7A112A}" srcOrd="9" destOrd="0" presId="urn:microsoft.com/office/officeart/2008/layout/LinedList"/>
    <dgm:cxn modelId="{BBA72C98-8AAD-4C53-B761-E3B4203BBE93}" type="presParOf" srcId="{601154B9-FAD7-49A4-9300-7C4C6C7A112A}" destId="{023EF11D-6D12-4B9C-8DF9-9B2FDB2F2287}" srcOrd="0" destOrd="0" presId="urn:microsoft.com/office/officeart/2008/layout/LinedList"/>
    <dgm:cxn modelId="{69536B60-4502-4314-95FF-606572BF9C8B}" type="presParOf" srcId="{601154B9-FAD7-49A4-9300-7C4C6C7A112A}" destId="{B4C3603B-8F71-4C76-9D88-3FFC56DA246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DE73DB-11F0-48EC-8D23-12F47B67F04B}">
      <dsp:nvSpPr>
        <dsp:cNvPr id="0" name=""/>
        <dsp:cNvSpPr/>
      </dsp:nvSpPr>
      <dsp:spPr>
        <a:xfrm>
          <a:off x="0" y="675"/>
          <a:ext cx="6900512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7256C7-B10B-478C-BC55-F44829EC2DC8}">
      <dsp:nvSpPr>
        <dsp:cNvPr id="0" name=""/>
        <dsp:cNvSpPr/>
      </dsp:nvSpPr>
      <dsp:spPr>
        <a:xfrm>
          <a:off x="0" y="675"/>
          <a:ext cx="6900512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100" kern="1200"/>
            <a:t>Zákon č. 249/2025 Sb.</a:t>
          </a:r>
          <a:endParaRPr lang="en-US" sz="3100" kern="1200"/>
        </a:p>
      </dsp:txBody>
      <dsp:txXfrm>
        <a:off x="0" y="675"/>
        <a:ext cx="6900512" cy="1106957"/>
      </dsp:txXfrm>
    </dsp:sp>
    <dsp:sp modelId="{ABFED31C-0048-415B-8578-A9FA63BD40F0}">
      <dsp:nvSpPr>
        <dsp:cNvPr id="0" name=""/>
        <dsp:cNvSpPr/>
      </dsp:nvSpPr>
      <dsp:spPr>
        <a:xfrm>
          <a:off x="0" y="1107633"/>
          <a:ext cx="6900512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12D641-B4EC-4F8F-BADF-313B65AB2FF1}">
      <dsp:nvSpPr>
        <dsp:cNvPr id="0" name=""/>
        <dsp:cNvSpPr/>
      </dsp:nvSpPr>
      <dsp:spPr>
        <a:xfrm>
          <a:off x="0" y="1107633"/>
          <a:ext cx="6900512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100" kern="1200"/>
            <a:t>Akcelerační oblasti a jejich vymezování</a:t>
          </a:r>
          <a:endParaRPr lang="en-US" sz="3100" kern="1200"/>
        </a:p>
      </dsp:txBody>
      <dsp:txXfrm>
        <a:off x="0" y="1107633"/>
        <a:ext cx="6900512" cy="1106957"/>
      </dsp:txXfrm>
    </dsp:sp>
    <dsp:sp modelId="{9CBC9107-64AB-4C2E-8331-6CEA44949E8F}">
      <dsp:nvSpPr>
        <dsp:cNvPr id="0" name=""/>
        <dsp:cNvSpPr/>
      </dsp:nvSpPr>
      <dsp:spPr>
        <a:xfrm>
          <a:off x="0" y="2214591"/>
          <a:ext cx="6900512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09EB7C-D2D0-4DE0-B2A4-C4EF3D325955}">
      <dsp:nvSpPr>
        <dsp:cNvPr id="0" name=""/>
        <dsp:cNvSpPr/>
      </dsp:nvSpPr>
      <dsp:spPr>
        <a:xfrm>
          <a:off x="0" y="2214591"/>
          <a:ext cx="6900512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100" kern="1200"/>
            <a:t>Změna č. 2 Územního rozvojového plánu</a:t>
          </a:r>
          <a:endParaRPr lang="en-US" sz="3100" kern="1200"/>
        </a:p>
      </dsp:txBody>
      <dsp:txXfrm>
        <a:off x="0" y="2214591"/>
        <a:ext cx="6900512" cy="1106957"/>
      </dsp:txXfrm>
    </dsp:sp>
    <dsp:sp modelId="{2D7D124F-9C7B-4364-B55B-CA910BB26299}">
      <dsp:nvSpPr>
        <dsp:cNvPr id="0" name=""/>
        <dsp:cNvSpPr/>
      </dsp:nvSpPr>
      <dsp:spPr>
        <a:xfrm>
          <a:off x="0" y="3321549"/>
          <a:ext cx="690051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02CCC1-17D7-4746-93E7-D48F0C3C70D3}">
      <dsp:nvSpPr>
        <dsp:cNvPr id="0" name=""/>
        <dsp:cNvSpPr/>
      </dsp:nvSpPr>
      <dsp:spPr>
        <a:xfrm>
          <a:off x="0" y="3321549"/>
          <a:ext cx="6900512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100" kern="1200"/>
            <a:t>Povolování v akceleračních oblastech</a:t>
          </a:r>
          <a:endParaRPr lang="en-US" sz="3100" kern="1200"/>
        </a:p>
      </dsp:txBody>
      <dsp:txXfrm>
        <a:off x="0" y="3321549"/>
        <a:ext cx="6900512" cy="1106957"/>
      </dsp:txXfrm>
    </dsp:sp>
    <dsp:sp modelId="{0811BB4C-F66A-4E71-9E34-8912309243D3}">
      <dsp:nvSpPr>
        <dsp:cNvPr id="0" name=""/>
        <dsp:cNvSpPr/>
      </dsp:nvSpPr>
      <dsp:spPr>
        <a:xfrm>
          <a:off x="0" y="4428507"/>
          <a:ext cx="6900512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3EF11D-6D12-4B9C-8DF9-9B2FDB2F2287}">
      <dsp:nvSpPr>
        <dsp:cNvPr id="0" name=""/>
        <dsp:cNvSpPr/>
      </dsp:nvSpPr>
      <dsp:spPr>
        <a:xfrm>
          <a:off x="0" y="4428507"/>
          <a:ext cx="6900512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100" kern="1200"/>
            <a:t>Dopady novely stavebního zákona</a:t>
          </a:r>
          <a:endParaRPr lang="en-US" sz="3100" kern="1200"/>
        </a:p>
      </dsp:txBody>
      <dsp:txXfrm>
        <a:off x="0" y="4428507"/>
        <a:ext cx="6900512" cy="11069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652C0-9A4D-4696-9B4A-9B6E934BC007}" type="datetimeFigureOut">
              <a:rPr lang="cs-CZ" smtClean="0"/>
              <a:t>10.06.2026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A4EF8-F87A-4A44-B55E-31FF150989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613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10.06.2026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5469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10.06.2026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7411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10.06.2026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2033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10.06.2026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8067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10.06.2026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2604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10.06.2026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7611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10.06.2026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3954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10.06.2026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7994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10.06.2026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642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10.06.2026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0247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10.06.2026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8202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48C0C-CF60-484B-9E49-472574E04F8D}" type="datetimeFigureOut">
              <a:rPr lang="cs-CZ" smtClean="0"/>
              <a:t>10.06.2026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417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mzp.gov.cz/cz/agenda/akceleracni-oblasti/metodika-ao" TargetMode="External"/><Relationship Id="rId2" Type="http://schemas.openxmlformats.org/officeDocument/2006/relationships/hyperlink" Target="https://mzp.gov.cz/cz/agenda/akceleracni-oblasti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mr.gov.cz/cs/ministerstvo/stavebni-pravo/koncepce-a-strategie/uzemni-rozvojovy-plan/zmena-c-2-uzemniho-rozvojoveho-planu-a-souvisejici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alena.chaloupkova@mzp.gov.cz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3916DD6-FBC9-4BB2-8F5E-5175926EDE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6701" y="833245"/>
            <a:ext cx="9551299" cy="2387600"/>
          </a:xfrm>
        </p:spPr>
        <p:txBody>
          <a:bodyPr>
            <a:normAutofit/>
          </a:bodyPr>
          <a:lstStyle/>
          <a:p>
            <a:r>
              <a:rPr lang="cs-CZ" sz="4800" b="1" dirty="0">
                <a:latin typeface="Barlow" panose="00000500000000000000" pitchFamily="2" charset="-18"/>
              </a:rPr>
              <a:t>Akcelerační oblasti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0A79EEB-F377-4D51-B9B2-CBD96229B4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31563"/>
            <a:ext cx="9144000" cy="2074580"/>
          </a:xfrm>
        </p:spPr>
        <p:txBody>
          <a:bodyPr>
            <a:normAutofit lnSpcReduction="10000"/>
          </a:bodyPr>
          <a:lstStyle/>
          <a:p>
            <a:r>
              <a:rPr lang="cs-CZ" b="1" dirty="0"/>
              <a:t>15. června 2026</a:t>
            </a:r>
          </a:p>
          <a:p>
            <a:endParaRPr lang="cs-CZ" b="1" dirty="0"/>
          </a:p>
          <a:p>
            <a:r>
              <a:rPr lang="cs-CZ" b="1" dirty="0"/>
              <a:t>Obnovitelné zdroje – státní cíle s lokálním dopadem</a:t>
            </a:r>
          </a:p>
          <a:p>
            <a:r>
              <a:rPr lang="cs-CZ" dirty="0"/>
              <a:t>Společný seminář Komise pro životní prostředí AV ČR </a:t>
            </a:r>
            <a:br>
              <a:rPr lang="cs-CZ" dirty="0"/>
            </a:br>
            <a:r>
              <a:rPr lang="cs-CZ" dirty="0"/>
              <a:t>a Komise pro energetiku AV ČR</a:t>
            </a:r>
          </a:p>
          <a:p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3750461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F13CE0-68F0-5718-0711-D20DFE948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A584248A-ADAD-D927-F83C-9BEFFD346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5400" b="1" dirty="0"/>
              <a:t>Vymezování akceleračních oblastí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C99B6828-4E79-C8EF-047E-CCC68E329F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  <a:prstGeom prst="snip1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b="1" dirty="0"/>
              <a:t>Podmínky a zmírňující opatření primárně z následujících oblastí:</a:t>
            </a:r>
          </a:p>
          <a:p>
            <a:pPr lvl="1"/>
            <a:r>
              <a:rPr lang="cs-CZ" dirty="0"/>
              <a:t>Ochrana stanovišť, živočichů + rostlin, ptáků, vod, krajinného rázu, VKP</a:t>
            </a:r>
          </a:p>
          <a:p>
            <a:pPr lvl="1"/>
            <a:r>
              <a:rPr lang="cs-CZ" dirty="0"/>
              <a:t>Dotčení zájmů chráněných lesním zákonem</a:t>
            </a:r>
          </a:p>
          <a:p>
            <a:pPr lvl="1"/>
            <a:r>
              <a:rPr lang="cs-CZ" i="1" dirty="0"/>
              <a:t>+ Odnětí ze ZPF (specifické)</a:t>
            </a:r>
          </a:p>
          <a:p>
            <a:pPr lvl="1"/>
            <a:r>
              <a:rPr lang="cs-CZ" i="1" dirty="0"/>
              <a:t>+ Odnětí z PUPFL (specifické)</a:t>
            </a:r>
          </a:p>
          <a:p>
            <a:pPr marL="0" indent="0">
              <a:buNone/>
            </a:pPr>
            <a:r>
              <a:rPr lang="cs-CZ" sz="2400" b="1" dirty="0"/>
              <a:t>Další mohou vyplynout ze SEA.</a:t>
            </a:r>
          </a:p>
          <a:p>
            <a:endParaRPr lang="cs-CZ" sz="2400" b="1" dirty="0"/>
          </a:p>
          <a:p>
            <a:pPr marL="0" indent="0">
              <a:buNone/>
            </a:pPr>
            <a:r>
              <a:rPr lang="cs-CZ" sz="2400" dirty="0"/>
              <a:t>Jde o podmínky </a:t>
            </a:r>
            <a:r>
              <a:rPr lang="cs-CZ" sz="2400" b="1" dirty="0"/>
              <a:t>pro povolení, provedení nebo užívání záměrů</a:t>
            </a:r>
            <a:r>
              <a:rPr lang="cs-CZ" sz="2400" dirty="0"/>
              <a:t>.</a:t>
            </a:r>
          </a:p>
          <a:p>
            <a:pPr marL="0" indent="0">
              <a:buNone/>
            </a:pPr>
            <a:r>
              <a:rPr lang="cs-CZ" sz="2400" b="1" dirty="0"/>
              <a:t>Podrobnost podmínek a zmírňujících opatření </a:t>
            </a:r>
            <a:r>
              <a:rPr lang="cs-CZ" sz="2400" b="1" u="sng" dirty="0"/>
              <a:t>není omezena</a:t>
            </a:r>
            <a:r>
              <a:rPr lang="cs-CZ" sz="2400" b="1" dirty="0"/>
              <a:t> podrobností ÚPD.</a:t>
            </a:r>
          </a:p>
        </p:txBody>
      </p:sp>
    </p:spTree>
    <p:extLst>
      <p:ext uri="{BB962C8B-B14F-4D97-AF65-F5344CB8AC3E}">
        <p14:creationId xmlns:p14="http://schemas.microsoft.com/office/powerpoint/2010/main" val="3329684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7CD61E-D28B-E3C5-EF96-199CE32EB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F7719F54-71C1-5926-8DD6-CC484C186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i-FI" sz="4800" b="1" dirty="0"/>
              <a:t>Změna č. 2 Územního rozvojového plánu</a:t>
            </a:r>
            <a:endParaRPr lang="cs-CZ" sz="4800" b="1" dirty="0"/>
          </a:p>
        </p:txBody>
      </p:sp>
    </p:spTree>
    <p:extLst>
      <p:ext uri="{BB962C8B-B14F-4D97-AF65-F5344CB8AC3E}">
        <p14:creationId xmlns:p14="http://schemas.microsoft.com/office/powerpoint/2010/main" val="3286346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CF18FE-226B-4851-7372-22F6B7F4A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3499FFA4-7602-0ABB-B3F8-FCEEA4779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5000" b="1" dirty="0"/>
              <a:t>Změna č. 2 Územního rozvojového plánu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E2EEFBCE-AF5F-D9B5-919E-BB9F36D74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  <a:prstGeom prst="snip1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sz="2400" dirty="0"/>
              <a:t>22. října 2025 vláda schválila zadání Změny č. 2 územního rozvojového plánu.</a:t>
            </a:r>
          </a:p>
          <a:p>
            <a:pPr marL="0" indent="0">
              <a:buNone/>
            </a:pPr>
            <a:r>
              <a:rPr lang="cs-CZ" sz="2400" dirty="0"/>
              <a:t>Cíl: </a:t>
            </a:r>
            <a:r>
              <a:rPr lang="cs-CZ" sz="2400" b="1" dirty="0"/>
              <a:t>Vymezit akcelerační oblasti celostátního významu pro VTE a FVE</a:t>
            </a:r>
            <a:r>
              <a:rPr lang="cs-CZ" sz="2400" dirty="0"/>
              <a:t>.</a:t>
            </a:r>
          </a:p>
          <a:p>
            <a:pPr marL="0" indent="0">
              <a:buNone/>
            </a:pPr>
            <a:r>
              <a:rPr lang="cs-CZ" sz="2400" dirty="0"/>
              <a:t>Pořizovatel = MMR, Zpracovatel = ÚÚR.</a:t>
            </a:r>
          </a:p>
          <a:p>
            <a:endParaRPr lang="cs-CZ" sz="2400" dirty="0"/>
          </a:p>
          <a:p>
            <a:pPr marL="628650" indent="-361950">
              <a:buFont typeface="Wingdings" panose="05000000000000000000" pitchFamily="2" charset="2"/>
              <a:buChar char="ü"/>
            </a:pPr>
            <a:r>
              <a:rPr lang="cs-CZ" sz="2400" dirty="0"/>
              <a:t>Aktuálně probíhá příprava vypořádání stanovisek a připomínek. </a:t>
            </a:r>
          </a:p>
          <a:p>
            <a:pPr marL="628650" indent="-361950">
              <a:buFont typeface="Wingdings" panose="05000000000000000000" pitchFamily="2" charset="2"/>
              <a:buChar char="ü"/>
            </a:pPr>
            <a:r>
              <a:rPr lang="cs-CZ" sz="2400" b="1" u="sng" dirty="0"/>
              <a:t>Změna č. 2 ÚRP musí být účinná 31. srpna 2026.</a:t>
            </a:r>
          </a:p>
          <a:p>
            <a:endParaRPr lang="cs-CZ" sz="2400" b="1" u="sng" dirty="0"/>
          </a:p>
          <a:p>
            <a:pPr marL="0" indent="0">
              <a:buNone/>
            </a:pPr>
            <a:r>
              <a:rPr lang="cs-CZ" sz="2400" b="1" dirty="0"/>
              <a:t>Úkol souvisí s plněním cíle stanoveného v rámci Národního plánu obnovy.</a:t>
            </a:r>
          </a:p>
          <a:p>
            <a:pPr marL="0" indent="0">
              <a:buNone/>
            </a:pPr>
            <a:r>
              <a:rPr lang="cs-CZ" sz="2400" dirty="0"/>
              <a:t>Cíl dle NPO: </a:t>
            </a:r>
            <a:r>
              <a:rPr lang="cs-CZ" sz="2400" i="1" dirty="0"/>
              <a:t>Vymezit akcelerační oblasti s celkovou kapacitou pro výrobu větrné a solární energie </a:t>
            </a:r>
            <a:r>
              <a:rPr lang="cs-CZ" sz="2400" b="1" i="1" dirty="0"/>
              <a:t>nejméně 3 000 MW</a:t>
            </a:r>
            <a:r>
              <a:rPr lang="cs-CZ" sz="2400" i="1" dirty="0"/>
              <a:t>, které pokryjí </a:t>
            </a:r>
            <a:r>
              <a:rPr lang="cs-CZ" sz="2400" b="1" i="1" dirty="0"/>
              <a:t>nejméně 8 regionů</a:t>
            </a:r>
            <a:r>
              <a:rPr lang="cs-CZ" sz="24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3303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9D2489-4EED-8FD0-31A1-EC09A35FC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09D2F856-BEBC-A23E-BF02-1EB30B8B8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i-FI" sz="5400" b="1" dirty="0"/>
              <a:t>Povolování v akceleračních oblastech</a:t>
            </a:r>
            <a:endParaRPr lang="cs-CZ" sz="5400" b="1" dirty="0"/>
          </a:p>
        </p:txBody>
      </p:sp>
    </p:spTree>
    <p:extLst>
      <p:ext uri="{BB962C8B-B14F-4D97-AF65-F5344CB8AC3E}">
        <p14:creationId xmlns:p14="http://schemas.microsoft.com/office/powerpoint/2010/main" val="8899652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C47CFF-CCBC-F3D6-A0FA-66C7C5AA4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D22C0DF3-3A93-E968-4733-BB6ABC7C5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5400" b="1" dirty="0"/>
              <a:t>Závaznost územního opatření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55916867-A4AA-B6BC-8F43-142FE28578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  <a:prstGeom prst="snip1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200" b="1" dirty="0"/>
              <a:t>Územní opatření je pro záměry pro využití OZE v akcelerační oblasti </a:t>
            </a:r>
            <a:r>
              <a:rPr lang="cs-CZ" sz="2200" b="1" u="sng" dirty="0"/>
              <a:t>závazné</a:t>
            </a:r>
            <a:r>
              <a:rPr lang="cs-CZ" sz="2200" b="1" dirty="0"/>
              <a:t>. </a:t>
            </a:r>
          </a:p>
          <a:p>
            <a:pPr marL="0" indent="0">
              <a:buNone/>
            </a:pPr>
            <a:r>
              <a:rPr lang="cs-CZ" sz="2200" dirty="0"/>
              <a:t>Záměr pro využití OZE, který je </a:t>
            </a:r>
            <a:r>
              <a:rPr lang="cs-CZ" sz="2200" b="1" dirty="0"/>
              <a:t>v rozporu s územním opatřením</a:t>
            </a:r>
            <a:r>
              <a:rPr lang="cs-CZ" sz="2200" dirty="0"/>
              <a:t>:</a:t>
            </a:r>
          </a:p>
          <a:p>
            <a:pPr lvl="1" indent="-323850">
              <a:buFont typeface="Wingdings" panose="05000000000000000000" pitchFamily="2" charset="2"/>
              <a:buChar char="ü"/>
            </a:pPr>
            <a:r>
              <a:rPr lang="cs-CZ" sz="2200" dirty="0"/>
              <a:t>Nelze povolit podle stavebního zákona.</a:t>
            </a:r>
          </a:p>
          <a:p>
            <a:pPr lvl="1" indent="-323850">
              <a:buFont typeface="Wingdings" panose="05000000000000000000" pitchFamily="2" charset="2"/>
              <a:buChar char="ü"/>
            </a:pPr>
            <a:r>
              <a:rPr lang="cs-CZ" sz="2200" dirty="0"/>
              <a:t>Příslušný orgán vydá nesouhlasné JES (jde-li o podmínky týkající se ŽP).</a:t>
            </a:r>
          </a:p>
          <a:p>
            <a:endParaRPr lang="cs-CZ" sz="2200" dirty="0"/>
          </a:p>
          <a:p>
            <a:pPr marL="0" indent="0">
              <a:buNone/>
            </a:pPr>
            <a:r>
              <a:rPr lang="cs-CZ" sz="2200" dirty="0"/>
              <a:t>Podmínky a zmírňující opatření lze změnit nebo zrušit jen změnou územního opatření. V rámci JES je lze za stanovených podmínek pouze doplnit.</a:t>
            </a:r>
          </a:p>
          <a:p>
            <a:endParaRPr lang="cs-CZ" sz="2200" dirty="0"/>
          </a:p>
          <a:p>
            <a:pPr marL="0" indent="0">
              <a:buNone/>
            </a:pPr>
            <a:r>
              <a:rPr lang="cs-CZ" sz="2200" dirty="0"/>
              <a:t>Investoři </a:t>
            </a:r>
            <a:r>
              <a:rPr lang="cs-CZ" sz="2200" b="1" dirty="0"/>
              <a:t>nemají na výběr, zda podmínky splní </a:t>
            </a:r>
            <a:r>
              <a:rPr lang="cs-CZ" sz="2200" dirty="0"/>
              <a:t>(nelze je „nahradit“ provedením EIA).</a:t>
            </a:r>
          </a:p>
        </p:txBody>
      </p:sp>
    </p:spTree>
    <p:extLst>
      <p:ext uri="{BB962C8B-B14F-4D97-AF65-F5344CB8AC3E}">
        <p14:creationId xmlns:p14="http://schemas.microsoft.com/office/powerpoint/2010/main" val="4089018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BB5891-6C34-D6C7-9DE0-2064D282CE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EBE930C8-BB7F-20BF-6CDF-F8AFF928E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5400" b="1" dirty="0"/>
              <a:t>Postup příslušného orgánu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E249590-7085-7BF5-17BF-75A519BC7B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  <a:prstGeom prst="snip1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200" b="1"/>
              <a:t>Orgánem příslušným k vydání jednotného environmentálního stanoviska (JES) pro záměr pro využití OZE v akcelerační oblasti je krajský úřad.</a:t>
            </a:r>
          </a:p>
          <a:p>
            <a:pPr marL="0" indent="0">
              <a:buNone/>
            </a:pPr>
            <a:endParaRPr lang="cs-CZ" sz="2200"/>
          </a:p>
          <a:p>
            <a:pPr marL="0" indent="0">
              <a:buNone/>
            </a:pPr>
            <a:r>
              <a:rPr lang="cs-CZ" sz="2200" b="1"/>
              <a:t>Základní kroky: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200"/>
              <a:t>Posouzení souladu záměru pro využití OZE s územním opatřením.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200"/>
              <a:t>Posouzení úplnosti žádosti.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200"/>
              <a:t>Za stanovených okolností lze uplatnit požadavek na zpracování H67.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200"/>
              <a:t>Prověření, zda lze uplatnit výjimku z EIA (jde-li o záměr EIA!)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200"/>
              <a:t>Není-li vyžadováno posouzení EIA, pak vydání JES.</a:t>
            </a:r>
          </a:p>
          <a:p>
            <a:pPr marL="457200" indent="-457200">
              <a:buFont typeface="+mj-lt"/>
              <a:buAutoNum type="arabicPeriod"/>
            </a:pPr>
            <a:endParaRPr lang="cs-CZ" sz="2200"/>
          </a:p>
          <a:p>
            <a:pPr marL="457200" indent="-457200">
              <a:buFont typeface="+mj-lt"/>
              <a:buAutoNum type="arabicPeriod"/>
            </a:pPr>
            <a:endParaRPr lang="cs-CZ" sz="2200"/>
          </a:p>
        </p:txBody>
      </p:sp>
    </p:spTree>
    <p:extLst>
      <p:ext uri="{BB962C8B-B14F-4D97-AF65-F5344CB8AC3E}">
        <p14:creationId xmlns:p14="http://schemas.microsoft.com/office/powerpoint/2010/main" val="17732621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A30D9E-4CCF-4065-F300-82808159B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F4D98760-C863-E36E-F4DC-6DAF12360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5400" b="1" dirty="0"/>
              <a:t>Výjimka z EIA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99FF3695-8F8C-F5C1-6097-533504C654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  <a:prstGeom prst="snip1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200" b="1" dirty="0"/>
              <a:t>Pro záměry pro využití OZE v akcelerační oblasti není EIA zpravidla vyžadována.</a:t>
            </a:r>
          </a:p>
          <a:p>
            <a:pPr marL="0" indent="0">
              <a:buNone/>
            </a:pPr>
            <a:r>
              <a:rPr lang="cs-CZ" sz="2200" dirty="0"/>
              <a:t>Z tohoto pravidla však existují výjimky =&gt; její uplatnění musí být prověřeno.</a:t>
            </a:r>
          </a:p>
          <a:p>
            <a:pPr marL="0" indent="0">
              <a:buNone/>
            </a:pPr>
            <a:endParaRPr lang="cs-CZ" sz="2200" b="1" dirty="0"/>
          </a:p>
          <a:p>
            <a:pPr marL="0" indent="0">
              <a:buNone/>
            </a:pPr>
            <a:r>
              <a:rPr lang="cs-CZ" sz="2200" b="1" dirty="0"/>
              <a:t>Příslušný orgán prověří (= zvláštní kritéria pro </a:t>
            </a:r>
            <a:r>
              <a:rPr lang="cs-CZ" sz="2200" b="1" i="1" dirty="0"/>
              <a:t>screening</a:t>
            </a:r>
            <a:r>
              <a:rPr lang="cs-CZ" sz="2200" b="1" dirty="0"/>
              <a:t>):</a:t>
            </a:r>
          </a:p>
          <a:p>
            <a:pPr marL="714375" indent="-447675">
              <a:buFont typeface="Wingdings" panose="05000000000000000000" pitchFamily="2" charset="2"/>
              <a:buChar char="ü"/>
            </a:pPr>
            <a:r>
              <a:rPr lang="cs-CZ" sz="2200" dirty="0"/>
              <a:t>Zda není vyžadováno mezistátní posuzování.</a:t>
            </a:r>
          </a:p>
          <a:p>
            <a:pPr marL="714375" indent="-447675">
              <a:buFont typeface="Wingdings" panose="05000000000000000000" pitchFamily="2" charset="2"/>
              <a:buChar char="ü"/>
            </a:pPr>
            <a:r>
              <a:rPr lang="cs-CZ" sz="2200" dirty="0"/>
              <a:t>Zda není vysoce pravděpodobné, že záměr pro využití OZE povede k významným nepříznivým vlivům na životní prostředí nebo veřejné zdraví, které nebyly zjištěny při pořizování územního opatření a které nelze vyloučit dodatečnými podmínkami a zmírňujícími opatřeními navrženými žadatelem nebo postupem podle § 27 odst. 3 ve spojení s § 30 odst. 1.</a:t>
            </a:r>
          </a:p>
        </p:txBody>
      </p:sp>
    </p:spTree>
    <p:extLst>
      <p:ext uri="{BB962C8B-B14F-4D97-AF65-F5344CB8AC3E}">
        <p14:creationId xmlns:p14="http://schemas.microsoft.com/office/powerpoint/2010/main" val="871684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20E970-9091-343A-3D36-0CBDE9874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793B7075-BBBE-0AD1-C3C7-408FA3EC6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5400" b="1" dirty="0"/>
              <a:t>Výjimka z EIA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E24E9C04-4A45-DC12-6E5D-3202D7E78C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  <a:prstGeom prst="snip1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200" dirty="0"/>
          </a:p>
          <a:p>
            <a:pPr marL="0" indent="0">
              <a:buNone/>
            </a:pPr>
            <a:r>
              <a:rPr lang="cs-CZ" sz="2200" dirty="0"/>
              <a:t>Prověření musí proběhnout </a:t>
            </a:r>
            <a:r>
              <a:rPr lang="cs-CZ" sz="2200" b="1" dirty="0"/>
              <a:t>ve lhůtě 45 (/30) dní </a:t>
            </a:r>
            <a:r>
              <a:rPr lang="cs-CZ" sz="2200" dirty="0"/>
              <a:t>od doručení bezvadné žádosti.</a:t>
            </a:r>
          </a:p>
          <a:p>
            <a:pPr marL="0" indent="0">
              <a:buNone/>
            </a:pPr>
            <a:endParaRPr lang="cs-CZ" sz="2200" dirty="0"/>
          </a:p>
          <a:p>
            <a:pPr marL="85725" indent="0">
              <a:buNone/>
            </a:pPr>
            <a:r>
              <a:rPr lang="cs-CZ" sz="2200" dirty="0"/>
              <a:t>Pokud </a:t>
            </a:r>
            <a:r>
              <a:rPr lang="cs-CZ" sz="2200" b="1" dirty="0"/>
              <a:t>výjimku z EIA lze uplatnit</a:t>
            </a:r>
            <a:r>
              <a:rPr lang="cs-CZ" sz="2200" dirty="0"/>
              <a:t>, příslušný orgán přistoupí k vydání JES.</a:t>
            </a:r>
          </a:p>
          <a:p>
            <a:pPr marL="85725" indent="0">
              <a:buNone/>
            </a:pPr>
            <a:r>
              <a:rPr lang="cs-CZ" sz="2200" dirty="0"/>
              <a:t>(Nevydá-li ve lhůtě rozhodnutí o tom, že záměr podléhá posouzení EIA, pak </a:t>
            </a:r>
            <a:r>
              <a:rPr lang="cs-CZ" sz="2200" i="1" dirty="0"/>
              <a:t>platí, že </a:t>
            </a:r>
            <a:r>
              <a:rPr lang="cs-CZ" sz="2200" dirty="0"/>
              <a:t>tento záměr posouzení EIA nepodléhá = </a:t>
            </a:r>
            <a:r>
              <a:rPr lang="cs-CZ" sz="2200" i="1" dirty="0"/>
              <a:t>nevyvratitelná domněnka</a:t>
            </a:r>
            <a:r>
              <a:rPr lang="cs-CZ" sz="2200" dirty="0"/>
              <a:t>).</a:t>
            </a:r>
          </a:p>
          <a:p>
            <a:pPr marL="85725" indent="0" algn="ctr">
              <a:buNone/>
            </a:pPr>
            <a:r>
              <a:rPr lang="cs-CZ" sz="2200" dirty="0"/>
              <a:t>NEBO</a:t>
            </a:r>
          </a:p>
          <a:p>
            <a:pPr marL="85725" indent="0">
              <a:buNone/>
            </a:pPr>
            <a:r>
              <a:rPr lang="cs-CZ" sz="2200" dirty="0"/>
              <a:t>Pokud </a:t>
            </a:r>
            <a:r>
              <a:rPr lang="cs-CZ" sz="2200" b="1" dirty="0"/>
              <a:t>výjimku z EIA nelze uplatnit</a:t>
            </a:r>
            <a:r>
              <a:rPr lang="cs-CZ" sz="2200" dirty="0"/>
              <a:t>, vydá příslušný orgán rozhodnutí o tom, že záměr pro využití OZE podléhá posouzení EIA.</a:t>
            </a:r>
          </a:p>
          <a:p>
            <a:pPr marL="447675" indent="-361950"/>
            <a:endParaRPr lang="cs-CZ" sz="2200" dirty="0"/>
          </a:p>
          <a:p>
            <a:pPr marL="447675" indent="-361950"/>
            <a:endParaRPr lang="cs-CZ" sz="2200" dirty="0"/>
          </a:p>
          <a:p>
            <a:pPr marL="85725" indent="0">
              <a:buNone/>
            </a:pPr>
            <a:endParaRPr lang="cs-CZ" sz="2200" dirty="0"/>
          </a:p>
        </p:txBody>
      </p:sp>
    </p:spTree>
    <p:extLst>
      <p:ext uri="{BB962C8B-B14F-4D97-AF65-F5344CB8AC3E}">
        <p14:creationId xmlns:p14="http://schemas.microsoft.com/office/powerpoint/2010/main" val="39674976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52ED08-C71B-7F27-4E4F-9A481F810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5F309585-9FDE-9843-9906-0A084BF51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4000" b="1" dirty="0"/>
              <a:t>Vydání jednotného environmentálního stanoviska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F07E67C-0244-14B9-6998-CCADC6A056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  <a:prstGeom prst="snip1Rect">
            <a:avLst/>
          </a:prstGeo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sz="2400" dirty="0"/>
              <a:t>Správní úkony uvedené v § 13 odst. 2 se pro záměr pro využití OZE v akcelerační oblasti vydávají, pouze je-li s ohledem na skutečnosti podle § 3 odst. 1 nebo 2 stavebního zákona </a:t>
            </a:r>
            <a:r>
              <a:rPr lang="cs-CZ" sz="2400" b="1" dirty="0"/>
              <a:t>nutné stanovit další podmínky a zmírňující opatření</a:t>
            </a:r>
            <a:r>
              <a:rPr lang="cs-CZ" sz="2400" dirty="0"/>
              <a:t>.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r>
              <a:rPr lang="cs-CZ" sz="2400" b="1" dirty="0"/>
              <a:t>DŮVODY:</a:t>
            </a:r>
          </a:p>
          <a:p>
            <a:pPr marL="714375" indent="-352425">
              <a:buFont typeface="Wingdings" panose="05000000000000000000" pitchFamily="2" charset="2"/>
              <a:buChar char="ü"/>
            </a:pPr>
            <a:r>
              <a:rPr lang="cs-CZ" sz="2400" dirty="0"/>
              <a:t>Nově zjištěné skutečnosti</a:t>
            </a:r>
          </a:p>
          <a:p>
            <a:pPr marL="714375" indent="-352425">
              <a:buFont typeface="Wingdings" panose="05000000000000000000" pitchFamily="2" charset="2"/>
              <a:buChar char="ü"/>
            </a:pPr>
            <a:r>
              <a:rPr lang="cs-CZ" sz="2400" dirty="0"/>
              <a:t>Změny právních předpisů</a:t>
            </a:r>
          </a:p>
          <a:p>
            <a:pPr marL="714375" indent="-352425">
              <a:buFont typeface="Wingdings" panose="05000000000000000000" pitchFamily="2" charset="2"/>
              <a:buChar char="ü"/>
            </a:pPr>
            <a:r>
              <a:rPr lang="cs-CZ" sz="2400" dirty="0"/>
              <a:t>Nepravdivé, neúplné nebo zkreslené údaje</a:t>
            </a:r>
          </a:p>
          <a:p>
            <a:pPr marL="714375" indent="-352425">
              <a:buNone/>
            </a:pPr>
            <a:r>
              <a:rPr lang="cs-CZ" sz="2400" dirty="0"/>
              <a:t>X    </a:t>
            </a:r>
            <a:r>
              <a:rPr lang="cs-CZ" sz="2400" dirty="0">
                <a:solidFill>
                  <a:srgbClr val="FF0000"/>
                </a:solidFill>
              </a:rPr>
              <a:t>Větší podrobnost</a:t>
            </a:r>
          </a:p>
          <a:p>
            <a:pPr marL="0" indent="0">
              <a:buNone/>
            </a:pPr>
            <a:r>
              <a:rPr lang="cs-CZ" sz="2400" b="1" dirty="0"/>
              <a:t>MOŽNOSTI:</a:t>
            </a:r>
          </a:p>
          <a:p>
            <a:pPr marL="714375" indent="-352425">
              <a:buFont typeface="Wingdings" panose="05000000000000000000" pitchFamily="2" charset="2"/>
              <a:buChar char="ü"/>
            </a:pPr>
            <a:r>
              <a:rPr lang="cs-CZ" sz="2400" dirty="0"/>
              <a:t>Stanovení dalších podmínek a zmírňujících opatření.</a:t>
            </a:r>
          </a:p>
          <a:p>
            <a:pPr marL="714375" indent="-352425">
              <a:buNone/>
            </a:pPr>
            <a:r>
              <a:rPr lang="cs-CZ" sz="2400" dirty="0"/>
              <a:t>X    </a:t>
            </a:r>
            <a:r>
              <a:rPr lang="cs-CZ" sz="2400" dirty="0">
                <a:solidFill>
                  <a:srgbClr val="FF0000"/>
                </a:solidFill>
              </a:rPr>
              <a:t>Změna nebo zrušení podmínek stanovených v územním opatření.</a:t>
            </a:r>
          </a:p>
        </p:txBody>
      </p:sp>
    </p:spTree>
    <p:extLst>
      <p:ext uri="{BB962C8B-B14F-4D97-AF65-F5344CB8AC3E}">
        <p14:creationId xmlns:p14="http://schemas.microsoft.com/office/powerpoint/2010/main" val="1713272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t="11000" b="-4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84E174-8961-BF7B-063D-DE16E65EB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8BB93DC-DEE0-3E0F-31C2-78AE4F4AA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i-FI" sz="5400" b="1" dirty="0"/>
              <a:t>Dopady novely stavebního zákona</a:t>
            </a:r>
            <a:endParaRPr lang="cs-CZ" sz="5400" b="1" dirty="0"/>
          </a:p>
        </p:txBody>
      </p:sp>
    </p:spTree>
    <p:extLst>
      <p:ext uri="{BB962C8B-B14F-4D97-AF65-F5344CB8AC3E}">
        <p14:creationId xmlns:p14="http://schemas.microsoft.com/office/powerpoint/2010/main" val="3121835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EC3861-E846-5453-B8C4-8650C3B8A7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8376425B-9FB9-B63A-01A1-341B78DE2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r>
              <a:rPr lang="cs-CZ" sz="5400" b="1" dirty="0"/>
              <a:t>Obsah prezentace</a:t>
            </a: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sX0" fmla="*/ 0 w 5410200"/>
              <a:gd name="csY0" fmla="*/ 0 h 18288"/>
              <a:gd name="csX1" fmla="*/ 568071 w 5410200"/>
              <a:gd name="csY1" fmla="*/ 0 h 18288"/>
              <a:gd name="csX2" fmla="*/ 1298448 w 5410200"/>
              <a:gd name="csY2" fmla="*/ 0 h 18288"/>
              <a:gd name="csX3" fmla="*/ 1920621 w 5410200"/>
              <a:gd name="csY3" fmla="*/ 0 h 18288"/>
              <a:gd name="csX4" fmla="*/ 2488692 w 5410200"/>
              <a:gd name="csY4" fmla="*/ 0 h 18288"/>
              <a:gd name="csX5" fmla="*/ 3219069 w 5410200"/>
              <a:gd name="csY5" fmla="*/ 0 h 18288"/>
              <a:gd name="csX6" fmla="*/ 3895344 w 5410200"/>
              <a:gd name="csY6" fmla="*/ 0 h 18288"/>
              <a:gd name="csX7" fmla="*/ 4571619 w 5410200"/>
              <a:gd name="csY7" fmla="*/ 0 h 18288"/>
              <a:gd name="csX8" fmla="*/ 5410200 w 5410200"/>
              <a:gd name="csY8" fmla="*/ 0 h 18288"/>
              <a:gd name="csX9" fmla="*/ 5410200 w 5410200"/>
              <a:gd name="csY9" fmla="*/ 18288 h 18288"/>
              <a:gd name="csX10" fmla="*/ 4842129 w 5410200"/>
              <a:gd name="csY10" fmla="*/ 18288 h 18288"/>
              <a:gd name="csX11" fmla="*/ 4328160 w 5410200"/>
              <a:gd name="csY11" fmla="*/ 18288 h 18288"/>
              <a:gd name="csX12" fmla="*/ 3597783 w 5410200"/>
              <a:gd name="csY12" fmla="*/ 18288 h 18288"/>
              <a:gd name="csX13" fmla="*/ 3029712 w 5410200"/>
              <a:gd name="csY13" fmla="*/ 18288 h 18288"/>
              <a:gd name="csX14" fmla="*/ 2299335 w 5410200"/>
              <a:gd name="csY14" fmla="*/ 18288 h 18288"/>
              <a:gd name="csX15" fmla="*/ 1514856 w 5410200"/>
              <a:gd name="csY15" fmla="*/ 18288 h 18288"/>
              <a:gd name="csX16" fmla="*/ 892683 w 5410200"/>
              <a:gd name="csY16" fmla="*/ 18288 h 18288"/>
              <a:gd name="csX17" fmla="*/ 0 w 5410200"/>
              <a:gd name="csY17" fmla="*/ 18288 h 18288"/>
              <a:gd name="csX18" fmla="*/ 0 w 5410200"/>
              <a:gd name="csY18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Zástupný symbol pro obsah 2">
            <a:extLst>
              <a:ext uri="{FF2B5EF4-FFF2-40B4-BE49-F238E27FC236}">
                <a16:creationId xmlns:a16="http://schemas.microsoft.com/office/drawing/2014/main" id="{4A286F08-5607-4BD2-87CB-75AEC68967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4308938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350243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CB0AA6-860B-2893-2722-BF24C6C3B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AFB2E63C-0053-E769-0B98-9FAEEF42B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5400" b="1"/>
              <a:t>Novela stavebního zákona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D9383E69-6EDD-8FB5-FE14-4DE548C3F4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  <a:prstGeom prst="snip1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200" dirty="0"/>
              <a:t>Novela stavební zákona =&gt; vznik státní stavební správy, integrace DOSS, zrušení JES…</a:t>
            </a:r>
          </a:p>
          <a:p>
            <a:pPr marL="0" indent="0">
              <a:buNone/>
            </a:pPr>
            <a:r>
              <a:rPr lang="cs-CZ" sz="2200" dirty="0"/>
              <a:t>Postupný náběh účinnosti pro vyhrazené a nevyhrazené stavby.</a:t>
            </a:r>
          </a:p>
          <a:p>
            <a:endParaRPr lang="cs-CZ" sz="2200" dirty="0"/>
          </a:p>
          <a:p>
            <a:pPr marL="0" indent="0">
              <a:buNone/>
            </a:pPr>
            <a:r>
              <a:rPr lang="cs-CZ" sz="2200" b="1" dirty="0"/>
              <a:t>Řada záměrů pro využití OZE jsou vyhrazenými stavbami.</a:t>
            </a:r>
          </a:p>
          <a:p>
            <a:r>
              <a:rPr lang="cs-CZ" sz="2200" dirty="0"/>
              <a:t>=&gt; Náběh souvisejících změn již od 1. 1. 2027.</a:t>
            </a:r>
          </a:p>
          <a:p>
            <a:r>
              <a:rPr lang="cs-CZ" sz="2200" dirty="0"/>
              <a:t>=&gt; Záměry bude povolovat ÚRÚ ČR v plné integraci.</a:t>
            </a:r>
          </a:p>
          <a:p>
            <a:r>
              <a:rPr lang="cs-CZ" sz="2200" dirty="0"/>
              <a:t>=&gt; Upravený postup ve vztahu k prověření výjimky z EIA (postupování žádosti).</a:t>
            </a:r>
          </a:p>
        </p:txBody>
      </p:sp>
    </p:spTree>
    <p:extLst>
      <p:ext uri="{BB962C8B-B14F-4D97-AF65-F5344CB8AC3E}">
        <p14:creationId xmlns:p14="http://schemas.microsoft.com/office/powerpoint/2010/main" val="35059873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1565D0-C61C-F5EC-F139-3A7C474693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72E846A4-869C-C2D9-51A3-ED9349F48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5400" b="1" dirty="0"/>
              <a:t>Novela stavebního zákona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55D65B83-013A-CF78-B8C3-E15F2B8926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  <a:prstGeom prst="snip1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200" b="1"/>
              <a:t>Vyhrazené stavby – postup ÚRÚ ČR od 1. 1. 2027: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200"/>
              <a:t>Posouzení souladu záměru pro využití OZE s územním opatřením.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200"/>
              <a:t>Posouzení úplnosti žádosti.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200"/>
              <a:t>Za stanovených okolností může uplatnit požadavek na zpracování H67.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200" b="1"/>
              <a:t>Postoupení bezvadné žádosti (včetně příp. zpracovaného H67) příslušnému úřadu EIA k prověření, zda lze uplatnit výjimku z EIA.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200"/>
              <a:t>Příslušný úřad EIA provede prověření – pokud záměr podléhá posouzení EIA, vydá o tom rozhodnutí, informuje stavební úřad a provede posouzení EIA.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200"/>
              <a:t>Pokud příslušný úřad ve lhůtě nevydá rozhodnutí o tom, že záměr podléhá posouzení EIA, přistoupí ÚRÚ ČR k povolení záměru.</a:t>
            </a:r>
          </a:p>
        </p:txBody>
      </p:sp>
    </p:spTree>
    <p:extLst>
      <p:ext uri="{BB962C8B-B14F-4D97-AF65-F5344CB8AC3E}">
        <p14:creationId xmlns:p14="http://schemas.microsoft.com/office/powerpoint/2010/main" val="19654057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C6F4B7-16DD-84AC-733F-FDB7F5E4A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DB60210-B095-9C3F-2DA3-6009F0FD8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248376" cy="5431536"/>
          </a:xfrm>
        </p:spPr>
        <p:txBody>
          <a:bodyPr>
            <a:normAutofit/>
          </a:bodyPr>
          <a:lstStyle/>
          <a:p>
            <a:r>
              <a:rPr lang="cs-CZ" sz="5400" b="1" dirty="0"/>
              <a:t>Další informace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sX0" fmla="*/ 0 w 4480560"/>
              <a:gd name="csY0" fmla="*/ 0 h 18288"/>
              <a:gd name="csX1" fmla="*/ 595274 w 4480560"/>
              <a:gd name="csY1" fmla="*/ 0 h 18288"/>
              <a:gd name="csX2" fmla="*/ 1100938 w 4480560"/>
              <a:gd name="csY2" fmla="*/ 0 h 18288"/>
              <a:gd name="csX3" fmla="*/ 1651406 w 4480560"/>
              <a:gd name="csY3" fmla="*/ 0 h 18288"/>
              <a:gd name="csX4" fmla="*/ 2336292 w 4480560"/>
              <a:gd name="csY4" fmla="*/ 0 h 18288"/>
              <a:gd name="csX5" fmla="*/ 2931566 w 4480560"/>
              <a:gd name="csY5" fmla="*/ 0 h 18288"/>
              <a:gd name="csX6" fmla="*/ 3482035 w 4480560"/>
              <a:gd name="csY6" fmla="*/ 0 h 18288"/>
              <a:gd name="csX7" fmla="*/ 4480560 w 4480560"/>
              <a:gd name="csY7" fmla="*/ 0 h 18288"/>
              <a:gd name="csX8" fmla="*/ 4480560 w 4480560"/>
              <a:gd name="csY8" fmla="*/ 18288 h 18288"/>
              <a:gd name="csX9" fmla="*/ 3840480 w 4480560"/>
              <a:gd name="csY9" fmla="*/ 18288 h 18288"/>
              <a:gd name="csX10" fmla="*/ 3290011 w 4480560"/>
              <a:gd name="csY10" fmla="*/ 18288 h 18288"/>
              <a:gd name="csX11" fmla="*/ 2560320 w 4480560"/>
              <a:gd name="csY11" fmla="*/ 18288 h 18288"/>
              <a:gd name="csX12" fmla="*/ 1965046 w 4480560"/>
              <a:gd name="csY12" fmla="*/ 18288 h 18288"/>
              <a:gd name="csX13" fmla="*/ 1459382 w 4480560"/>
              <a:gd name="csY13" fmla="*/ 18288 h 18288"/>
              <a:gd name="csX14" fmla="*/ 774497 w 4480560"/>
              <a:gd name="csY14" fmla="*/ 18288 h 18288"/>
              <a:gd name="csX15" fmla="*/ 0 w 4480560"/>
              <a:gd name="csY15" fmla="*/ 18288 h 18288"/>
              <a:gd name="csX16" fmla="*/ 0 w 4480560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D8ECC13E-E553-B48D-1675-77FC44652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  <a:prstGeom prst="snip1Rect">
            <a:avLst/>
          </a:prstGeom>
        </p:spPr>
        <p:txBody>
          <a:bodyPr anchor="ctr">
            <a:normAutofit lnSpcReduction="10000"/>
          </a:bodyPr>
          <a:lstStyle/>
          <a:p>
            <a:pPr marL="0" indent="0">
              <a:buNone/>
            </a:pPr>
            <a:r>
              <a:rPr lang="cs-CZ" sz="2400" b="1" dirty="0"/>
              <a:t>Webové stránky MŽP:</a:t>
            </a:r>
          </a:p>
          <a:p>
            <a:r>
              <a:rPr lang="cs-CZ" sz="2400" b="1" dirty="0"/>
              <a:t>FAQ ad.: </a:t>
            </a:r>
            <a:r>
              <a:rPr lang="cs-CZ" sz="2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https://mzp.gov.cz/cz/agenda/akceleracni-oblasti</a:t>
            </a:r>
            <a:endParaRPr lang="cs-CZ" sz="2400" dirty="0"/>
          </a:p>
          <a:p>
            <a:r>
              <a:rPr lang="cs-CZ" sz="2400" b="1" dirty="0"/>
              <a:t>Metodiky:</a:t>
            </a:r>
            <a:r>
              <a:rPr lang="cs-CZ" sz="2400" dirty="0"/>
              <a:t> </a:t>
            </a:r>
            <a:r>
              <a:rPr lang="cs-CZ" sz="24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https://mzp.gov.cz/cz/agenda/akceleracni-oblasti/metodika-ao</a:t>
            </a:r>
            <a:r>
              <a:rPr lang="cs-CZ" sz="2400" dirty="0"/>
              <a:t> </a:t>
            </a:r>
          </a:p>
          <a:p>
            <a:endParaRPr lang="cs-CZ" sz="2400" dirty="0"/>
          </a:p>
          <a:p>
            <a:pPr marL="0" indent="0">
              <a:buNone/>
            </a:pPr>
            <a:r>
              <a:rPr lang="cs-CZ" sz="2400" b="1" dirty="0"/>
              <a:t>Webové stránky MMR:</a:t>
            </a:r>
          </a:p>
          <a:p>
            <a:r>
              <a:rPr lang="cs-CZ" sz="2400" b="1" dirty="0"/>
              <a:t>Změna č. 2 ÚRP: </a:t>
            </a:r>
            <a:r>
              <a:rPr lang="cs-CZ" sz="24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https://mmr.gov.cz/cs/ministerstvo/stavebni-pravo/koncepce-a-strategie/uzemni-rozvojovy-plan/zmena-c-2-uzemniho-rozvojoveho-planu-a-souvisejici</a:t>
            </a:r>
            <a:r>
              <a:rPr lang="cs-CZ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32811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A11F359-B744-E7FD-76CD-B8D632F91A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b="1" dirty="0"/>
              <a:t>Děkuji za pozornost.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70085D3-F605-8BFE-4EF8-741490C96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JUDr. Alena Chaloupková, Ph.D.</a:t>
            </a:r>
          </a:p>
          <a:p>
            <a:r>
              <a:rPr lang="cs-CZ" dirty="0"/>
              <a:t>Ministerstvo životního prostředí</a:t>
            </a:r>
          </a:p>
          <a:p>
            <a:r>
              <a:rPr lang="cs-CZ" dirty="0">
                <a:hlinkClick r:id="rId3"/>
              </a:rPr>
              <a:t>alena.chaloupkova@mzp.gov.cz</a:t>
            </a:r>
            <a:r>
              <a:rPr lang="cs-CZ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02638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A5B508-3174-A9CA-8AAC-A7AD9590F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5CEA8186-5DD5-38D6-F077-629B38C20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i-FI" sz="6600" b="1" dirty="0"/>
              <a:t>Zákon č. 249/2025 Sb.</a:t>
            </a:r>
            <a:endParaRPr lang="cs-CZ" sz="6600" b="1" dirty="0"/>
          </a:p>
        </p:txBody>
      </p:sp>
    </p:spTree>
    <p:extLst>
      <p:ext uri="{BB962C8B-B14F-4D97-AF65-F5344CB8AC3E}">
        <p14:creationId xmlns:p14="http://schemas.microsoft.com/office/powerpoint/2010/main" val="1106771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ED628D-A6CD-2BCF-11E1-B15DB41A28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547FA80B-8F84-E932-6C99-021525B08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5400" b="1" dirty="0"/>
              <a:t>Zákon č. 249/2025 Sb.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4BC0BD9-B165-8CBD-C415-8808D451E9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  <a:prstGeom prst="snip1Rect">
            <a:avLst/>
          </a:prstGeom>
        </p:spPr>
        <p:txBody>
          <a:bodyPr>
            <a:normAutofit/>
          </a:bodyPr>
          <a:lstStyle/>
          <a:p>
            <a:endParaRPr lang="cs-CZ" sz="2400" dirty="0"/>
          </a:p>
          <a:p>
            <a:r>
              <a:rPr lang="cs-CZ" sz="2400" dirty="0"/>
              <a:t>Transpozice několika ustanovení směrnice Evropského parlamentu a Rady (EU) 2023/2413 ze dne 18. října 2023, </a:t>
            </a:r>
            <a:r>
              <a:rPr lang="cs-CZ" sz="2400" b="1" dirty="0"/>
              <a:t>kterou se mění směrnice (EU) 2018/2001</a:t>
            </a:r>
            <a:r>
              <a:rPr lang="cs-CZ" sz="2400" dirty="0"/>
              <a:t>, nařízení (EU) 2018/1999 a směrnice 98/70/ES, pokud jde o podporu energie z obnovitelných zdrojů, a zrušuje směrnice Rady (EU) 2015/652.</a:t>
            </a:r>
          </a:p>
          <a:p>
            <a:r>
              <a:rPr lang="cs-CZ" sz="2400" b="1" dirty="0"/>
              <a:t>Zákon č. 249/2025 Sb.</a:t>
            </a:r>
            <a:r>
              <a:rPr lang="cs-CZ" sz="2400" dirty="0"/>
              <a:t>, o urychlení využívání některých obnovitelných zdrojů energie a o změně souvisejících zákonů (zákon o urychlení využívání obnovitelných zdrojů energie). Zkráceně označován jako </a:t>
            </a:r>
            <a:r>
              <a:rPr lang="cs-CZ" sz="2400" b="1" dirty="0"/>
              <a:t>ZOZE</a:t>
            </a:r>
            <a:r>
              <a:rPr lang="cs-CZ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9410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84B911-1B08-1B06-5464-E6BFF09D4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39520FE0-1FC5-2B50-5048-BDDFF244D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i-FI" b="1" dirty="0"/>
              <a:t>Akcelerační oblasti </a:t>
            </a:r>
            <a:br>
              <a:rPr lang="cs-CZ" b="1" dirty="0"/>
            </a:br>
            <a:r>
              <a:rPr lang="fi-FI" b="1" dirty="0"/>
              <a:t>a jejich vymezování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739173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C2F71E-FA1A-9A17-B51F-F75F1A0D8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3351BB1F-739E-B698-C66E-54A7EB045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5400" b="1" dirty="0"/>
              <a:t>Akcelerační oblasti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CE7C2D60-09E1-E255-A547-F9E4E3505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  <a:prstGeom prst="snip1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sz="2400" b="1" dirty="0"/>
              <a:t>Oblasti vymezené za účelem urychlení využití obnovitelného zdroje energie.</a:t>
            </a:r>
          </a:p>
          <a:p>
            <a:endParaRPr lang="cs-CZ" sz="2400" b="1" dirty="0"/>
          </a:p>
          <a:p>
            <a:pPr marL="0" indent="0">
              <a:buNone/>
            </a:pPr>
            <a:r>
              <a:rPr lang="cs-CZ" sz="2400" b="1" dirty="0"/>
              <a:t>Nepředpokládá se v nich významný negativní vliv záměrů pro využití OZE na životní prostředí ani jiné veřejné zájmy.</a:t>
            </a:r>
          </a:p>
          <a:p>
            <a:pPr marL="835025" indent="-342900">
              <a:buFont typeface="Wingdings" panose="05000000000000000000" pitchFamily="2" charset="2"/>
              <a:buChar char="ü"/>
            </a:pPr>
            <a:r>
              <a:rPr lang="cs-CZ" sz="2400" dirty="0"/>
              <a:t>Místo vymezení – co nejmenší konflikt s jinými veřejnými zájmy.</a:t>
            </a:r>
          </a:p>
          <a:p>
            <a:pPr marL="835025" indent="-342900">
              <a:buFont typeface="Wingdings" panose="05000000000000000000" pitchFamily="2" charset="2"/>
              <a:buChar char="ü"/>
            </a:pPr>
            <a:r>
              <a:rPr lang="cs-CZ" sz="2400" dirty="0"/>
              <a:t>Stanovení podmínek a zmírňujících opatření.</a:t>
            </a:r>
          </a:p>
          <a:p>
            <a:endParaRPr lang="cs-CZ" sz="2400" b="1" dirty="0"/>
          </a:p>
          <a:p>
            <a:pPr marL="0" indent="0">
              <a:buNone/>
            </a:pPr>
            <a:r>
              <a:rPr lang="cs-CZ" sz="2400" b="1" dirty="0"/>
              <a:t>=&gt; Je v nich umožněno zjednodušené povolování záměrů pro využití OZE.</a:t>
            </a:r>
          </a:p>
          <a:p>
            <a:pPr marL="835025" indent="-342900">
              <a:buFont typeface="Wingdings" panose="05000000000000000000" pitchFamily="2" charset="2"/>
              <a:buChar char="ü"/>
            </a:pPr>
            <a:r>
              <a:rPr lang="cs-CZ" sz="2400" dirty="0"/>
              <a:t>Záměr pro využití OZE v akcelerační oblasti zpravidla nepodléhá EIA.</a:t>
            </a:r>
          </a:p>
          <a:p>
            <a:pPr marL="835025" indent="-342900">
              <a:buFont typeface="Wingdings" panose="05000000000000000000" pitchFamily="2" charset="2"/>
              <a:buChar char="ü"/>
            </a:pPr>
            <a:r>
              <a:rPr lang="cs-CZ" sz="2400" dirty="0"/>
              <a:t>„Zjednodušené“ (převážně kontrolní) JES.</a:t>
            </a:r>
          </a:p>
        </p:txBody>
      </p:sp>
    </p:spTree>
    <p:extLst>
      <p:ext uri="{BB962C8B-B14F-4D97-AF65-F5344CB8AC3E}">
        <p14:creationId xmlns:p14="http://schemas.microsoft.com/office/powerpoint/2010/main" val="3206834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6C1066A7-3308-09A0-669C-70C51470B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5400" b="1" dirty="0"/>
              <a:t>Záměr pro využití OZE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4FD45D3E-42DB-4061-9159-866F02ECA3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  <a:prstGeom prst="snip1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cs-CZ" sz="2400" b="1" dirty="0"/>
              <a:t>Záměr pro využití obnovitelného zdroje energie</a:t>
            </a:r>
          </a:p>
          <a:p>
            <a:pPr marL="457200" lvl="1" indent="0">
              <a:spcAft>
                <a:spcPts val="600"/>
              </a:spcAft>
              <a:buNone/>
            </a:pPr>
            <a:r>
              <a:rPr lang="cs-CZ" b="1" dirty="0"/>
              <a:t>stavba, soubor staveb nebo zařízení pro výrobu energie z OZE nebo stavba nebo zařízení využívající kombinaci různých druhů OZE</a:t>
            </a:r>
            <a:r>
              <a:rPr lang="cs-CZ" dirty="0"/>
              <a:t>,</a:t>
            </a:r>
          </a:p>
          <a:p>
            <a:pPr marL="457200" lvl="1" indent="0">
              <a:spcAft>
                <a:spcPts val="600"/>
              </a:spcAft>
              <a:buNone/>
            </a:pPr>
            <a:r>
              <a:rPr lang="cs-CZ" dirty="0"/>
              <a:t>+ </a:t>
            </a:r>
            <a:r>
              <a:rPr lang="cs-CZ" b="1" dirty="0"/>
              <a:t>její změny</a:t>
            </a:r>
            <a:r>
              <a:rPr lang="cs-CZ" dirty="0"/>
              <a:t>,</a:t>
            </a:r>
          </a:p>
          <a:p>
            <a:pPr marL="457200" lvl="1" indent="0">
              <a:spcAft>
                <a:spcPts val="600"/>
              </a:spcAft>
              <a:buNone/>
            </a:pPr>
            <a:r>
              <a:rPr lang="cs-CZ" dirty="0"/>
              <a:t>+</a:t>
            </a:r>
            <a:r>
              <a:rPr lang="cs-CZ" b="1" dirty="0"/>
              <a:t> její připojení</a:t>
            </a:r>
            <a:r>
              <a:rPr lang="cs-CZ" dirty="0"/>
              <a:t> k distribuční, přenosové nebo přepravní soustavě,</a:t>
            </a:r>
          </a:p>
          <a:p>
            <a:pPr marL="457200" lvl="1" indent="0">
              <a:spcAft>
                <a:spcPts val="600"/>
              </a:spcAft>
              <a:buNone/>
            </a:pPr>
            <a:r>
              <a:rPr lang="cs-CZ" dirty="0"/>
              <a:t>+ stavby nebo zařízení sloužící </a:t>
            </a:r>
            <a:r>
              <a:rPr lang="cs-CZ" b="1" dirty="0"/>
              <a:t>pro ukládání energie </a:t>
            </a:r>
            <a:r>
              <a:rPr lang="cs-CZ" dirty="0"/>
              <a:t>vyrobené výrobnou, které jsou připojeny ve stejném místě připojení,</a:t>
            </a:r>
          </a:p>
          <a:p>
            <a:pPr marL="457200" lvl="1" indent="0">
              <a:spcAft>
                <a:spcPts val="600"/>
              </a:spcAft>
              <a:buNone/>
            </a:pPr>
            <a:r>
              <a:rPr lang="cs-CZ" dirty="0"/>
              <a:t>+ </a:t>
            </a:r>
            <a:r>
              <a:rPr lang="cs-CZ" b="1" dirty="0"/>
              <a:t>další technická a dopravní infrastruktura</a:t>
            </a:r>
            <a:r>
              <a:rPr lang="cs-CZ" dirty="0"/>
              <a:t> nezbytná pro provoz výrobny (ne však distribuční / přenosová / přepravní soustava samotná),</a:t>
            </a:r>
          </a:p>
          <a:p>
            <a:pPr marL="457200" lvl="1" indent="0">
              <a:spcAft>
                <a:spcPts val="600"/>
              </a:spcAft>
              <a:buNone/>
            </a:pPr>
            <a:r>
              <a:rPr lang="cs-CZ" dirty="0"/>
              <a:t>+ stavby, zařízení a jiná opatření sloužící k </a:t>
            </a:r>
            <a:r>
              <a:rPr lang="cs-CZ" b="1" dirty="0"/>
              <a:t>vyloučení nebo zmírnění nepříznivých dopadů </a:t>
            </a:r>
            <a:r>
              <a:rPr lang="cs-CZ" dirty="0"/>
              <a:t>výrobny do území.</a:t>
            </a:r>
          </a:p>
        </p:txBody>
      </p:sp>
    </p:spTree>
    <p:extLst>
      <p:ext uri="{BB962C8B-B14F-4D97-AF65-F5344CB8AC3E}">
        <p14:creationId xmlns:p14="http://schemas.microsoft.com/office/powerpoint/2010/main" val="1218051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C3F020-414E-CE21-42D4-F53ADF584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F9C5502-6BAD-0E52-2FAF-E8904EDED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5400" b="1" dirty="0"/>
              <a:t>Vymezování akceleračních oblastí</a:t>
            </a:r>
          </a:p>
        </p:txBody>
      </p:sp>
      <p:sp>
        <p:nvSpPr>
          <p:cNvPr id="7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AA915436-9B4E-0A9C-4017-D27F403C6D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  <a:prstGeom prst="snip1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200" b="1" dirty="0"/>
              <a:t>MÍSTO VYMEZENÍ</a:t>
            </a:r>
          </a:p>
          <a:p>
            <a:pPr marL="447675" indent="-361950">
              <a:buFont typeface="Wingdings" panose="05000000000000000000" pitchFamily="2" charset="2"/>
              <a:buChar char="ü"/>
            </a:pPr>
            <a:r>
              <a:rPr lang="cs-CZ" sz="2200" dirty="0"/>
              <a:t>Vymezovány mají být </a:t>
            </a:r>
            <a:r>
              <a:rPr lang="cs-CZ" sz="2200" b="1" dirty="0"/>
              <a:t>v rámci tzv. nezbytných oblastí vymezených v PÚR ČR </a:t>
            </a:r>
            <a:r>
              <a:rPr lang="cs-CZ" sz="2200" dirty="0"/>
              <a:t>=&gt; Jedna nezbytná oblast pro </a:t>
            </a:r>
            <a:r>
              <a:rPr lang="cs-CZ" sz="2200" b="1" dirty="0"/>
              <a:t>FVE</a:t>
            </a:r>
            <a:r>
              <a:rPr lang="cs-CZ" sz="2200" dirty="0"/>
              <a:t> a jedna nezbytná oblast pro </a:t>
            </a:r>
            <a:r>
              <a:rPr lang="cs-CZ" sz="2200" b="1" dirty="0"/>
              <a:t>VTE</a:t>
            </a:r>
            <a:r>
              <a:rPr lang="cs-CZ" sz="2200" dirty="0"/>
              <a:t>.</a:t>
            </a:r>
          </a:p>
          <a:p>
            <a:pPr marL="447675" indent="-361950">
              <a:buFont typeface="Wingdings" panose="05000000000000000000" pitchFamily="2" charset="2"/>
              <a:buChar char="ü"/>
            </a:pPr>
            <a:r>
              <a:rPr lang="cs-CZ" sz="2200" dirty="0"/>
              <a:t>Vymezeny </a:t>
            </a:r>
            <a:r>
              <a:rPr lang="cs-CZ" sz="2200" b="1" dirty="0"/>
              <a:t>nesmí být v EVL, PO, ZCHÚ + dalších územích určených nařízením vlády </a:t>
            </a:r>
            <a:r>
              <a:rPr lang="cs-CZ" sz="2200" dirty="0"/>
              <a:t>=&gt; Limity z oblasti ochrany životního prostředí, státní památkové péče, obrany a bezpečnosti státu, lázeňství, letectví a veřejné meteorologické služby.</a:t>
            </a:r>
          </a:p>
          <a:p>
            <a:pPr marL="447675" indent="-361950">
              <a:buFont typeface="Wingdings" panose="05000000000000000000" pitchFamily="2" charset="2"/>
              <a:buChar char="ü"/>
            </a:pPr>
            <a:r>
              <a:rPr lang="cs-CZ" sz="2200" dirty="0"/>
              <a:t>Upřednostněny mají být umělé a zastavěné plochy.</a:t>
            </a:r>
          </a:p>
          <a:p>
            <a:endParaRPr lang="cs-CZ" sz="2200" dirty="0"/>
          </a:p>
          <a:p>
            <a:pPr marL="0" indent="0">
              <a:buNone/>
            </a:pPr>
            <a:r>
              <a:rPr lang="cs-CZ" sz="2200" b="1" dirty="0"/>
              <a:t>PODMÍNKY A ZMÍRŇUJÍCÍ OPATŘENÍ</a:t>
            </a:r>
          </a:p>
          <a:p>
            <a:pPr marL="447675" indent="-361950">
              <a:buFont typeface="Wingdings" panose="05000000000000000000" pitchFamily="2" charset="2"/>
              <a:buChar char="ü"/>
            </a:pPr>
            <a:r>
              <a:rPr lang="cs-CZ" sz="2200" dirty="0"/>
              <a:t>Povinnost pořídit pro každou akcelerační oblast </a:t>
            </a:r>
            <a:r>
              <a:rPr lang="cs-CZ" sz="2200" b="1" dirty="0"/>
              <a:t>územní opatření</a:t>
            </a:r>
            <a:r>
              <a:rPr lang="cs-CZ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8861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866AED-F615-807C-CA92-DB38833AD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F3C543D-46CB-C869-632E-04CFDA3B1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5400" b="1" dirty="0"/>
              <a:t>Vymezování akceleračních oblastí</a:t>
            </a:r>
          </a:p>
        </p:txBody>
      </p:sp>
      <p:sp>
        <p:nvSpPr>
          <p:cNvPr id="7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13E3AAD2-E92C-4FC6-6788-6D797849C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  <a:prstGeom prst="snip1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200" dirty="0"/>
              <a:t>Akcelerační oblasti se vymezují jako plochy nebo koridory </a:t>
            </a:r>
            <a:r>
              <a:rPr lang="cs-CZ" sz="2200" b="1" dirty="0"/>
              <a:t>v územním rozvojovém plánu, zásadách územního rozvoje nebo v územním plánu</a:t>
            </a:r>
            <a:r>
              <a:rPr lang="cs-CZ" sz="2200" dirty="0"/>
              <a:t>.</a:t>
            </a:r>
          </a:p>
          <a:p>
            <a:pPr marL="0" indent="0">
              <a:buNone/>
            </a:pPr>
            <a:endParaRPr lang="cs-CZ" sz="2200" dirty="0"/>
          </a:p>
          <a:p>
            <a:pPr marL="0" indent="0">
              <a:buNone/>
            </a:pPr>
            <a:r>
              <a:rPr lang="cs-CZ" sz="2200" dirty="0"/>
              <a:t>Současně musí být pro každou akcelerační oblast pořízeno </a:t>
            </a:r>
            <a:r>
              <a:rPr lang="cs-CZ" sz="2200" b="1" dirty="0"/>
              <a:t>územní opatření o podmínkách a zmírňujících opatřeních.</a:t>
            </a:r>
          </a:p>
          <a:p>
            <a:pPr marL="0" indent="0">
              <a:buNone/>
            </a:pPr>
            <a:endParaRPr lang="cs-CZ" sz="2200" b="1" dirty="0"/>
          </a:p>
          <a:p>
            <a:pPr marL="0" indent="0">
              <a:buNone/>
            </a:pPr>
            <a:r>
              <a:rPr lang="cs-CZ" sz="2200" dirty="0"/>
              <a:t>Při vymezení akcelerační oblasti se povinně zpracovává vyhodnocení vlivů na udržitelný rozvoj území (</a:t>
            </a:r>
            <a:r>
              <a:rPr lang="cs-CZ" sz="2200" b="1" dirty="0"/>
              <a:t>včetně SEA a příp. </a:t>
            </a:r>
            <a:r>
              <a:rPr lang="cs-CZ" sz="2200" b="1" dirty="0" err="1"/>
              <a:t>naturového</a:t>
            </a:r>
            <a:r>
              <a:rPr lang="cs-CZ" sz="2200" b="1" dirty="0"/>
              <a:t> posouzení</a:t>
            </a:r>
            <a:r>
              <a:rPr lang="cs-CZ" sz="2200" dirty="0"/>
              <a:t>).</a:t>
            </a:r>
          </a:p>
          <a:p>
            <a:endParaRPr lang="cs-CZ" sz="2200" dirty="0"/>
          </a:p>
        </p:txBody>
      </p:sp>
    </p:spTree>
    <p:extLst>
      <p:ext uri="{BB962C8B-B14F-4D97-AF65-F5344CB8AC3E}">
        <p14:creationId xmlns:p14="http://schemas.microsoft.com/office/powerpoint/2010/main" val="33135380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 2013–2022">
  <a:themeElements>
    <a:clrScheme name="Motiv Office 2013–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Motiv Office 2013–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 2013–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4125</TotalTime>
  <Words>1400</Words>
  <Application>Microsoft Office PowerPoint</Application>
  <PresentationFormat>Širokoúhlá obrazovka</PresentationFormat>
  <Paragraphs>144</Paragraphs>
  <Slides>23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9" baseType="lpstr">
      <vt:lpstr>Barlow</vt:lpstr>
      <vt:lpstr>Calibri</vt:lpstr>
      <vt:lpstr>Wingdings</vt:lpstr>
      <vt:lpstr>Calibri Light</vt:lpstr>
      <vt:lpstr>Arial</vt:lpstr>
      <vt:lpstr>Motiv Office 2013–2022</vt:lpstr>
      <vt:lpstr>Akcelerační oblasti</vt:lpstr>
      <vt:lpstr>Obsah prezentace</vt:lpstr>
      <vt:lpstr>Zákon č. 249/2025 Sb.</vt:lpstr>
      <vt:lpstr>Zákon č. 249/2025 Sb.</vt:lpstr>
      <vt:lpstr>Akcelerační oblasti  a jejich vymezování</vt:lpstr>
      <vt:lpstr>Akcelerační oblasti</vt:lpstr>
      <vt:lpstr>Záměr pro využití OZE</vt:lpstr>
      <vt:lpstr>Vymezování akceleračních oblastí</vt:lpstr>
      <vt:lpstr>Vymezování akceleračních oblastí</vt:lpstr>
      <vt:lpstr>Vymezování akceleračních oblastí</vt:lpstr>
      <vt:lpstr>Změna č. 2 Územního rozvojového plánu</vt:lpstr>
      <vt:lpstr>Změna č. 2 Územního rozvojového plánu</vt:lpstr>
      <vt:lpstr>Povolování v akceleračních oblastech</vt:lpstr>
      <vt:lpstr>Závaznost územního opatření</vt:lpstr>
      <vt:lpstr>Postup příslušného orgánu</vt:lpstr>
      <vt:lpstr>Výjimka z EIA</vt:lpstr>
      <vt:lpstr>Výjimka z EIA</vt:lpstr>
      <vt:lpstr>Vydání jednotného environmentálního stanoviska</vt:lpstr>
      <vt:lpstr>Dopady novely stavebního zákona</vt:lpstr>
      <vt:lpstr>Novela stavebního zákona</vt:lpstr>
      <vt:lpstr>Novela stavebního zákona</vt:lpstr>
      <vt:lpstr>Další informace</vt:lpstr>
      <vt:lpstr>Děkuji za pozornost.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Svrčinová Veronika</dc:creator>
  <cp:lastModifiedBy>Alena Chaloupková</cp:lastModifiedBy>
  <cp:revision>197</cp:revision>
  <dcterms:created xsi:type="dcterms:W3CDTF">2023-09-13T13:11:25Z</dcterms:created>
  <dcterms:modified xsi:type="dcterms:W3CDTF">2026-06-10T09:49:55Z</dcterms:modified>
</cp:coreProperties>
</file>