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embeddedFontLst>
    <p:embeddedFont>
      <p:font typeface="Inter ExtraBold"/>
      <p:bold r:id="rId22"/>
      <p:boldItalic r:id="rId23"/>
    </p:embeddedFont>
    <p:embeddedFont>
      <p:font typeface="Candara"/>
      <p:regular r:id="rId24"/>
      <p:bold r:id="rId25"/>
      <p:italic r:id="rId26"/>
      <p:boldItalic r:id="rId27"/>
    </p:embeddedFont>
    <p:embeddedFont>
      <p:font typeface="Inter Medium"/>
      <p:regular r:id="rId28"/>
      <p:bold r:id="rId29"/>
      <p:italic r:id="rId30"/>
      <p:boldItalic r:id="rId31"/>
    </p:embeddedFont>
    <p:embeddedFont>
      <p:font typeface="Open Sans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50">
          <p15:clr>
            <a:srgbClr val="A4A3A4"/>
          </p15:clr>
        </p15:guide>
        <p15:guide id="2" pos="7151">
          <p15:clr>
            <a:srgbClr val="A4A3A4"/>
          </p15:clr>
        </p15:guide>
        <p15:guide id="3" pos="415">
          <p15:clr>
            <a:srgbClr val="A4A3A4"/>
          </p15:clr>
        </p15:guide>
      </p15:sldGuideLst>
    </p:ext>
    <p:ext uri="GoogleSlidesCustomDataVersion2">
      <go:slidesCustomData xmlns:go="http://customooxmlschemas.google.com/" r:id="rId34" roundtripDataSignature="AMtx7mjZaj6/wR4J2Do7F6kRkKllUV9t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50" orient="horz"/>
        <p:guide pos="7151"/>
        <p:guide pos="415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InterExtraBold-bold.fntdata"/><Relationship Id="rId21" Type="http://schemas.openxmlformats.org/officeDocument/2006/relationships/slide" Target="slides/slide16.xml"/><Relationship Id="rId24" Type="http://schemas.openxmlformats.org/officeDocument/2006/relationships/font" Target="fonts/Candara-regular.fntdata"/><Relationship Id="rId23" Type="http://schemas.openxmlformats.org/officeDocument/2006/relationships/font" Target="fonts/InterExtra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andara-italic.fntdata"/><Relationship Id="rId25" Type="http://schemas.openxmlformats.org/officeDocument/2006/relationships/font" Target="fonts/Candara-bold.fntdata"/><Relationship Id="rId28" Type="http://schemas.openxmlformats.org/officeDocument/2006/relationships/font" Target="fonts/InterMedium-regular.fntdata"/><Relationship Id="rId27" Type="http://schemas.openxmlformats.org/officeDocument/2006/relationships/font" Target="fonts/Candar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InterMedium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InterMedium-boldItalic.fntdata"/><Relationship Id="rId30" Type="http://schemas.openxmlformats.org/officeDocument/2006/relationships/font" Target="fonts/InterMedium-italic.fntdata"/><Relationship Id="rId11" Type="http://schemas.openxmlformats.org/officeDocument/2006/relationships/slide" Target="slides/slide6.xml"/><Relationship Id="rId33" Type="http://schemas.openxmlformats.org/officeDocument/2006/relationships/font" Target="fonts/OpenSans-boldItalic.fntdata"/><Relationship Id="rId10" Type="http://schemas.openxmlformats.org/officeDocument/2006/relationships/slide" Target="slides/slide5.xml"/><Relationship Id="rId32" Type="http://schemas.openxmlformats.org/officeDocument/2006/relationships/font" Target="fonts/Open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customschemas.google.com/relationships/presentationmetadata" Target="meta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cs-C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ebb23779ed_0_255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g3ebb23779ed_0_255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g3ebb23779ed_0_255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ebb23779ed_0_1850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g3ebb23779ed_0_1850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Není myšleno, že blackout se OZE netýká vůbec.Problém je mnohofaktorový a podstatné je řízení napětí, stabilita a služby.</a:t>
            </a:r>
            <a:endParaRPr/>
          </a:p>
        </p:txBody>
      </p:sp>
      <p:sp>
        <p:nvSpPr>
          <p:cNvPr id="340" name="Google Shape;340;g3ebb23779ed_0_1850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ebf00bedf9_0_1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g3ebf00bedf9_0_1504:notes"/>
          <p:cNvSpPr/>
          <p:nvPr>
            <p:ph idx="2" type="sldImg"/>
          </p:nvPr>
        </p:nvSpPr>
        <p:spPr>
          <a:xfrm>
            <a:off x="1143164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ebf00bedf9_0_486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3ebf00bedf9_0_486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Kontext: pořadník, negarantovaný výkon, sdílené připojení, vlastní spotřeba, akumulace a agregace nejsou doplňky, ale podmínky dalšího rozvoje.</a:t>
            </a:r>
            <a:endParaRPr/>
          </a:p>
        </p:txBody>
      </p:sp>
      <p:sp>
        <p:nvSpPr>
          <p:cNvPr id="374" name="Google Shape;374;g3ebf00bedf9_0_486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ebf00bedf9_0_507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2" name="Google Shape;392;g3ebf00bedf9_0_507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Propojit bezpečnostní strategii ČR: energetická nezávislost a kybernetická bezpečnost jsou spojené nádoby.</a:t>
            </a:r>
            <a:endParaRPr/>
          </a:p>
        </p:txBody>
      </p:sp>
      <p:sp>
        <p:nvSpPr>
          <p:cNvPr id="393" name="Google Shape;393;g3ebf00bedf9_0_507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3ebf00bedf9_0_1224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g3ebf00bedf9_0_1224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Žádný jeden nástroj nestačí. Finanční podpora bez povolení nefunguje. Povolení bez připojení nefunguje. Připojení bez flexibility zvyšuje riziko.</a:t>
            </a:r>
            <a:endParaRPr/>
          </a:p>
        </p:txBody>
      </p:sp>
      <p:sp>
        <p:nvSpPr>
          <p:cNvPr id="415" name="Google Shape;415;g3ebf00bedf9_0_1224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ebf00bedf9_0_1594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g3ebf00bedf9_0_1594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3ebf00bedf9_0_1594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59decb66a_0_54:notes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50" lIns="81350" spcFirstLastPara="1" rIns="81350" wrap="square" tIns="813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465" name="Google Shape;465;g2959decb66a_0_54:notes"/>
          <p:cNvSpPr/>
          <p:nvPr>
            <p:ph idx="2" type="sldImg"/>
          </p:nvPr>
        </p:nvSpPr>
        <p:spPr>
          <a:xfrm>
            <a:off x="1143208" y="685791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ebb23779ed_0_272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g3ebb23779ed_0_272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Neodmítáme rizika. Představit OZE jako technicky a ekonomicky řešitelnou transformaci, která má vedle přínosů také nová rizika.</a:t>
            </a:r>
            <a:endParaRPr/>
          </a:p>
        </p:txBody>
      </p:sp>
      <p:sp>
        <p:nvSpPr>
          <p:cNvPr id="92" name="Google Shape;92;g3ebb23779ed_0_272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ebb23779ed_0_439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g3ebb23779ed_0_439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Vysvětlit, že klíčem je systémová integrace. Technologie sama o sobě není problém; problémem je způsob integrace a nastavení pravidel.</a:t>
            </a:r>
            <a:endParaRPr/>
          </a:p>
        </p:txBody>
      </p:sp>
      <p:sp>
        <p:nvSpPr>
          <p:cNvPr id="126" name="Google Shape;126;g3ebb23779ed_0_439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ebb23779ed_0_815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g3ebb23779ed_0_815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Debata o dotacích je zastaralá. Větší problém je bankovatelnost v prostředí volatility a dlouhých povolovacích procesů.</a:t>
            </a:r>
            <a:endParaRPr/>
          </a:p>
        </p:txBody>
      </p:sp>
      <p:sp>
        <p:nvSpPr>
          <p:cNvPr id="149" name="Google Shape;149;g3ebb23779ed_0_815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ebb23779ed_0_1087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3ebb23779ed_0_1087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Zdůraznit, že CfD chrání investora v nízkých cenách, ale zároveň vrací nadvýnosy v cenových špičkách - akceptaci podpory.</a:t>
            </a:r>
            <a:endParaRPr/>
          </a:p>
        </p:txBody>
      </p:sp>
      <p:sp>
        <p:nvSpPr>
          <p:cNvPr id="179" name="Google Shape;179;g3ebb23779ed_0_1087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ebb23779ed_0_1303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3ebb23779ed_0_1303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OZE s nízkými marginálními náklady tlačí cenu dolů. To je výhoda pro spotřebitele, ale bez flexibility snižuje výnosy projektů.</a:t>
            </a:r>
            <a:endParaRPr/>
          </a:p>
        </p:txBody>
      </p:sp>
      <p:sp>
        <p:nvSpPr>
          <p:cNvPr id="203" name="Google Shape;203;g3ebb23779ed_0_1303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ebb23779ed_0_1561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g3ebb23779ed_0_1561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U každé technologie říci, že podpora má smysl tam, ale, ne automaticky všude.</a:t>
            </a:r>
            <a:endParaRPr/>
          </a:p>
        </p:txBody>
      </p:sp>
      <p:sp>
        <p:nvSpPr>
          <p:cNvPr id="246" name="Google Shape;246;g3ebb23779ed_0_1561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ebb23779ed_0_1796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g3ebb23779ed_0_1796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Energetická bezpečnost = schopnost zachovat funkce systému a kritické služby i při poruše.</a:t>
            </a:r>
            <a:endParaRPr/>
          </a:p>
        </p:txBody>
      </p:sp>
      <p:sp>
        <p:nvSpPr>
          <p:cNvPr id="287" name="Google Shape;287;g3ebb23779ed_0_1796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ebb23779ed_0_1818:notes"/>
          <p:cNvSpPr/>
          <p:nvPr>
            <p:ph idx="2" type="sldImg"/>
          </p:nvPr>
        </p:nvSpPr>
        <p:spPr>
          <a:xfrm>
            <a:off x="685727" y="857273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Google Shape;309;g3ebb23779ed_0_1818:notes"/>
          <p:cNvSpPr txBox="1"/>
          <p:nvPr>
            <p:ph idx="1" type="body"/>
          </p:nvPr>
        </p:nvSpPr>
        <p:spPr>
          <a:xfrm>
            <a:off x="685800" y="3300500"/>
            <a:ext cx="54864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OZE nejsou jen klimatický nástroj. V době bezpečnostních hrozeb je relevantní i jejich schopnost decentralizovat riziko.</a:t>
            </a:r>
            <a:endParaRPr/>
          </a:p>
        </p:txBody>
      </p:sp>
      <p:sp>
        <p:nvSpPr>
          <p:cNvPr id="310" name="Google Shape;310;g3ebb23779ed_0_1818:notes"/>
          <p:cNvSpPr txBox="1"/>
          <p:nvPr>
            <p:ph idx="12" type="sldNum"/>
          </p:nvPr>
        </p:nvSpPr>
        <p:spPr>
          <a:xfrm>
            <a:off x="3884613" y="6514083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">
  <p:cSld name="MASTER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30" name="Google Shape;3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2" name="Google Shape;52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18.jpg"/><Relationship Id="rId5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5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19.png"/><Relationship Id="rId10" Type="http://schemas.openxmlformats.org/officeDocument/2006/relationships/image" Target="../media/image6.png"/><Relationship Id="rId9" Type="http://schemas.openxmlformats.org/officeDocument/2006/relationships/image" Target="../media/image21.png"/><Relationship Id="rId5" Type="http://schemas.openxmlformats.org/officeDocument/2006/relationships/image" Target="../media/image13.png"/><Relationship Id="rId6" Type="http://schemas.openxmlformats.org/officeDocument/2006/relationships/image" Target="../media/image22.png"/><Relationship Id="rId7" Type="http://schemas.openxmlformats.org/officeDocument/2006/relationships/image" Target="../media/image20.png"/><Relationship Id="rId8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image" Target="../media/image6.png"/><Relationship Id="rId5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Relationship Id="rId4" Type="http://schemas.openxmlformats.org/officeDocument/2006/relationships/image" Target="../media/image6.png"/><Relationship Id="rId5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data/assets/landscape_tall_crop.jpg" id="81" name="Google Shape;81;g3ebb23779ed_0_2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6595" y="0"/>
            <a:ext cx="6382512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3ebb23779ed_0_255"/>
          <p:cNvSpPr/>
          <p:nvPr/>
        </p:nvSpPr>
        <p:spPr>
          <a:xfrm>
            <a:off x="566943" y="1874520"/>
            <a:ext cx="4892100" cy="640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4600"/>
              <a:buFont typeface="Play"/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Rizika OZE</a:t>
            </a:r>
            <a:endParaRPr i="0" sz="4600" u="none" cap="none" strike="noStrike">
              <a:solidFill>
                <a:schemeClr val="dk1"/>
              </a:solidFill>
            </a:endParaRPr>
          </a:p>
        </p:txBody>
      </p:sp>
      <p:sp>
        <p:nvSpPr>
          <p:cNvPr id="83" name="Google Shape;83;g3ebb23779ed_0_255"/>
          <p:cNvSpPr/>
          <p:nvPr/>
        </p:nvSpPr>
        <p:spPr>
          <a:xfrm>
            <a:off x="603520" y="2578608"/>
            <a:ext cx="4846200" cy="411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4600"/>
              <a:buFont typeface="Play"/>
              <a:buNone/>
            </a:pPr>
            <a:r>
              <a:rPr b="1" lang="cs-CZ" sz="25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mýty, realita a řízení rizik</a:t>
            </a:r>
            <a:endParaRPr b="1" sz="25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4" name="Google Shape;84;g3ebb23779ed_0_255"/>
          <p:cNvCxnSpPr/>
          <p:nvPr/>
        </p:nvCxnSpPr>
        <p:spPr>
          <a:xfrm>
            <a:off x="603520" y="3200400"/>
            <a:ext cx="1143000" cy="0"/>
          </a:xfrm>
          <a:prstGeom prst="straightConnector1">
            <a:avLst/>
          </a:prstGeom>
          <a:noFill/>
          <a:ln cap="flat" cmpd="sng" w="508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5" name="Google Shape;85;g3ebb23779ed_0_255"/>
          <p:cNvSpPr/>
          <p:nvPr/>
        </p:nvSpPr>
        <p:spPr>
          <a:xfrm>
            <a:off x="621809" y="5093270"/>
            <a:ext cx="45720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300"/>
              <a:buFont typeface="Arial"/>
              <a:buNone/>
            </a:pPr>
            <a:r>
              <a:rPr b="0" i="0" lang="cs-CZ" sz="170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Štěpán Chalupa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300"/>
              <a:buFont typeface="Arial"/>
              <a:buNone/>
            </a:pPr>
            <a:r>
              <a:rPr b="0" i="0" lang="cs-CZ" sz="170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Komora obnovitelných zdrojů energie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ebb23779ed_0_255"/>
          <p:cNvSpPr/>
          <p:nvPr/>
        </p:nvSpPr>
        <p:spPr>
          <a:xfrm>
            <a:off x="621800" y="5687573"/>
            <a:ext cx="50292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50"/>
              <a:buFont typeface="Arial"/>
              <a:buNone/>
            </a:pPr>
            <a:r>
              <a:rPr b="0" i="0" lang="cs-CZ" sz="125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Společný seminář Komise pro životní prostředí AV ČR a Komise pro energetiku AV ČR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50"/>
              <a:buFont typeface="Arial"/>
              <a:buNone/>
            </a:pPr>
            <a:r>
              <a:rPr b="0" i="0" lang="cs-CZ" sz="125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15. června 2026</a:t>
            </a:r>
            <a:endParaRPr b="0" i="0" sz="14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ebb23779ed_0_255"/>
          <p:cNvSpPr/>
          <p:nvPr/>
        </p:nvSpPr>
        <p:spPr>
          <a:xfrm>
            <a:off x="11476026" y="6492240"/>
            <a:ext cx="2286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750"/>
              <a:buFont typeface="Arial"/>
              <a:buNone/>
            </a:pPr>
            <a:r>
              <a:rPr b="0" i="0" lang="cs-CZ" sz="75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7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" name="Google Shape;88;g3ebb23779ed_0_2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010" y="192000"/>
            <a:ext cx="2301600" cy="91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ebb23779ed_0_1850"/>
          <p:cNvSpPr/>
          <p:nvPr/>
        </p:nvSpPr>
        <p:spPr>
          <a:xfrm>
            <a:off x="626575" y="892988"/>
            <a:ext cx="10607400" cy="50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3100"/>
              <a:buFont typeface="Arial"/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Blackout: špatná otázka zní „mohou za to OZE?“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43" name="Google Shape;343;g3ebb23779ed_0_1850"/>
          <p:cNvCxnSpPr/>
          <p:nvPr/>
        </p:nvCxnSpPr>
        <p:spPr>
          <a:xfrm>
            <a:off x="594376" y="1483792"/>
            <a:ext cx="914400" cy="0"/>
          </a:xfrm>
          <a:prstGeom prst="straightConnector1">
            <a:avLst/>
          </a:prstGeom>
          <a:noFill/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4" name="Google Shape;344;g3ebb23779ed_0_1850"/>
          <p:cNvSpPr/>
          <p:nvPr/>
        </p:nvSpPr>
        <p:spPr>
          <a:xfrm>
            <a:off x="700099" y="1588863"/>
            <a:ext cx="10460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300"/>
              <a:buFont typeface="Arial"/>
              <a:buNone/>
            </a:pPr>
            <a:r>
              <a:rPr b="0" i="0" lang="cs-CZ" sz="190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Správná otázka: měla soustava dostatek technických služeb, rezerv a řízení napětí?</a:t>
            </a:r>
            <a:endParaRPr b="0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g3ebb23779ed_0_1850"/>
          <p:cNvSpPr/>
          <p:nvPr/>
        </p:nvSpPr>
        <p:spPr>
          <a:xfrm>
            <a:off x="658836" y="2162632"/>
            <a:ext cx="3154800" cy="3474600"/>
          </a:xfrm>
          <a:prstGeom prst="roundRect">
            <a:avLst>
              <a:gd fmla="val 2318" name="adj"/>
            </a:avLst>
          </a:prstGeom>
          <a:solidFill>
            <a:srgbClr val="F1F5F9"/>
          </a:solidFill>
          <a:ln cap="flat" cmpd="sng" w="127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3ebb23779ed_0_1850"/>
          <p:cNvSpPr/>
          <p:nvPr/>
        </p:nvSpPr>
        <p:spPr>
          <a:xfrm>
            <a:off x="887417" y="2494635"/>
            <a:ext cx="26976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1700"/>
              <a:buFont typeface="Arial"/>
              <a:buNone/>
            </a:pPr>
            <a:r>
              <a:rPr b="1" i="0" lang="cs-CZ" sz="2000" u="none" cap="none" strike="noStrike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Blackout vzniká kombinací faktorů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g3ebb23779ed_0_1850"/>
          <p:cNvSpPr/>
          <p:nvPr/>
        </p:nvSpPr>
        <p:spPr>
          <a:xfrm>
            <a:off x="978900" y="3294450"/>
            <a:ext cx="2606100" cy="21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0" lIns="250" spcFirstLastPara="1" rIns="250" wrap="square" tIns="2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11827"/>
              </a:buClr>
              <a:buSzPts val="1150"/>
              <a:buFont typeface="Arial"/>
              <a:buNone/>
            </a:pP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porucha vedení nebo prvků sítě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selhání řízení napětí / jalového výkonu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nedostatek stabilizačních schopností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rychlé odpojování zdrojů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lidské a provozní chyby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g3ebb23779ed_0_1850"/>
          <p:cNvSpPr/>
          <p:nvPr/>
        </p:nvSpPr>
        <p:spPr>
          <a:xfrm>
            <a:off x="4352877" y="2194589"/>
            <a:ext cx="3154800" cy="3474600"/>
          </a:xfrm>
          <a:prstGeom prst="roundRect">
            <a:avLst>
              <a:gd fmla="val 2318" name="adj"/>
            </a:avLst>
          </a:prstGeom>
          <a:solidFill>
            <a:srgbClr val="FFFFFF"/>
          </a:solidFill>
          <a:ln cap="flat" cmpd="sng" w="1905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3ebb23779ed_0_1850"/>
          <p:cNvSpPr/>
          <p:nvPr/>
        </p:nvSpPr>
        <p:spPr>
          <a:xfrm>
            <a:off x="4581496" y="2494636"/>
            <a:ext cx="2697600" cy="365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2000">
                <a:solidFill>
                  <a:srgbClr val="39B54A"/>
                </a:solidFill>
                <a:latin typeface="Open Sans"/>
                <a:ea typeface="Open Sans"/>
                <a:cs typeface="Open Sans"/>
                <a:sym typeface="Open Sans"/>
              </a:rPr>
              <a:t>Příklad: Iberský </a:t>
            </a:r>
            <a:r>
              <a:rPr b="1" lang="cs-CZ" sz="2000">
                <a:solidFill>
                  <a:srgbClr val="39B54A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b="1" i="0" lang="cs-CZ" sz="2000">
                <a:solidFill>
                  <a:srgbClr val="39B54A"/>
                </a:solidFill>
                <a:latin typeface="Open Sans"/>
                <a:ea typeface="Open Sans"/>
                <a:cs typeface="Open Sans"/>
                <a:sym typeface="Open Sans"/>
              </a:rPr>
              <a:t>blackout</a:t>
            </a:r>
            <a:r>
              <a:rPr b="1" lang="cs-CZ" sz="2000">
                <a:solidFill>
                  <a:srgbClr val="39B54A"/>
                </a:solidFill>
                <a:latin typeface="Open Sans"/>
                <a:ea typeface="Open Sans"/>
                <a:cs typeface="Open Sans"/>
                <a:sym typeface="Open Sans"/>
              </a:rPr>
              <a:t>”</a:t>
            </a:r>
            <a:r>
              <a:rPr b="1" i="0" lang="cs-CZ" sz="2000">
                <a:solidFill>
                  <a:srgbClr val="39B54A"/>
                </a:solidFill>
                <a:latin typeface="Open Sans"/>
                <a:ea typeface="Open Sans"/>
                <a:cs typeface="Open Sans"/>
                <a:sym typeface="Open Sans"/>
              </a:rPr>
              <a:t> 28. 4. 2025</a:t>
            </a:r>
            <a:endParaRPr b="1" i="0" sz="2000">
              <a:solidFill>
                <a:srgbClr val="39B54A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0" name="Google Shape;350;g3ebb23779ed_0_1850"/>
          <p:cNvSpPr/>
          <p:nvPr/>
        </p:nvSpPr>
        <p:spPr>
          <a:xfrm>
            <a:off x="4641025" y="3294453"/>
            <a:ext cx="2578500" cy="21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0" lIns="250" spcFirstLastPara="1" rIns="250" wrap="square" tIns="2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11827"/>
              </a:buClr>
              <a:buSzPts val="1150"/>
              <a:buFont typeface="Arial"/>
              <a:buNone/>
            </a:pP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oficiální závěry: kombinace faktorů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oscilace a řízení napětí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rychlé změny výkonu a odpojování zdrojů</a:t>
            </a:r>
            <a:b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cs-CZ" sz="1500" u="none" cap="none" strike="noStrike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• nejde redukovat na „OZE ano/ne“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g3ebb23779ed_0_1850"/>
          <p:cNvSpPr/>
          <p:nvPr/>
        </p:nvSpPr>
        <p:spPr>
          <a:xfrm>
            <a:off x="8275511" y="2194589"/>
            <a:ext cx="3154800" cy="3474600"/>
          </a:xfrm>
          <a:prstGeom prst="roundRect">
            <a:avLst>
              <a:gd fmla="val 2318" name="adj"/>
            </a:avLst>
          </a:prstGeom>
          <a:solidFill>
            <a:srgbClr val="1E293B"/>
          </a:solidFill>
          <a:ln cap="flat" cmpd="sng" w="12700">
            <a:solidFill>
              <a:srgbClr val="1E29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3ebb23779ed_0_1850"/>
          <p:cNvSpPr/>
          <p:nvPr/>
        </p:nvSpPr>
        <p:spPr>
          <a:xfrm>
            <a:off x="8504122" y="2549535"/>
            <a:ext cx="26976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None/>
            </a:pPr>
            <a:r>
              <a:rPr b="1" i="0" lang="cs-CZ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Poučení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3ebb23779ed_0_1850"/>
          <p:cNvSpPr/>
          <p:nvPr/>
        </p:nvSpPr>
        <p:spPr>
          <a:xfrm>
            <a:off x="8504147" y="3236933"/>
            <a:ext cx="2615100" cy="132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20"/>
              <a:buFont typeface="Arial"/>
              <a:buNone/>
            </a:pPr>
            <a:r>
              <a:rPr b="1" i="0" lang="cs-CZ" sz="152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Čím více měničových zdrojů a decentralizace, tím důležitější je aktivní řízení soustavy, požadavky na zdroje a služby výkonové rovnováhy.</a:t>
            </a:r>
            <a:endParaRPr b="0" i="0" sz="15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3ebb23779ed_0_1850"/>
          <p:cNvSpPr/>
          <p:nvPr/>
        </p:nvSpPr>
        <p:spPr>
          <a:xfrm>
            <a:off x="8508647" y="4904543"/>
            <a:ext cx="2606100" cy="50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1E7F4"/>
              </a:buClr>
              <a:buSzPts val="1100"/>
              <a:buFont typeface="Arial"/>
              <a:buNone/>
            </a:pPr>
            <a:r>
              <a:rPr b="0" i="0" lang="cs-CZ" sz="1300" u="none" cap="none" strike="noStrike">
                <a:solidFill>
                  <a:srgbClr val="D1E7F4"/>
                </a:solidFill>
                <a:latin typeface="Arial"/>
                <a:ea typeface="Arial"/>
                <a:cs typeface="Arial"/>
                <a:sym typeface="Arial"/>
              </a:rPr>
              <a:t>OZE nejsou automatická příčina blackoutu. Ale špatně integrované OZE mohou zvýšit nároky na řízení.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5" name="Google Shape;355;g3ebb23779ed_0_18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025" y="-16850"/>
            <a:ext cx="2075100" cy="821822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g3ebb23779ed_0_1850"/>
          <p:cNvSpPr txBox="1"/>
          <p:nvPr/>
        </p:nvSpPr>
        <p:spPr>
          <a:xfrm>
            <a:off x="594375" y="5891651"/>
            <a:ext cx="10224900" cy="671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95250" lIns="95250" spcFirstLastPara="1" rIns="95250" wrap="square" tIns="952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cs-CZ" sz="1400">
                <a:solidFill>
                  <a:srgbClr val="334155"/>
                </a:solidFill>
                <a:highlight>
                  <a:srgbClr val="F8FAFC"/>
                </a:highlight>
                <a:latin typeface="Open Sans"/>
                <a:ea typeface="Open Sans"/>
                <a:cs typeface="Open Sans"/>
                <a:sym typeface="Open Sans"/>
              </a:rPr>
              <a:t>Předseda ENTSO-E při zveřejnění závěrů k Iberskému blackoutu uvedl:</a:t>
            </a:r>
            <a:endParaRPr b="0" i="0" sz="1400">
              <a:solidFill>
                <a:srgbClr val="334155"/>
              </a:solidFill>
              <a:highlight>
                <a:srgbClr val="F8FAF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375"/>
              </a:spcBef>
              <a:spcAft>
                <a:spcPts val="0"/>
              </a:spcAft>
              <a:buNone/>
            </a:pPr>
            <a:r>
              <a:rPr b="1" i="1" lang="cs-CZ" sz="1400">
                <a:solidFill>
                  <a:srgbClr val="009933"/>
                </a:solidFill>
                <a:highlight>
                  <a:srgbClr val="F8FAFC"/>
                </a:highlight>
                <a:latin typeface="Open Sans"/>
                <a:ea typeface="Open Sans"/>
                <a:cs typeface="Open Sans"/>
                <a:sym typeface="Open Sans"/>
              </a:rPr>
              <a:t>„Problémem nejsou obnovitelné zdroje, ale řízení napětí v síti bez ohledu na typ výroby.“</a:t>
            </a:r>
            <a:endParaRPr b="1" i="1" sz="1400">
              <a:solidFill>
                <a:srgbClr val="009933"/>
              </a:solidFill>
              <a:highlight>
                <a:srgbClr val="F8FAF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ebf00bedf9_0_1504"/>
          <p:cNvSpPr/>
          <p:nvPr/>
        </p:nvSpPr>
        <p:spPr>
          <a:xfrm>
            <a:off x="0" y="349200"/>
            <a:ext cx="12192300" cy="6987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2" name="Google Shape;362;g3ebf00bedf9_0_1504"/>
          <p:cNvCxnSpPr/>
          <p:nvPr/>
        </p:nvCxnSpPr>
        <p:spPr>
          <a:xfrm>
            <a:off x="409586" y="1047750"/>
            <a:ext cx="11373300" cy="0"/>
          </a:xfrm>
          <a:prstGeom prst="straightConnector1">
            <a:avLst/>
          </a:prstGeom>
          <a:solidFill>
            <a:srgbClr val="FFFFFF"/>
          </a:solidFill>
          <a:ln cap="flat" cmpd="sng" w="9525">
            <a:solidFill>
              <a:srgbClr val="E2E8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3" name="Google Shape;363;g3ebf00bedf9_0_1504"/>
          <p:cNvSpPr txBox="1"/>
          <p:nvPr/>
        </p:nvSpPr>
        <p:spPr>
          <a:xfrm>
            <a:off x="426591" y="815150"/>
            <a:ext cx="11338800" cy="492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3100"/>
              <a:buFont typeface="Arial"/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Vysoký podíl OZE neznamená nízkou spolehlivost</a:t>
            </a:r>
            <a:endParaRPr b="0" sz="3200">
              <a:solidFill>
                <a:srgbClr val="0F172A"/>
              </a:solidFill>
              <a:latin typeface="Inter ExtraBold"/>
              <a:ea typeface="Inter ExtraBold"/>
              <a:cs typeface="Inter ExtraBold"/>
              <a:sym typeface="Inter ExtraBold"/>
            </a:endParaRPr>
          </a:p>
        </p:txBody>
      </p:sp>
      <p:sp>
        <p:nvSpPr>
          <p:cNvPr id="364" name="Google Shape;364;g3ebf00bedf9_0_1504"/>
          <p:cNvSpPr txBox="1"/>
          <p:nvPr/>
        </p:nvSpPr>
        <p:spPr>
          <a:xfrm>
            <a:off x="409566" y="1505313"/>
            <a:ext cx="11156100" cy="261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700">
                <a:solidFill>
                  <a:srgbClr val="64748B"/>
                </a:solidFill>
                <a:latin typeface="Inter Medium"/>
                <a:ea typeface="Inter Medium"/>
                <a:cs typeface="Inter Medium"/>
                <a:sym typeface="Inter Medium"/>
              </a:rPr>
              <a:t>Německo 2006–2024: podíl OZE na hrubé spotřebě elektřiny vs. spolehlivost (SAIDI)</a:t>
            </a:r>
            <a:endParaRPr b="0" sz="1700">
              <a:solidFill>
                <a:srgbClr val="64748B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pic>
        <p:nvPicPr>
          <p:cNvPr id="365" name="Google Shape;365;g3ebf00bedf9_0_1504"/>
          <p:cNvPicPr preferRelativeResize="0"/>
          <p:nvPr/>
        </p:nvPicPr>
        <p:blipFill rotWithShape="1">
          <a:blip r:embed="rId4">
            <a:alphaModFix/>
          </a:blip>
          <a:srcRect b="0" l="1305" r="1305" t="0"/>
          <a:stretch/>
        </p:blipFill>
        <p:spPr>
          <a:xfrm>
            <a:off x="409575" y="1964500"/>
            <a:ext cx="7784400" cy="467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6" name="Google Shape;366;g3ebf00bedf9_0_1504"/>
          <p:cNvGrpSpPr/>
          <p:nvPr/>
        </p:nvGrpSpPr>
        <p:grpSpPr>
          <a:xfrm>
            <a:off x="8336400" y="2112100"/>
            <a:ext cx="3429000" cy="4381500"/>
            <a:chOff x="8286750" y="1238250"/>
            <a:chExt cx="3429000" cy="4381500"/>
          </a:xfrm>
        </p:grpSpPr>
        <p:sp>
          <p:nvSpPr>
            <p:cNvPr id="367" name="Google Shape;367;g3ebf00bedf9_0_1504"/>
            <p:cNvSpPr/>
            <p:nvPr/>
          </p:nvSpPr>
          <p:spPr>
            <a:xfrm>
              <a:off x="8286750" y="1238250"/>
              <a:ext cx="3429000" cy="4381500"/>
            </a:xfrm>
            <a:prstGeom prst="roundRect">
              <a:avLst>
                <a:gd fmla="val 3333" name="adj"/>
              </a:avLst>
            </a:prstGeom>
            <a:solidFill>
              <a:srgbClr val="F1F5F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g3ebf00bedf9_0_1504"/>
            <p:cNvSpPr txBox="1"/>
            <p:nvPr/>
          </p:nvSpPr>
          <p:spPr>
            <a:xfrm>
              <a:off x="8524800" y="1822600"/>
              <a:ext cx="2952900" cy="309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E293B"/>
                  </a:solidFill>
                </a:rPr>
                <a:t>Klíčová interpretace</a:t>
              </a:r>
              <a:endParaRPr b="1" sz="1800">
                <a:solidFill>
                  <a:srgbClr val="1E293B"/>
                </a:solidFill>
              </a:endParaRPr>
            </a:p>
            <a:p>
              <a:pPr indent="0" lvl="0" marL="0" rtl="0" algn="l">
                <a:spcBef>
                  <a:spcPts val="1500"/>
                </a:spcBef>
                <a:spcAft>
                  <a:spcPts val="0"/>
                </a:spcAft>
                <a:buNone/>
              </a:pPr>
              <a:r>
                <a:rPr lang="cs-CZ">
                  <a:solidFill>
                    <a:srgbClr val="334155"/>
                  </a:solidFill>
                </a:rPr>
                <a:t>R</a:t>
              </a:r>
              <a:r>
                <a:rPr lang="cs-CZ">
                  <a:solidFill>
                    <a:srgbClr val="334155"/>
                  </a:solidFill>
                </a:rPr>
                <a:t>ůst podílu obnovitelných zdrojů (OZE) je slučitelný s dlouhodobě velmi vysokou spolehlivostí dodávek elektřiny.</a:t>
              </a:r>
              <a:endParaRPr>
                <a:solidFill>
                  <a:srgbClr val="334155"/>
                </a:solidFill>
              </a:endParaRPr>
            </a:p>
            <a:p>
              <a:pPr indent="0" lvl="0" marL="0" rtl="0" algn="l">
                <a:spcBef>
                  <a:spcPts val="1125"/>
                </a:spcBef>
                <a:spcAft>
                  <a:spcPts val="0"/>
                </a:spcAft>
                <a:buNone/>
              </a:pPr>
              <a:r>
                <a:t/>
              </a:r>
              <a:endParaRPr sz="1300">
                <a:solidFill>
                  <a:srgbClr val="475569"/>
                </a:solidFill>
              </a:endParaRPr>
            </a:p>
            <a:p>
              <a:pPr indent="0" lvl="0" marL="0" rtl="0" algn="l">
                <a:spcBef>
                  <a:spcPts val="375"/>
                </a:spcBef>
                <a:spcAft>
                  <a:spcPts val="1125"/>
                </a:spcAft>
                <a:buNone/>
              </a:pPr>
              <a:r>
                <a:rPr lang="cs-CZ" sz="1300">
                  <a:solidFill>
                    <a:srgbClr val="475569"/>
                  </a:solidFill>
                </a:rPr>
                <a:t>Graf neprokazuje přímou kauzalitu, ale vyvrací mýtus o nestabilitě sítě při vysokém podílu OZE.</a:t>
              </a:r>
              <a:endParaRPr sz="1300">
                <a:solidFill>
                  <a:srgbClr val="475569"/>
                </a:solidFill>
              </a:endParaRPr>
            </a:p>
          </p:txBody>
        </p:sp>
      </p:grpSp>
      <p:cxnSp>
        <p:nvCxnSpPr>
          <p:cNvPr id="369" name="Google Shape;369;g3ebf00bedf9_0_1504"/>
          <p:cNvCxnSpPr/>
          <p:nvPr/>
        </p:nvCxnSpPr>
        <p:spPr>
          <a:xfrm>
            <a:off x="527801" y="1447392"/>
            <a:ext cx="914400" cy="0"/>
          </a:xfrm>
          <a:prstGeom prst="straightConnector1">
            <a:avLst/>
          </a:prstGeom>
          <a:noFill/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70" name="Google Shape;370;g3ebf00bedf9_0_15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025" y="-1685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ebf00bedf9_0_486"/>
          <p:cNvSpPr/>
          <p:nvPr/>
        </p:nvSpPr>
        <p:spPr>
          <a:xfrm>
            <a:off x="452475" y="656050"/>
            <a:ext cx="11239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72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Skutečné systémové riziko: nárůst výroby &gt; kapacita flexibility</a:t>
            </a:r>
            <a:endParaRPr b="1" sz="272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77" name="Google Shape;377;g3ebf00bedf9_0_486"/>
          <p:cNvCxnSpPr/>
          <p:nvPr/>
        </p:nvCxnSpPr>
        <p:spPr>
          <a:xfrm>
            <a:off x="619125" y="1227550"/>
            <a:ext cx="2333700" cy="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8" name="Google Shape;378;g3ebf00bedf9_0_486"/>
          <p:cNvSpPr/>
          <p:nvPr/>
        </p:nvSpPr>
        <p:spPr>
          <a:xfrm>
            <a:off x="476250" y="1333500"/>
            <a:ext cx="112395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8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Výroba z OZE roste rychleji než síťová kapacita</a:t>
            </a:r>
            <a:r>
              <a:rPr lang="cs-CZ" sz="1800">
                <a:solidFill>
                  <a:srgbClr val="6B7280"/>
                </a:solidFill>
              </a:rPr>
              <a:t> a zejména flexibilita v čele s řízením spotřeby a akumulací</a:t>
            </a:r>
            <a:r>
              <a:rPr b="0" lang="cs-CZ" sz="18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sz="18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g3ebf00bedf9_0_486"/>
          <p:cNvSpPr/>
          <p:nvPr/>
        </p:nvSpPr>
        <p:spPr>
          <a:xfrm>
            <a:off x="619125" y="2095500"/>
            <a:ext cx="4762500" cy="3048000"/>
          </a:xfrm>
          <a:prstGeom prst="roundRect">
            <a:avLst>
              <a:gd fmla="val 3750" name="adj"/>
            </a:avLst>
          </a:prstGeom>
          <a:solidFill>
            <a:srgbClr val="F8FAFC"/>
          </a:solidFill>
          <a:ln cap="flat" cmpd="sng" w="1430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g3ebf00bedf9_0_486"/>
          <p:cNvSpPr/>
          <p:nvPr/>
        </p:nvSpPr>
        <p:spPr>
          <a:xfrm>
            <a:off x="904875" y="2333625"/>
            <a:ext cx="41910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2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Co roste rychle</a:t>
            </a:r>
            <a:endParaRPr b="1" sz="22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g3ebf00bedf9_0_486"/>
          <p:cNvSpPr/>
          <p:nvPr/>
        </p:nvSpPr>
        <p:spPr>
          <a:xfrm>
            <a:off x="904875" y="2857500"/>
            <a:ext cx="4191000" cy="2095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b="0" lang="cs-CZ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instalace FVE a VTE (a ŤČ)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b="0" lang="cs-CZ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decentralizované zdroje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b="0" lang="cs-CZ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měničové technologie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b="0" lang="cs-CZ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krátkodobá volatilita výroby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g3ebf00bedf9_0_486"/>
          <p:cNvSpPr/>
          <p:nvPr/>
        </p:nvSpPr>
        <p:spPr>
          <a:xfrm>
            <a:off x="6810375" y="2095500"/>
            <a:ext cx="4762500" cy="3048000"/>
          </a:xfrm>
          <a:prstGeom prst="roundRect">
            <a:avLst>
              <a:gd fmla="val 3750" name="adj"/>
            </a:avLst>
          </a:prstGeom>
          <a:solidFill>
            <a:srgbClr val="EAF7EE"/>
          </a:solidFill>
          <a:ln cap="flat" cmpd="sng" w="1905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3ebf00bedf9_0_486"/>
          <p:cNvSpPr/>
          <p:nvPr/>
        </p:nvSpPr>
        <p:spPr>
          <a:xfrm>
            <a:off x="7096125" y="2333625"/>
            <a:ext cx="41910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2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Co musí růst stejně rychle</a:t>
            </a:r>
            <a:endParaRPr b="1" sz="22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g3ebf00bedf9_0_486"/>
          <p:cNvSpPr/>
          <p:nvPr/>
        </p:nvSpPr>
        <p:spPr>
          <a:xfrm>
            <a:off x="7096125" y="2857500"/>
            <a:ext cx="4191000" cy="2095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lang="cs-CZ" sz="1600">
                <a:solidFill>
                  <a:srgbClr val="111827"/>
                </a:solidFill>
              </a:rPr>
              <a:t>řízení spotřeby (DSM) </a:t>
            </a:r>
            <a:endParaRPr sz="1600">
              <a:solidFill>
                <a:srgbClr val="111827"/>
              </a:solidFill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lang="cs-CZ" sz="1600">
                <a:solidFill>
                  <a:srgbClr val="111827"/>
                </a:solidFill>
              </a:rPr>
              <a:t>akumulace - nejen bateriová</a:t>
            </a:r>
            <a:endParaRPr sz="1600">
              <a:solidFill>
                <a:srgbClr val="111827"/>
              </a:solidFill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lang="cs-CZ" sz="1600">
                <a:solidFill>
                  <a:srgbClr val="111827"/>
                </a:solidFill>
              </a:rPr>
              <a:t>agregace flexibility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b="0" lang="cs-CZ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služby výkonové rovnováhy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900"/>
              </a:spcBef>
              <a:spcAft>
                <a:spcPts val="0"/>
              </a:spcAft>
              <a:buClr>
                <a:srgbClr val="111827"/>
              </a:buClr>
              <a:buSzPts val="1600"/>
              <a:buFont typeface="Arial"/>
              <a:buChar char="●"/>
            </a:pPr>
            <a:r>
              <a:rPr lang="cs-CZ" sz="1600">
                <a:solidFill>
                  <a:srgbClr val="111827"/>
                </a:solidFill>
              </a:rPr>
              <a:t>technologická modernizace a poslilování ES</a:t>
            </a:r>
            <a:endParaRPr b="0" sz="16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g3ebf00bedf9_0_48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81625" y="3609975"/>
            <a:ext cx="1381200" cy="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g3ebf00bedf9_0_486"/>
          <p:cNvSpPr/>
          <p:nvPr/>
        </p:nvSpPr>
        <p:spPr>
          <a:xfrm>
            <a:off x="5381625" y="3238500"/>
            <a:ext cx="14289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integrace</a:t>
            </a:r>
            <a:endParaRPr b="0" sz="14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g3ebf00bedf9_0_486"/>
          <p:cNvSpPr/>
          <p:nvPr/>
        </p:nvSpPr>
        <p:spPr>
          <a:xfrm>
            <a:off x="619125" y="5334000"/>
            <a:ext cx="10953900" cy="952500"/>
          </a:xfrm>
          <a:prstGeom prst="roundRect">
            <a:avLst>
              <a:gd fmla="val 15000" name="adj"/>
            </a:avLst>
          </a:prstGeom>
          <a:solidFill>
            <a:srgbClr val="EAF3F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3ebf00bedf9_0_486"/>
          <p:cNvSpPr/>
          <p:nvPr/>
        </p:nvSpPr>
        <p:spPr>
          <a:xfrm>
            <a:off x="904875" y="5429250"/>
            <a:ext cx="103824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9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Zásadní je motivace a požadavky na zapojování do flexibility</a:t>
            </a:r>
            <a:r>
              <a:rPr b="1" lang="cs-CZ" sz="19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1" sz="19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9" name="Google Shape;389;g3ebf00bedf9_0_486"/>
          <p:cNvPicPr preferRelativeResize="0"/>
          <p:nvPr/>
        </p:nvPicPr>
        <p:blipFill rotWithShape="1">
          <a:blip r:embed="rId5">
            <a:alphaModFix/>
          </a:blip>
          <a:srcRect b="249" l="0" r="0" t="249"/>
          <a:stretch/>
        </p:blipFill>
        <p:spPr>
          <a:xfrm>
            <a:off x="619125" y="0"/>
            <a:ext cx="1714500" cy="67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ebf00bedf9_0_507"/>
          <p:cNvSpPr/>
          <p:nvPr/>
        </p:nvSpPr>
        <p:spPr>
          <a:xfrm>
            <a:off x="594525" y="807338"/>
            <a:ext cx="109728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2900"/>
              <a:buFont typeface="Play"/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OZE snižují jednu závislost, ale mohou vytvářet jinou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6" name="Google Shape;396;g3ebf00bedf9_0_507"/>
          <p:cNvSpPr/>
          <p:nvPr/>
        </p:nvSpPr>
        <p:spPr>
          <a:xfrm>
            <a:off x="594525" y="1381200"/>
            <a:ext cx="10972800" cy="3333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8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Přechod od fosilních paliv nesmí znamenat nekontrolovanou závislost na technologiích a digitálním řízení.</a:t>
            </a:r>
            <a:endParaRPr b="0" sz="18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7" name="Google Shape;397;g3ebf00bedf9_0_507"/>
          <p:cNvGrpSpPr/>
          <p:nvPr/>
        </p:nvGrpSpPr>
        <p:grpSpPr>
          <a:xfrm>
            <a:off x="590550" y="1857375"/>
            <a:ext cx="11011050" cy="3048000"/>
            <a:chOff x="590550" y="1857375"/>
            <a:chExt cx="11011050" cy="3048000"/>
          </a:xfrm>
        </p:grpSpPr>
        <p:sp>
          <p:nvSpPr>
            <p:cNvPr id="398" name="Google Shape;398;g3ebf00bedf9_0_507"/>
            <p:cNvSpPr/>
            <p:nvPr/>
          </p:nvSpPr>
          <p:spPr>
            <a:xfrm>
              <a:off x="590550" y="1857375"/>
              <a:ext cx="3524400" cy="3048000"/>
            </a:xfrm>
            <a:prstGeom prst="roundRect">
              <a:avLst>
                <a:gd fmla="val 3750" name="adj"/>
              </a:avLst>
            </a:prstGeom>
            <a:solidFill>
              <a:srgbClr val="EAF7EE"/>
            </a:solidFill>
            <a:ln cap="flat" cmpd="sng" w="14300">
              <a:solidFill>
                <a:srgbClr val="0E7A3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g3ebf00bedf9_0_507"/>
            <p:cNvSpPr txBox="1"/>
            <p:nvPr/>
          </p:nvSpPr>
          <p:spPr>
            <a:xfrm>
              <a:off x="781050" y="2047875"/>
              <a:ext cx="31434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0E7A3A"/>
                  </a:solidFill>
                </a:rPr>
                <a:t>Snižujeme závislost</a:t>
              </a:r>
              <a:endParaRPr b="1" sz="2000">
                <a:solidFill>
                  <a:srgbClr val="0E7A3A"/>
                </a:solidFill>
              </a:endParaRPr>
            </a:p>
          </p:txBody>
        </p:sp>
        <p:sp>
          <p:nvSpPr>
            <p:cNvPr id="400" name="Google Shape;400;g3ebf00bedf9_0_507"/>
            <p:cNvSpPr txBox="1"/>
            <p:nvPr/>
          </p:nvSpPr>
          <p:spPr>
            <a:xfrm>
              <a:off x="781050" y="2524125"/>
              <a:ext cx="3143400" cy="219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-3302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dovoz fosilních paliv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cenové šoky geopolitických krizí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centralizovaná zranitelnost velkých zdrojů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g3ebf00bedf9_0_507"/>
            <p:cNvSpPr/>
            <p:nvPr/>
          </p:nvSpPr>
          <p:spPr>
            <a:xfrm>
              <a:off x="4333875" y="1857375"/>
              <a:ext cx="3524400" cy="3048000"/>
            </a:xfrm>
            <a:prstGeom prst="roundRect">
              <a:avLst>
                <a:gd fmla="val 3750" name="adj"/>
              </a:avLst>
            </a:prstGeom>
            <a:solidFill>
              <a:srgbClr val="FEF3C7"/>
            </a:solidFill>
            <a:ln cap="flat" cmpd="sng" w="14300">
              <a:solidFill>
                <a:srgbClr val="F59E0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g3ebf00bedf9_0_507"/>
            <p:cNvSpPr txBox="1"/>
            <p:nvPr/>
          </p:nvSpPr>
          <p:spPr>
            <a:xfrm>
              <a:off x="4524375" y="2047875"/>
              <a:ext cx="31434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F59E0B"/>
                  </a:solidFill>
                </a:rPr>
                <a:t>Nová rizika </a:t>
              </a:r>
              <a:r>
                <a:rPr lang="cs-CZ" sz="2000">
                  <a:solidFill>
                    <a:srgbClr val="F59E0B"/>
                  </a:solidFill>
                </a:rPr>
                <a:t>(Čína)</a:t>
              </a:r>
              <a:endParaRPr sz="2000">
                <a:solidFill>
                  <a:srgbClr val="F59E0B"/>
                </a:solidFill>
              </a:endParaRPr>
            </a:p>
          </p:txBody>
        </p:sp>
        <p:sp>
          <p:nvSpPr>
            <p:cNvPr id="403" name="Google Shape;403;g3ebf00bedf9_0_507"/>
            <p:cNvSpPr txBox="1"/>
            <p:nvPr/>
          </p:nvSpPr>
          <p:spPr>
            <a:xfrm>
              <a:off x="4524375" y="2524125"/>
              <a:ext cx="3143400" cy="219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-3302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koncentrace výroby komponent 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kritické suroviny a měniče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vzdálený přístup a kybernetika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g3ebf00bedf9_0_507"/>
            <p:cNvSpPr/>
            <p:nvPr/>
          </p:nvSpPr>
          <p:spPr>
            <a:xfrm>
              <a:off x="8077200" y="1857375"/>
              <a:ext cx="3524400" cy="3048000"/>
            </a:xfrm>
            <a:prstGeom prst="roundRect">
              <a:avLst>
                <a:gd fmla="val 3750" name="adj"/>
              </a:avLst>
            </a:prstGeom>
            <a:solidFill>
              <a:srgbClr val="EAF3F8"/>
            </a:solidFill>
            <a:ln cap="flat" cmpd="sng" w="14300">
              <a:solidFill>
                <a:srgbClr val="17324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g3ebf00bedf9_0_507"/>
            <p:cNvSpPr txBox="1"/>
            <p:nvPr/>
          </p:nvSpPr>
          <p:spPr>
            <a:xfrm>
              <a:off x="8267700" y="2047875"/>
              <a:ext cx="31434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17324D"/>
                  </a:solidFill>
                </a:rPr>
                <a:t>Nástroje řízení</a:t>
              </a:r>
              <a:endParaRPr b="1" sz="2000">
                <a:solidFill>
                  <a:srgbClr val="17324D"/>
                </a:solidFill>
              </a:endParaRPr>
            </a:p>
          </p:txBody>
        </p:sp>
        <p:sp>
          <p:nvSpPr>
            <p:cNvPr id="406" name="Google Shape;406;g3ebf00bedf9_0_507"/>
            <p:cNvSpPr txBox="1"/>
            <p:nvPr/>
          </p:nvSpPr>
          <p:spPr>
            <a:xfrm>
              <a:off x="8267700" y="2524125"/>
              <a:ext cx="3143400" cy="219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-3302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necenová kritéria v aukcích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kybernetické požadavky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30200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</a:rPr>
                <a:t>technologická soběstačnost - podpora/ochrana průmyslu EU</a:t>
              </a:r>
              <a:endParaRPr sz="1600">
                <a:solidFill>
                  <a:srgbClr val="17324D"/>
                </a:solidFill>
              </a:endParaRPr>
            </a:p>
            <a:p>
              <a:pPr indent="-3302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17324D"/>
                </a:buClr>
                <a:buSzPts val="1600"/>
                <a:buFont typeface="Arial"/>
                <a:buChar char="●"/>
              </a:pPr>
              <a:r>
                <a:rPr lang="cs-CZ" sz="16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transparentní dodavatelský řetězec</a:t>
              </a:r>
              <a:endParaRPr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7" name="Google Shape;407;g3ebf00bedf9_0_507"/>
          <p:cNvGrpSpPr/>
          <p:nvPr/>
        </p:nvGrpSpPr>
        <p:grpSpPr>
          <a:xfrm>
            <a:off x="590550" y="5191125"/>
            <a:ext cx="11010900" cy="952500"/>
            <a:chOff x="590550" y="5191125"/>
            <a:chExt cx="11010900" cy="952500"/>
          </a:xfrm>
        </p:grpSpPr>
        <p:sp>
          <p:nvSpPr>
            <p:cNvPr id="408" name="Google Shape;408;g3ebf00bedf9_0_507"/>
            <p:cNvSpPr/>
            <p:nvPr/>
          </p:nvSpPr>
          <p:spPr>
            <a:xfrm>
              <a:off x="590550" y="5191125"/>
              <a:ext cx="11010900" cy="952500"/>
            </a:xfrm>
            <a:prstGeom prst="roundRect">
              <a:avLst>
                <a:gd fmla="val 12000" name="adj"/>
              </a:avLst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g3ebf00bedf9_0_507"/>
            <p:cNvSpPr txBox="1"/>
            <p:nvPr/>
          </p:nvSpPr>
          <p:spPr>
            <a:xfrm>
              <a:off x="876300" y="5191125"/>
              <a:ext cx="10439400" cy="95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0E7A3A"/>
                  </a:solidFill>
                </a:rPr>
                <a:t>Správná reakce není zpomalit OZE. Správná reakce je nastavit bezpečnostní standardy pro technologie, data a dodavatelský řetězec, chránit a </a:t>
              </a:r>
              <a:r>
                <a:rPr b="1" lang="cs-CZ" sz="1800">
                  <a:solidFill>
                    <a:srgbClr val="0E7A3A"/>
                  </a:solidFill>
                </a:rPr>
                <a:t>posilovat</a:t>
              </a:r>
              <a:r>
                <a:rPr b="1" lang="cs-CZ" sz="1800">
                  <a:solidFill>
                    <a:srgbClr val="0E7A3A"/>
                  </a:solidFill>
                </a:rPr>
                <a:t> průmysl EU.</a:t>
              </a:r>
              <a:endParaRPr b="1" sz="1800">
                <a:solidFill>
                  <a:srgbClr val="0E7A3A"/>
                </a:solidFill>
              </a:endParaRPr>
            </a:p>
          </p:txBody>
        </p:sp>
      </p:grpSp>
      <p:pic>
        <p:nvPicPr>
          <p:cNvPr id="410" name="Google Shape;410;g3ebf00bedf9_0_5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025" y="-16850"/>
            <a:ext cx="2075100" cy="8218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1" name="Google Shape;411;g3ebf00bedf9_0_507"/>
          <p:cNvCxnSpPr/>
          <p:nvPr/>
        </p:nvCxnSpPr>
        <p:spPr>
          <a:xfrm>
            <a:off x="658826" y="1381192"/>
            <a:ext cx="914400" cy="0"/>
          </a:xfrm>
          <a:prstGeom prst="straightConnector1">
            <a:avLst/>
          </a:prstGeom>
          <a:noFill/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ebf00bedf9_0_1224"/>
          <p:cNvSpPr/>
          <p:nvPr/>
        </p:nvSpPr>
        <p:spPr>
          <a:xfrm>
            <a:off x="571500" y="949363"/>
            <a:ext cx="11184900" cy="50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145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Co má být výsledkem: řízená integrace, ne nahodilý růst</a:t>
            </a:r>
            <a:endParaRPr b="1" sz="3145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18" name="Google Shape;418;g3ebf00bedf9_0_1224"/>
          <p:cNvCxnSpPr/>
          <p:nvPr/>
        </p:nvCxnSpPr>
        <p:spPr>
          <a:xfrm>
            <a:off x="571500" y="1528400"/>
            <a:ext cx="1809600" cy="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19" name="Google Shape;419;g3ebf00bedf9_0_1224"/>
          <p:cNvGrpSpPr/>
          <p:nvPr/>
        </p:nvGrpSpPr>
        <p:grpSpPr>
          <a:xfrm>
            <a:off x="2468563" y="2858675"/>
            <a:ext cx="6548600" cy="1924200"/>
            <a:chOff x="2566938" y="2657475"/>
            <a:chExt cx="6548600" cy="1924200"/>
          </a:xfrm>
        </p:grpSpPr>
        <p:pic>
          <p:nvPicPr>
            <p:cNvPr id="420" name="Google Shape;420;g3ebf00bedf9_0_122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566938" y="2996800"/>
              <a:ext cx="2486100" cy="590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1" name="Google Shape;421;g3ebf00bedf9_0_122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567238" y="2657475"/>
              <a:ext cx="1152600" cy="209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" name="Google Shape;422;g3ebf00bedf9_0_122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472238" y="2657475"/>
              <a:ext cx="1152600" cy="209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3" name="Google Shape;423;g3ebf00bedf9_0_122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853238" y="2709863"/>
              <a:ext cx="2262300" cy="53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g3ebf00bedf9_0_122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614738" y="4181475"/>
              <a:ext cx="1914600" cy="400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g3ebf00bedf9_0_1224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6662738" y="4181475"/>
              <a:ext cx="1914600" cy="400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6" name="Google Shape;426;g3ebf00bedf9_0_1224"/>
          <p:cNvSpPr/>
          <p:nvPr/>
        </p:nvSpPr>
        <p:spPr>
          <a:xfrm>
            <a:off x="502925" y="1719638"/>
            <a:ext cx="6401100" cy="292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600">
                <a:solidFill>
                  <a:srgbClr val="6B7280"/>
                </a:solidFill>
                <a:latin typeface="Open Sans"/>
                <a:ea typeface="Open Sans"/>
                <a:cs typeface="Open Sans"/>
                <a:sym typeface="Open Sans"/>
              </a:rPr>
              <a:t>Nástroje již existují. Klíčové je jejich provázání.</a:t>
            </a:r>
            <a:endParaRPr b="0" sz="16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7" name="Google Shape;427;g3ebf00bedf9_0_1224"/>
          <p:cNvSpPr/>
          <p:nvPr/>
        </p:nvSpPr>
        <p:spPr>
          <a:xfrm>
            <a:off x="4999025" y="3078200"/>
            <a:ext cx="1905000" cy="1905000"/>
          </a:xfrm>
          <a:prstGeom prst="ellipse">
            <a:avLst/>
          </a:prstGeom>
          <a:solidFill>
            <a:srgbClr val="17324D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g3ebf00bedf9_0_1224"/>
          <p:cNvSpPr/>
          <p:nvPr/>
        </p:nvSpPr>
        <p:spPr>
          <a:xfrm>
            <a:off x="5094275" y="3569300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ODOLNÝ</a:t>
            </a:r>
            <a:endParaRPr b="1" sz="2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SYSTÉM</a:t>
            </a:r>
            <a:endParaRPr b="1" sz="2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9" name="Google Shape;429;g3ebf00bedf9_0_1224"/>
          <p:cNvSpPr/>
          <p:nvPr/>
        </p:nvSpPr>
        <p:spPr>
          <a:xfrm>
            <a:off x="619050" y="2726975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F8FAFC"/>
          </a:solidFill>
          <a:ln cap="flat" cmpd="sng" w="9525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3ebf00bedf9_0_1224"/>
          <p:cNvSpPr/>
          <p:nvPr/>
        </p:nvSpPr>
        <p:spPr>
          <a:xfrm>
            <a:off x="754075" y="2726975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rPr>
              <a:t>povolován</a:t>
            </a:r>
            <a:r>
              <a:rPr b="1" lang="cs-CZ" sz="18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rPr>
              <a:t>í</a:t>
            </a:r>
            <a:endParaRPr b="0" sz="18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1" name="Google Shape;431;g3ebf00bedf9_0_1224"/>
          <p:cNvSpPr/>
          <p:nvPr/>
        </p:nvSpPr>
        <p:spPr>
          <a:xfrm>
            <a:off x="3632150" y="2244325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EAF7EE"/>
          </a:solidFill>
          <a:ln cap="flat" cmpd="sng" w="143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g3ebf00bedf9_0_1224"/>
          <p:cNvSpPr/>
          <p:nvPr/>
        </p:nvSpPr>
        <p:spPr>
          <a:xfrm>
            <a:off x="3632150" y="2244325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rPr>
              <a:t>připojení</a:t>
            </a:r>
            <a:endParaRPr b="0" sz="18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3" name="Google Shape;433;g3ebf00bedf9_0_1224"/>
          <p:cNvSpPr/>
          <p:nvPr/>
        </p:nvSpPr>
        <p:spPr>
          <a:xfrm>
            <a:off x="6439675" y="2164175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F8FAFC"/>
          </a:solidFill>
          <a:ln cap="flat" cmpd="sng" w="9525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g3ebf00bedf9_0_1224"/>
          <p:cNvSpPr/>
          <p:nvPr/>
        </p:nvSpPr>
        <p:spPr>
          <a:xfrm>
            <a:off x="6510225" y="2095500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rPr>
              <a:t>trh</a:t>
            </a:r>
            <a:endParaRPr b="0" sz="18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5" name="Google Shape;435;g3ebf00bedf9_0_1224"/>
          <p:cNvSpPr/>
          <p:nvPr/>
        </p:nvSpPr>
        <p:spPr>
          <a:xfrm>
            <a:off x="8667750" y="2095500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EAF7EE"/>
          </a:solidFill>
          <a:ln cap="flat" cmpd="sng" w="143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g3ebf00bedf9_0_1224"/>
          <p:cNvSpPr/>
          <p:nvPr/>
        </p:nvSpPr>
        <p:spPr>
          <a:xfrm>
            <a:off x="8667750" y="2095500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rPr>
              <a:t>flexibilit</a:t>
            </a:r>
            <a:r>
              <a:rPr b="1" lang="cs-CZ" sz="18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endParaRPr b="0" sz="18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7" name="Google Shape;437;g3ebf00bedf9_0_1224"/>
          <p:cNvSpPr/>
          <p:nvPr/>
        </p:nvSpPr>
        <p:spPr>
          <a:xfrm>
            <a:off x="2952750" y="4572000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F8FAFC"/>
          </a:solidFill>
          <a:ln cap="flat" cmpd="sng" w="9525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g3ebf00bedf9_0_1224"/>
          <p:cNvSpPr/>
          <p:nvPr/>
        </p:nvSpPr>
        <p:spPr>
          <a:xfrm>
            <a:off x="2952750" y="4572000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rPr>
              <a:t>bezpečnost</a:t>
            </a:r>
            <a:endParaRPr b="0" sz="18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9" name="Google Shape;439;g3ebf00bedf9_0_1224"/>
          <p:cNvSpPr/>
          <p:nvPr/>
        </p:nvSpPr>
        <p:spPr>
          <a:xfrm>
            <a:off x="7715250" y="4572000"/>
            <a:ext cx="1714500" cy="762000"/>
          </a:xfrm>
          <a:prstGeom prst="roundRect">
            <a:avLst>
              <a:gd fmla="val 10000" name="adj"/>
            </a:avLst>
          </a:prstGeom>
          <a:solidFill>
            <a:srgbClr val="EAF7EE"/>
          </a:solidFill>
          <a:ln cap="flat" cmpd="sng" w="143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g3ebf00bedf9_0_1224"/>
          <p:cNvSpPr/>
          <p:nvPr/>
        </p:nvSpPr>
        <p:spPr>
          <a:xfrm>
            <a:off x="7715250" y="4572000"/>
            <a:ext cx="1714500" cy="762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7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rPr>
              <a:t>lokální přínosy</a:t>
            </a:r>
            <a:endParaRPr b="1" sz="1700">
              <a:solidFill>
                <a:srgbClr val="0E7A3A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75"/>
              </a:spcBef>
              <a:spcAft>
                <a:spcPts val="0"/>
              </a:spcAft>
              <a:buNone/>
            </a:pPr>
            <a:r>
              <a:t/>
            </a:r>
            <a:endParaRPr b="0" sz="1700">
              <a:solidFill>
                <a:srgbClr val="6B728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41" name="Google Shape;441;g3ebf00bedf9_0_1224"/>
          <p:cNvPicPr preferRelativeResize="0"/>
          <p:nvPr/>
        </p:nvPicPr>
        <p:blipFill rotWithShape="1">
          <a:blip r:embed="rId10">
            <a:alphaModFix/>
          </a:blip>
          <a:srcRect b="0" l="446" r="446" t="0"/>
          <a:stretch/>
        </p:blipFill>
        <p:spPr>
          <a:xfrm>
            <a:off x="658825" y="111150"/>
            <a:ext cx="1905000" cy="7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3ebf00bedf9_0_1594"/>
          <p:cNvSpPr/>
          <p:nvPr/>
        </p:nvSpPr>
        <p:spPr>
          <a:xfrm>
            <a:off x="571500" y="762000"/>
            <a:ext cx="57150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Téma pro panelovou diskusi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8" name="Google Shape;448;g3ebf00bedf9_0_1594"/>
          <p:cNvCxnSpPr/>
          <p:nvPr/>
        </p:nvCxnSpPr>
        <p:spPr>
          <a:xfrm>
            <a:off x="571500" y="1428750"/>
            <a:ext cx="2286000" cy="0"/>
          </a:xfrm>
          <a:prstGeom prst="straightConnector1">
            <a:avLst/>
          </a:prstGeom>
          <a:solidFill>
            <a:srgbClr val="FFFFFF"/>
          </a:solidFill>
          <a:ln cap="rnd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49" name="Google Shape;449;g3ebf00bedf9_0_1594"/>
          <p:cNvGrpSpPr/>
          <p:nvPr/>
        </p:nvGrpSpPr>
        <p:grpSpPr>
          <a:xfrm>
            <a:off x="571500" y="1524000"/>
            <a:ext cx="5524500" cy="4000500"/>
            <a:chOff x="571500" y="1524000"/>
            <a:chExt cx="5524500" cy="4000500"/>
          </a:xfrm>
        </p:grpSpPr>
        <p:sp>
          <p:nvSpPr>
            <p:cNvPr id="450" name="Google Shape;450;g3ebf00bedf9_0_1594"/>
            <p:cNvSpPr/>
            <p:nvPr/>
          </p:nvSpPr>
          <p:spPr>
            <a:xfrm>
              <a:off x="571500" y="1524000"/>
              <a:ext cx="2667000" cy="1905000"/>
            </a:xfrm>
            <a:prstGeom prst="roundRect">
              <a:avLst>
                <a:gd fmla="val 6000" name="adj"/>
              </a:avLst>
            </a:prstGeom>
            <a:solidFill>
              <a:srgbClr val="F8FAFC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g3ebf00bedf9_0_1594"/>
            <p:cNvSpPr txBox="1"/>
            <p:nvPr/>
          </p:nvSpPr>
          <p:spPr>
            <a:xfrm>
              <a:off x="714375" y="1666875"/>
              <a:ext cx="23814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17324D"/>
                  </a:solidFill>
                  <a:latin typeface="Open Sans"/>
                  <a:ea typeface="Open Sans"/>
                  <a:cs typeface="Open Sans"/>
                  <a:sym typeface="Open Sans"/>
                </a:rPr>
                <a:t>Veřejná diskuse a fakta</a:t>
              </a:r>
              <a:endParaRPr b="1" sz="16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0"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Založení debaty na faktech a přínosech pro energetickou </a:t>
              </a:r>
              <a:r>
                <a:rPr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nezávislost</a:t>
              </a:r>
              <a:r>
                <a:rPr b="0"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, ž</a:t>
              </a:r>
              <a:r>
                <a:rPr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ivotní prostředí, demokratizaci energetiky…</a:t>
              </a:r>
              <a:endParaRPr b="0">
                <a:solidFill>
                  <a:srgbClr val="4B556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2" name="Google Shape;452;g3ebf00bedf9_0_1594"/>
            <p:cNvSpPr/>
            <p:nvPr/>
          </p:nvSpPr>
          <p:spPr>
            <a:xfrm>
              <a:off x="3429000" y="1524000"/>
              <a:ext cx="2667000" cy="1905000"/>
            </a:xfrm>
            <a:prstGeom prst="roundRect">
              <a:avLst>
                <a:gd fmla="val 6000" name="adj"/>
              </a:avLst>
            </a:prstGeom>
            <a:solidFill>
              <a:srgbClr val="EAF7EE"/>
            </a:solidFill>
            <a:ln cap="flat" cmpd="sng" w="14300">
              <a:solidFill>
                <a:srgbClr val="39B54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g3ebf00bedf9_0_1594"/>
            <p:cNvSpPr txBox="1"/>
            <p:nvPr/>
          </p:nvSpPr>
          <p:spPr>
            <a:xfrm>
              <a:off x="3571875" y="1666875"/>
              <a:ext cx="23814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0E7A3A"/>
                  </a:solidFill>
                  <a:latin typeface="Open Sans"/>
                  <a:ea typeface="Open Sans"/>
                  <a:cs typeface="Open Sans"/>
                  <a:sym typeface="Open Sans"/>
                </a:rPr>
                <a:t>Rovné podmínky pro všechny</a:t>
              </a:r>
              <a:endParaRPr b="1" sz="16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0" lang="cs-CZ">
                  <a:solidFill>
                    <a:srgbClr val="111827"/>
                  </a:solidFill>
                  <a:latin typeface="Open Sans"/>
                  <a:ea typeface="Open Sans"/>
                  <a:cs typeface="Open Sans"/>
                  <a:sym typeface="Open Sans"/>
                </a:rPr>
                <a:t>Zamezení zvýhodňování  např. velkých projektů na úkor malých. Narovnání prostředí pro férový rozvoj OZE.</a:t>
              </a:r>
              <a:endParaRPr b="0">
                <a:solidFill>
                  <a:srgbClr val="111827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4" name="Google Shape;454;g3ebf00bedf9_0_1594"/>
            <p:cNvSpPr/>
            <p:nvPr/>
          </p:nvSpPr>
          <p:spPr>
            <a:xfrm>
              <a:off x="571500" y="3619500"/>
              <a:ext cx="2667000" cy="1905000"/>
            </a:xfrm>
            <a:prstGeom prst="roundRect">
              <a:avLst>
                <a:gd fmla="val 6000" name="adj"/>
              </a:avLst>
            </a:prstGeom>
            <a:solidFill>
              <a:srgbClr val="F8FAFC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g3ebf00bedf9_0_1594"/>
            <p:cNvSpPr txBox="1"/>
            <p:nvPr/>
          </p:nvSpPr>
          <p:spPr>
            <a:xfrm>
              <a:off x="714375" y="3762375"/>
              <a:ext cx="23814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17324D"/>
                  </a:solidFill>
                  <a:latin typeface="Open Sans"/>
                  <a:ea typeface="Open Sans"/>
                  <a:cs typeface="Open Sans"/>
                  <a:sym typeface="Open Sans"/>
                </a:rPr>
                <a:t>Transparentní prosazování</a:t>
              </a:r>
              <a:endParaRPr b="1" sz="1600">
                <a:solidFill>
                  <a:srgbClr val="17324D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0"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Citlivé zapojení veřejnosti pro </a:t>
              </a:r>
              <a:r>
                <a:rPr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zajištění podpory</a:t>
              </a:r>
              <a:r>
                <a:rPr b="0"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 „nestranné“ veřejnosti. Špatné př</a:t>
              </a:r>
              <a:r>
                <a:rPr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:: </a:t>
              </a:r>
              <a:r>
                <a:rPr lang="cs-CZ">
                  <a:solidFill>
                    <a:srgbClr val="4B5563"/>
                  </a:solidFill>
                  <a:latin typeface="Open Sans"/>
                  <a:ea typeface="Open Sans"/>
                  <a:cs typeface="Open Sans"/>
                  <a:sym typeface="Open Sans"/>
                </a:rPr>
                <a:t>akcelerační zóny, liniový zákon?</a:t>
              </a:r>
              <a:endParaRPr b="0">
                <a:solidFill>
                  <a:srgbClr val="4B556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6" name="Google Shape;456;g3ebf00bedf9_0_1594"/>
            <p:cNvSpPr/>
            <p:nvPr/>
          </p:nvSpPr>
          <p:spPr>
            <a:xfrm>
              <a:off x="3429000" y="3619500"/>
              <a:ext cx="2667000" cy="1905000"/>
            </a:xfrm>
            <a:prstGeom prst="roundRect">
              <a:avLst>
                <a:gd fmla="val 6000" name="adj"/>
              </a:avLst>
            </a:prstGeom>
            <a:solidFill>
              <a:srgbClr val="EAF7EE"/>
            </a:solidFill>
            <a:ln cap="flat" cmpd="sng" w="14300">
              <a:solidFill>
                <a:srgbClr val="39B54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g3ebf00bedf9_0_1594"/>
            <p:cNvSpPr txBox="1"/>
            <p:nvPr/>
          </p:nvSpPr>
          <p:spPr>
            <a:xfrm>
              <a:off x="3571875" y="3762375"/>
              <a:ext cx="23814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0E7A3A"/>
                  </a:solidFill>
                  <a:latin typeface="Open Sans"/>
                  <a:ea typeface="Open Sans"/>
                  <a:cs typeface="Open Sans"/>
                  <a:sym typeface="Open Sans"/>
                </a:rPr>
                <a:t>Nové nastavení nástrojů</a:t>
              </a:r>
              <a:endParaRPr b="1" sz="1600">
                <a:solidFill>
                  <a:srgbClr val="0E7A3A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0" lang="cs-CZ">
                  <a:solidFill>
                    <a:srgbClr val="111827"/>
                  </a:solidFill>
                  <a:latin typeface="Open Sans"/>
                  <a:ea typeface="Open Sans"/>
                  <a:cs typeface="Open Sans"/>
                  <a:sym typeface="Open Sans"/>
                </a:rPr>
                <a:t>Podpůrné finanční a regulatorní nástroje: tarify, flexibilita, provazba VTE-FVE-TČ a </a:t>
              </a:r>
              <a:r>
                <a:rPr lang="cs-CZ">
                  <a:solidFill>
                    <a:srgbClr val="111827"/>
                  </a:solidFill>
                  <a:latin typeface="Open Sans"/>
                  <a:ea typeface="Open Sans"/>
                  <a:cs typeface="Open Sans"/>
                  <a:sym typeface="Open Sans"/>
                </a:rPr>
                <a:t>DSM, AKU …</a:t>
              </a:r>
              <a:endParaRPr b="0">
                <a:solidFill>
                  <a:srgbClr val="111827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58" name="Google Shape;458;g3ebf00bedf9_0_1594"/>
          <p:cNvGrpSpPr/>
          <p:nvPr/>
        </p:nvGrpSpPr>
        <p:grpSpPr>
          <a:xfrm>
            <a:off x="571500" y="5715000"/>
            <a:ext cx="5524500" cy="666900"/>
            <a:chOff x="571500" y="5715000"/>
            <a:chExt cx="5524500" cy="666900"/>
          </a:xfrm>
        </p:grpSpPr>
        <p:sp>
          <p:nvSpPr>
            <p:cNvPr id="459" name="Google Shape;459;g3ebf00bedf9_0_1594"/>
            <p:cNvSpPr/>
            <p:nvPr/>
          </p:nvSpPr>
          <p:spPr>
            <a:xfrm>
              <a:off x="571500" y="5715000"/>
              <a:ext cx="5524500" cy="666900"/>
            </a:xfrm>
            <a:prstGeom prst="roundRect">
              <a:avLst>
                <a:gd fmla="val 17142" name="adj"/>
              </a:avLst>
            </a:prstGeom>
            <a:solidFill>
              <a:srgbClr val="17324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g3ebf00bedf9_0_1594"/>
            <p:cNvSpPr txBox="1"/>
            <p:nvPr/>
          </p:nvSpPr>
          <p:spPr>
            <a:xfrm>
              <a:off x="762000" y="5715000"/>
              <a:ext cx="5143500" cy="66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5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Cíl: Přechod od nahodilého růstu k řízené integraci s lokálním přínosem.</a:t>
              </a:r>
              <a:endParaRPr b="1" sz="1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461" name="Google Shape;461;g3ebf00bedf9_0_1594"/>
          <p:cNvPicPr preferRelativeResize="0"/>
          <p:nvPr/>
        </p:nvPicPr>
        <p:blipFill rotWithShape="1">
          <a:blip r:embed="rId4">
            <a:alphaModFix/>
          </a:blip>
          <a:srcRect b="2687" l="0" r="0" t="2715"/>
          <a:stretch/>
        </p:blipFill>
        <p:spPr>
          <a:xfrm>
            <a:off x="571500" y="142875"/>
            <a:ext cx="1524000" cy="57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g3ebf00bedf9_0_1594"/>
          <p:cNvPicPr preferRelativeResize="0"/>
          <p:nvPr/>
        </p:nvPicPr>
        <p:blipFill rotWithShape="1">
          <a:blip r:embed="rId5">
            <a:alphaModFix/>
          </a:blip>
          <a:srcRect b="0" l="836" r="836" t="0"/>
          <a:stretch/>
        </p:blipFill>
        <p:spPr>
          <a:xfrm>
            <a:off x="6477000" y="762000"/>
            <a:ext cx="5143500" cy="56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g2959decb66a_0_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301600" cy="91152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g2959decb66a_0_54"/>
          <p:cNvSpPr/>
          <p:nvPr/>
        </p:nvSpPr>
        <p:spPr>
          <a:xfrm>
            <a:off x="469113" y="4807585"/>
            <a:ext cx="5833500" cy="1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0000" spcFirstLastPara="1" rIns="1200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cs-CZ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Štěpán Chalupa</a:t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cs-CZ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stepan.chalupa@komoraoze.cz</a:t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9" name="Google Shape;469;g2959decb66a_0_54"/>
          <p:cNvSpPr/>
          <p:nvPr/>
        </p:nvSpPr>
        <p:spPr>
          <a:xfrm>
            <a:off x="286871" y="1295519"/>
            <a:ext cx="10829100" cy="35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0000" spcFirstLastPara="1" rIns="1200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cs-CZ" sz="1900" u="none" cap="none" strike="noStrike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rPr>
              <a:t>dekarbonizace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důvěra nejlevnější zdvojnásobení </a:t>
            </a:r>
            <a:r>
              <a:rPr b="1" i="0" lang="cs-CZ" sz="1900" u="none" cap="none" strike="noStrike">
                <a:latin typeface="Candara"/>
                <a:ea typeface="Candara"/>
                <a:cs typeface="Candara"/>
                <a:sym typeface="Candara"/>
              </a:rPr>
              <a:t>bezp</a:t>
            </a:r>
            <a:r>
              <a:rPr b="1" lang="cs-CZ" sz="1900">
                <a:latin typeface="Candara"/>
                <a:ea typeface="Candara"/>
                <a:cs typeface="Candara"/>
                <a:sym typeface="Candara"/>
              </a:rPr>
              <a:t>eč</a:t>
            </a:r>
            <a:r>
              <a:rPr b="1" i="0" lang="cs-CZ" sz="1900" u="none" cap="none" strike="noStrike">
                <a:latin typeface="Candara"/>
                <a:ea typeface="Candara"/>
                <a:cs typeface="Candara"/>
                <a:sym typeface="Candara"/>
              </a:rPr>
              <a:t>nost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náhrada uhlí a plynu soběstačnost dekarbonizace důvěra nejlevnější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bezpečnost náhrada uhlí a plynu soběstačnost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dekarbonizace </a:t>
            </a:r>
            <a:r>
              <a:rPr b="1" i="0" lang="cs-CZ" sz="1900" u="none" cap="none" strike="noStrike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rPr>
              <a:t>důvěra</a:t>
            </a:r>
            <a:r>
              <a:rPr b="1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nejlevnější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bezpečnost náhrada uhlí a plynu </a:t>
            </a:r>
            <a:r>
              <a:rPr b="1" lang="cs-CZ" sz="1900">
                <a:latin typeface="Candara"/>
                <a:ea typeface="Candara"/>
                <a:cs typeface="Candara"/>
                <a:sym typeface="Candara"/>
              </a:rPr>
              <a:t>soběstačnost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dekarbonizace důvěra </a:t>
            </a:r>
            <a:r>
              <a:rPr b="1" i="0" lang="cs-CZ" sz="1900" u="none" cap="none" strike="noStrike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rPr>
              <a:t>nejlevnější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bezpečnost náhrada uhlí a plynu soběstačnost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dekarbonizace důvěra nejlevnější </a:t>
            </a:r>
            <a:r>
              <a:rPr b="1" i="0" lang="cs-CZ" sz="1900" u="none" cap="none" strike="noStrike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rPr>
              <a:t>zdvojnásobení</a:t>
            </a:r>
            <a:r>
              <a:rPr b="1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náhrada uhlí a plynu dekarbonizace důvěra nejlevnější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bezpečnost náhrada uhlí a plynu soběstačnost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 dekarbonizace důvěra nejlevnější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bezpečnost </a:t>
            </a:r>
            <a:r>
              <a:rPr b="1" lang="cs-CZ" sz="1900">
                <a:latin typeface="Candara"/>
                <a:ea typeface="Candara"/>
                <a:cs typeface="Candara"/>
                <a:sym typeface="Candara"/>
              </a:rPr>
              <a:t>náhrada uhlí a plynu </a:t>
            </a:r>
            <a:r>
              <a:rPr lang="cs-CZ" sz="1900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soběstačnost</a:t>
            </a:r>
            <a:r>
              <a:rPr b="1" i="0" lang="cs-CZ" sz="1900" u="none" cap="none" strike="noStrike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b="0" i="0" lang="cs-CZ" sz="1900" u="none" cap="none" strike="noStrike">
                <a:solidFill>
                  <a:srgbClr val="7F7F7F"/>
                </a:solidFill>
                <a:latin typeface="Candara"/>
                <a:ea typeface="Candara"/>
                <a:cs typeface="Candara"/>
                <a:sym typeface="Candara"/>
              </a:rPr>
              <a:t>dekarbonizace důvěra nejlevnější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EEEEE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cs-CZ" sz="2400" u="none" cap="none" strike="noStrike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Děkuji Vám za pozornost.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ebb23779ed_0_272"/>
          <p:cNvSpPr/>
          <p:nvPr/>
        </p:nvSpPr>
        <p:spPr>
          <a:xfrm>
            <a:off x="502920" y="1047750"/>
            <a:ext cx="111861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O jakých rizikách mluvíme ve vazbě na OZE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95" name="Google Shape;95;g3ebb23779ed_0_272"/>
          <p:cNvCxnSpPr/>
          <p:nvPr/>
        </p:nvCxnSpPr>
        <p:spPr>
          <a:xfrm>
            <a:off x="594376" y="1673242"/>
            <a:ext cx="914400" cy="0"/>
          </a:xfrm>
          <a:prstGeom prst="straightConnector1">
            <a:avLst/>
          </a:prstGeom>
          <a:noFill/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6" name="Google Shape;96;g3ebb23779ed_0_272"/>
          <p:cNvSpPr/>
          <p:nvPr/>
        </p:nvSpPr>
        <p:spPr>
          <a:xfrm>
            <a:off x="594376" y="1847088"/>
            <a:ext cx="16458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E7A3A"/>
              </a:buClr>
              <a:buSzPts val="850"/>
              <a:buFont typeface="Arial"/>
              <a:buNone/>
            </a:pPr>
            <a:r>
              <a:rPr b="1" i="0" lang="cs-CZ" sz="850" u="none" cap="none" strike="noStrike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RÁMEC DEBATY</a:t>
            </a:r>
            <a:endParaRPr b="0" i="0" sz="8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" name="Google Shape;97;g3ebb23779ed_0_272"/>
          <p:cNvCxnSpPr/>
          <p:nvPr/>
        </p:nvCxnSpPr>
        <p:spPr>
          <a:xfrm>
            <a:off x="2331782" y="1965960"/>
            <a:ext cx="0" cy="3154800"/>
          </a:xfrm>
          <a:prstGeom prst="straightConnector1">
            <a:avLst/>
          </a:prstGeom>
          <a:noFill/>
          <a:ln cap="flat" cmpd="sng" w="13950">
            <a:solidFill>
              <a:srgbClr val="E5E7E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8" name="Google Shape;98;g3ebb23779ed_0_272"/>
          <p:cNvSpPr/>
          <p:nvPr/>
        </p:nvSpPr>
        <p:spPr>
          <a:xfrm>
            <a:off x="590550" y="2143125"/>
            <a:ext cx="1714500" cy="3333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6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Nejčastější obavy</a:t>
            </a:r>
            <a:endParaRPr b="1" sz="16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ebb23779ed_0_272"/>
          <p:cNvSpPr/>
          <p:nvPr/>
        </p:nvSpPr>
        <p:spPr>
          <a:xfrm>
            <a:off x="617275" y="2643075"/>
            <a:ext cx="17145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65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„jen díky dotacím“</a:t>
            </a:r>
            <a:endParaRPr b="0" sz="165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g3ebb23779ed_0_272"/>
          <p:cNvSpPr/>
          <p:nvPr/>
        </p:nvSpPr>
        <p:spPr>
          <a:xfrm>
            <a:off x="653550" y="3083738"/>
            <a:ext cx="1714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65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„bez větru a slunce blackout“</a:t>
            </a:r>
            <a:endParaRPr b="0" sz="165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g3ebb23779ed_0_272"/>
          <p:cNvSpPr/>
          <p:nvPr/>
        </p:nvSpPr>
        <p:spPr>
          <a:xfrm>
            <a:off x="617275" y="3827800"/>
            <a:ext cx="17145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65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„nestabilní síť“</a:t>
            </a:r>
            <a:endParaRPr b="0" sz="165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g3ebb23779ed_0_272"/>
          <p:cNvSpPr/>
          <p:nvPr/>
        </p:nvSpPr>
        <p:spPr>
          <a:xfrm>
            <a:off x="617275" y="4286250"/>
            <a:ext cx="17145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65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„závislost na Číně“</a:t>
            </a:r>
            <a:endParaRPr b="0" sz="165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g3ebb23779ed_0_272"/>
          <p:cNvSpPr/>
          <p:nvPr/>
        </p:nvSpPr>
        <p:spPr>
          <a:xfrm>
            <a:off x="2586225" y="2238300"/>
            <a:ext cx="6493200" cy="20481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215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Která rizika jsou skutečně podstatná a jak je řídit,</a:t>
            </a:r>
            <a:endParaRPr b="1" sz="2215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750"/>
              </a:spcBef>
              <a:spcAft>
                <a:spcPts val="0"/>
              </a:spcAft>
              <a:buNone/>
            </a:pPr>
            <a:r>
              <a:rPr b="1" lang="cs-CZ" sz="2215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aby OZE posilovaly odolnost, nikoli zranitelnost systému?</a:t>
            </a:r>
            <a:endParaRPr b="1" sz="2215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3ebb23779ed_0_272"/>
          <p:cNvSpPr/>
          <p:nvPr/>
        </p:nvSpPr>
        <p:spPr>
          <a:xfrm>
            <a:off x="2743200" y="4981550"/>
            <a:ext cx="6096000" cy="1114200"/>
          </a:xfrm>
          <a:prstGeom prst="roundRect">
            <a:avLst>
              <a:gd fmla="val 10000" name="adj"/>
            </a:avLst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ebb23779ed_0_272"/>
          <p:cNvSpPr/>
          <p:nvPr/>
        </p:nvSpPr>
        <p:spPr>
          <a:xfrm>
            <a:off x="2845600" y="5089075"/>
            <a:ext cx="5715000" cy="911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1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Neřešíme, zda rizika existují. Řešíme jejich velikost, pravděpodobnost a nástroje řízení.</a:t>
            </a:r>
            <a:endParaRPr b="1" sz="21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g3ebb23779ed_0_272"/>
          <p:cNvSpPr/>
          <p:nvPr/>
        </p:nvSpPr>
        <p:spPr>
          <a:xfrm>
            <a:off x="9239250" y="1714500"/>
            <a:ext cx="571500" cy="571500"/>
          </a:xfrm>
          <a:prstGeom prst="ellipse">
            <a:avLst/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3ebb23779ed_0_272"/>
          <p:cNvSpPr/>
          <p:nvPr/>
        </p:nvSpPr>
        <p:spPr>
          <a:xfrm>
            <a:off x="9239250" y="1714500"/>
            <a:ext cx="571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sz="20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ebb23779ed_0_272"/>
          <p:cNvSpPr/>
          <p:nvPr/>
        </p:nvSpPr>
        <p:spPr>
          <a:xfrm>
            <a:off x="9953625" y="1762125"/>
            <a:ext cx="20751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Ekonomika projektů</a:t>
            </a:r>
            <a:endParaRPr b="1" sz="16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ebb23779ed_0_272"/>
          <p:cNvSpPr/>
          <p:nvPr/>
        </p:nvSpPr>
        <p:spPr>
          <a:xfrm>
            <a:off x="9970575" y="2190900"/>
            <a:ext cx="1905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2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cena kapitálu, trh, CfD, PPA</a:t>
            </a:r>
            <a:endParaRPr b="0" sz="12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3ebb23779ed_0_272"/>
          <p:cNvSpPr/>
          <p:nvPr/>
        </p:nvSpPr>
        <p:spPr>
          <a:xfrm>
            <a:off x="9239250" y="2667000"/>
            <a:ext cx="571500" cy="571500"/>
          </a:xfrm>
          <a:prstGeom prst="ellipse">
            <a:avLst/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3ebb23779ed_0_272"/>
          <p:cNvSpPr/>
          <p:nvPr/>
        </p:nvSpPr>
        <p:spPr>
          <a:xfrm>
            <a:off x="9239250" y="2667000"/>
            <a:ext cx="571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1" sz="20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3ebb23779ed_0_272"/>
          <p:cNvSpPr/>
          <p:nvPr/>
        </p:nvSpPr>
        <p:spPr>
          <a:xfrm>
            <a:off x="9953625" y="2714625"/>
            <a:ext cx="20751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Soběstačné systémy</a:t>
            </a:r>
            <a:endParaRPr b="1" sz="16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3ebb23779ed_0_272"/>
          <p:cNvSpPr/>
          <p:nvPr/>
        </p:nvSpPr>
        <p:spPr>
          <a:xfrm>
            <a:off x="9970575" y="3167088"/>
            <a:ext cx="1905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225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lokální výroba, spotřeba, akumulace</a:t>
            </a:r>
            <a:endParaRPr b="0" sz="1225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ebb23779ed_0_272"/>
          <p:cNvSpPr/>
          <p:nvPr/>
        </p:nvSpPr>
        <p:spPr>
          <a:xfrm>
            <a:off x="9239250" y="3619500"/>
            <a:ext cx="571500" cy="571500"/>
          </a:xfrm>
          <a:prstGeom prst="ellipse">
            <a:avLst/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ebb23779ed_0_272"/>
          <p:cNvSpPr/>
          <p:nvPr/>
        </p:nvSpPr>
        <p:spPr>
          <a:xfrm>
            <a:off x="9239250" y="3619500"/>
            <a:ext cx="571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1" sz="20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3ebb23779ed_0_272"/>
          <p:cNvSpPr/>
          <p:nvPr/>
        </p:nvSpPr>
        <p:spPr>
          <a:xfrm>
            <a:off x="9953625" y="3667125"/>
            <a:ext cx="19050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6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Blackout a stabilita</a:t>
            </a:r>
            <a:endParaRPr b="1" sz="16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g3ebb23779ed_0_272"/>
          <p:cNvSpPr/>
          <p:nvPr/>
        </p:nvSpPr>
        <p:spPr>
          <a:xfrm>
            <a:off x="9953625" y="3952875"/>
            <a:ext cx="1905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2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flexibilita, sítě, řízení napětí</a:t>
            </a:r>
            <a:endParaRPr b="0" sz="12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3ebb23779ed_0_272"/>
          <p:cNvSpPr/>
          <p:nvPr/>
        </p:nvSpPr>
        <p:spPr>
          <a:xfrm>
            <a:off x="9239250" y="4572000"/>
            <a:ext cx="571500" cy="571500"/>
          </a:xfrm>
          <a:prstGeom prst="ellipse">
            <a:avLst/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3ebb23779ed_0_272"/>
          <p:cNvSpPr/>
          <p:nvPr/>
        </p:nvSpPr>
        <p:spPr>
          <a:xfrm>
            <a:off x="9239250" y="4572000"/>
            <a:ext cx="571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1" sz="20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3ebb23779ed_0_272"/>
          <p:cNvSpPr/>
          <p:nvPr/>
        </p:nvSpPr>
        <p:spPr>
          <a:xfrm>
            <a:off x="9953625" y="4619625"/>
            <a:ext cx="23016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695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Strategická bezpečnost</a:t>
            </a:r>
            <a:endParaRPr b="1" sz="1695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3ebb23779ed_0_272"/>
          <p:cNvSpPr/>
          <p:nvPr/>
        </p:nvSpPr>
        <p:spPr>
          <a:xfrm>
            <a:off x="9953625" y="5095725"/>
            <a:ext cx="2075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2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kybernetika a dodavatelské řetězce</a:t>
            </a:r>
            <a:endParaRPr b="0" sz="12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g3ebb23779ed_0_2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bb23779ed_0_439"/>
          <p:cNvSpPr/>
          <p:nvPr/>
        </p:nvSpPr>
        <p:spPr>
          <a:xfrm>
            <a:off x="586638" y="1169688"/>
            <a:ext cx="110187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Mapa rizik: technologie vs. systém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" name="Google Shape;129;g3ebb23779ed_0_439"/>
          <p:cNvSpPr/>
          <p:nvPr/>
        </p:nvSpPr>
        <p:spPr>
          <a:xfrm>
            <a:off x="586651" y="1897050"/>
            <a:ext cx="110187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2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Mnoho kritiky OZE směšuje na čtyři různé typy rizik.</a:t>
            </a:r>
            <a:endParaRPr b="0" sz="24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0" name="Google Shape;130;g3ebb23779ed_0_439"/>
          <p:cNvGrpSpPr/>
          <p:nvPr/>
        </p:nvGrpSpPr>
        <p:grpSpPr>
          <a:xfrm>
            <a:off x="571535" y="2381250"/>
            <a:ext cx="11048925" cy="2095500"/>
            <a:chOff x="594360" y="1619250"/>
            <a:chExt cx="11048925" cy="2095500"/>
          </a:xfrm>
        </p:grpSpPr>
        <p:sp>
          <p:nvSpPr>
            <p:cNvPr id="131" name="Google Shape;131;g3ebb23779ed_0_439"/>
            <p:cNvSpPr/>
            <p:nvPr/>
          </p:nvSpPr>
          <p:spPr>
            <a:xfrm>
              <a:off x="594360" y="1619250"/>
              <a:ext cx="2619300" cy="2095500"/>
            </a:xfrm>
            <a:prstGeom prst="roundRect">
              <a:avLst>
                <a:gd fmla="val 454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g3ebb23779ed_0_439"/>
            <p:cNvSpPr/>
            <p:nvPr/>
          </p:nvSpPr>
          <p:spPr>
            <a:xfrm>
              <a:off x="594360" y="1619250"/>
              <a:ext cx="2619300" cy="95400"/>
            </a:xfrm>
            <a:prstGeom prst="roundRect">
              <a:avLst>
                <a:gd fmla="val 50000" name="adj"/>
              </a:avLst>
            </a:prstGeom>
            <a:solidFill>
              <a:srgbClr val="17324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g3ebb23779ed_0_439"/>
            <p:cNvSpPr txBox="1"/>
            <p:nvPr/>
          </p:nvSpPr>
          <p:spPr>
            <a:xfrm>
              <a:off x="784860" y="1857375"/>
              <a:ext cx="22383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Ekonomika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125"/>
                </a:spcBef>
                <a:spcAft>
                  <a:spcPts val="0"/>
                </a:spcAft>
                <a:buNone/>
              </a:pPr>
              <a:r>
                <a:rPr b="0"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výnosy, cena kapitálu, volatilita trhu</a:t>
              </a:r>
              <a:endParaRPr b="0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g3ebb23779ed_0_439"/>
            <p:cNvSpPr/>
            <p:nvPr/>
          </p:nvSpPr>
          <p:spPr>
            <a:xfrm>
              <a:off x="3404235" y="1619250"/>
              <a:ext cx="2619300" cy="2095500"/>
            </a:xfrm>
            <a:prstGeom prst="roundRect">
              <a:avLst>
                <a:gd fmla="val 454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g3ebb23779ed_0_439"/>
            <p:cNvSpPr/>
            <p:nvPr/>
          </p:nvSpPr>
          <p:spPr>
            <a:xfrm>
              <a:off x="3404235" y="1619250"/>
              <a:ext cx="2619300" cy="954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g3ebb23779ed_0_439"/>
            <p:cNvSpPr txBox="1"/>
            <p:nvPr/>
          </p:nvSpPr>
          <p:spPr>
            <a:xfrm>
              <a:off x="3594735" y="1857375"/>
              <a:ext cx="22383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Síť a flexibilita</a:t>
              </a:r>
              <a:endParaRPr b="1" sz="18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125"/>
                </a:spcBef>
                <a:spcAft>
                  <a:spcPts val="0"/>
                </a:spcAft>
                <a:buNone/>
              </a:pPr>
              <a:r>
                <a:rPr b="0"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připojení, řízení spotřeby, akumulace</a:t>
              </a:r>
              <a:endParaRPr b="0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g3ebb23779ed_0_439"/>
            <p:cNvSpPr/>
            <p:nvPr/>
          </p:nvSpPr>
          <p:spPr>
            <a:xfrm>
              <a:off x="6214110" y="1619250"/>
              <a:ext cx="2619300" cy="2095500"/>
            </a:xfrm>
            <a:prstGeom prst="roundRect">
              <a:avLst>
                <a:gd fmla="val 454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g3ebb23779ed_0_439"/>
            <p:cNvSpPr/>
            <p:nvPr/>
          </p:nvSpPr>
          <p:spPr>
            <a:xfrm>
              <a:off x="6214110" y="1619250"/>
              <a:ext cx="2619300" cy="95400"/>
            </a:xfrm>
            <a:prstGeom prst="roundRect">
              <a:avLst>
                <a:gd fmla="val 50000" name="adj"/>
              </a:avLst>
            </a:prstGeom>
            <a:solidFill>
              <a:srgbClr val="F59E0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g3ebb23779ed_0_439"/>
            <p:cNvSpPr txBox="1"/>
            <p:nvPr/>
          </p:nvSpPr>
          <p:spPr>
            <a:xfrm>
              <a:off x="6404610" y="1857375"/>
              <a:ext cx="22383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F59E0B"/>
                  </a:solidFill>
                  <a:latin typeface="Arial"/>
                  <a:ea typeface="Arial"/>
                  <a:cs typeface="Arial"/>
                  <a:sym typeface="Arial"/>
                </a:rPr>
                <a:t>Bezpečnost</a:t>
              </a:r>
              <a:endParaRPr b="1" sz="1800">
                <a:solidFill>
                  <a:srgbClr val="F59E0B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125"/>
                </a:spcBef>
                <a:spcAft>
                  <a:spcPts val="0"/>
                </a:spcAft>
                <a:buNone/>
              </a:pPr>
              <a:r>
                <a:rPr b="0"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kybernetika, dodavatelské řetězce</a:t>
              </a:r>
              <a:endParaRPr b="0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g3ebb23779ed_0_439"/>
            <p:cNvSpPr/>
            <p:nvPr/>
          </p:nvSpPr>
          <p:spPr>
            <a:xfrm>
              <a:off x="9023985" y="1619250"/>
              <a:ext cx="2619300" cy="2095500"/>
            </a:xfrm>
            <a:prstGeom prst="roundRect">
              <a:avLst>
                <a:gd fmla="val 454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g3ebb23779ed_0_439"/>
            <p:cNvSpPr/>
            <p:nvPr/>
          </p:nvSpPr>
          <p:spPr>
            <a:xfrm>
              <a:off x="9023985" y="1619250"/>
              <a:ext cx="2619300" cy="95400"/>
            </a:xfrm>
            <a:prstGeom prst="roundRect">
              <a:avLst>
                <a:gd fmla="val 50000" name="adj"/>
              </a:avLst>
            </a:prstGeom>
            <a:solidFill>
              <a:srgbClr val="C0392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g3ebb23779ed_0_439"/>
            <p:cNvSpPr txBox="1"/>
            <p:nvPr/>
          </p:nvSpPr>
          <p:spPr>
            <a:xfrm>
              <a:off x="9214485" y="1857375"/>
              <a:ext cx="2238300" cy="16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C0392B"/>
                  </a:solidFill>
                  <a:latin typeface="Arial"/>
                  <a:ea typeface="Arial"/>
                  <a:cs typeface="Arial"/>
                  <a:sym typeface="Arial"/>
                </a:rPr>
                <a:t>Akceptace</a:t>
              </a:r>
              <a:endParaRPr b="1" sz="1800">
                <a:solidFill>
                  <a:srgbClr val="C0392B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125"/>
                </a:spcBef>
                <a:spcAft>
                  <a:spcPts val="0"/>
                </a:spcAft>
                <a:buNone/>
              </a:pPr>
              <a:r>
                <a:rPr b="0"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území, krajina, lokální přínosy</a:t>
              </a:r>
              <a:endParaRPr b="0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3" name="Google Shape;143;g3ebb23779ed_0_439"/>
          <p:cNvSpPr/>
          <p:nvPr/>
        </p:nvSpPr>
        <p:spPr>
          <a:xfrm>
            <a:off x="571500" y="4579950"/>
            <a:ext cx="11049000" cy="1143000"/>
          </a:xfrm>
          <a:prstGeom prst="roundRect">
            <a:avLst>
              <a:gd fmla="val 12500" name="adj"/>
            </a:avLst>
          </a:prstGeom>
          <a:solidFill>
            <a:srgbClr val="EAF3F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ebb23779ed_0_439"/>
          <p:cNvSpPr/>
          <p:nvPr/>
        </p:nvSpPr>
        <p:spPr>
          <a:xfrm>
            <a:off x="952500" y="4675200"/>
            <a:ext cx="10287000" cy="952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Sama technologie OZE není „riziko“, naopak posiluje (energetickou) bezpečnost a nezávislost. </a:t>
            </a:r>
            <a:r>
              <a:rPr b="1" lang="cs-CZ" sz="18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Riziko vzniká tehdy</a:t>
            </a:r>
            <a:r>
              <a:rPr b="1" lang="cs-CZ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, když se výroba, sítě, trh a pravidla rozvíjejí </a:t>
            </a:r>
            <a:r>
              <a:rPr b="1" lang="cs-CZ" sz="1800" u="sng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nesynchronně</a:t>
            </a:r>
            <a:r>
              <a:rPr b="1" lang="cs-CZ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1" sz="18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g3ebb23779ed_0_4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ebb23779ed_0_815"/>
          <p:cNvSpPr/>
          <p:nvPr/>
        </p:nvSpPr>
        <p:spPr>
          <a:xfrm>
            <a:off x="571500" y="1047750"/>
            <a:ext cx="106707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296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Ekonomika OZE: problém už není primárně výrobní cena</a:t>
            </a:r>
            <a:endParaRPr b="1" i="0" sz="296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2" name="Google Shape;152;g3ebb23779ed_0_815"/>
          <p:cNvCxnSpPr/>
          <p:nvPr/>
        </p:nvCxnSpPr>
        <p:spPr>
          <a:xfrm rot="10800000">
            <a:off x="1047750" y="1190625"/>
            <a:ext cx="0" cy="91440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3" name="Google Shape;153;g3ebb23779ed_0_815"/>
          <p:cNvSpPr/>
          <p:nvPr/>
        </p:nvSpPr>
        <p:spPr>
          <a:xfrm>
            <a:off x="594350" y="1857375"/>
            <a:ext cx="108816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cs-CZ" sz="23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Klíčové proměnné jsou dnes cena kapitálu, povolování, bariéry, připojení a </a:t>
            </a:r>
            <a:r>
              <a:rPr lang="cs-CZ" sz="2300">
                <a:solidFill>
                  <a:srgbClr val="6B7280"/>
                </a:solidFill>
              </a:rPr>
              <a:t>nestabilní prostřědí</a:t>
            </a:r>
            <a:r>
              <a:rPr b="0" i="0" lang="cs-CZ" sz="23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23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4" name="Google Shape;154;g3ebb23779ed_0_815"/>
          <p:cNvGrpSpPr/>
          <p:nvPr/>
        </p:nvGrpSpPr>
        <p:grpSpPr>
          <a:xfrm>
            <a:off x="571500" y="2381250"/>
            <a:ext cx="11001300" cy="1714500"/>
            <a:chOff x="571500" y="2381250"/>
            <a:chExt cx="11001300" cy="1714500"/>
          </a:xfrm>
        </p:grpSpPr>
        <p:sp>
          <p:nvSpPr>
            <p:cNvPr id="155" name="Google Shape;155;g3ebb23779ed_0_815"/>
            <p:cNvSpPr/>
            <p:nvPr/>
          </p:nvSpPr>
          <p:spPr>
            <a:xfrm>
              <a:off x="571500" y="2381250"/>
              <a:ext cx="20478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g3ebb23779ed_0_815"/>
            <p:cNvSpPr/>
            <p:nvPr/>
          </p:nvSpPr>
          <p:spPr>
            <a:xfrm>
              <a:off x="571500" y="2381250"/>
              <a:ext cx="2047800" cy="762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g3ebb23779ed_0_815"/>
            <p:cNvSpPr txBox="1"/>
            <p:nvPr/>
          </p:nvSpPr>
          <p:spPr>
            <a:xfrm>
              <a:off x="714375" y="2571750"/>
              <a:ext cx="17622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1. CAPEX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technologie zlevnila, ale zdražilo financování</a:t>
              </a:r>
              <a:endParaRPr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g3ebb23779ed_0_815"/>
            <p:cNvSpPr/>
            <p:nvPr/>
          </p:nvSpPr>
          <p:spPr>
            <a:xfrm>
              <a:off x="2809875" y="2381250"/>
              <a:ext cx="20478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g3ebb23779ed_0_815"/>
            <p:cNvSpPr/>
            <p:nvPr/>
          </p:nvSpPr>
          <p:spPr>
            <a:xfrm>
              <a:off x="2809875" y="2381250"/>
              <a:ext cx="2047800" cy="76200"/>
            </a:xfrm>
            <a:prstGeom prst="roundRect">
              <a:avLst>
                <a:gd fmla="val 50000" name="adj"/>
              </a:avLst>
            </a:prstGeom>
            <a:solidFill>
              <a:srgbClr val="17324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g3ebb23779ed_0_815"/>
            <p:cNvSpPr txBox="1"/>
            <p:nvPr/>
          </p:nvSpPr>
          <p:spPr>
            <a:xfrm>
              <a:off x="2952750" y="2571750"/>
              <a:ext cx="17622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2. Povolování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čas a právní nejistota zvyšují rizikovo</a:t>
              </a:r>
              <a:r>
                <a:rPr lang="cs-CZ" sz="1500">
                  <a:solidFill>
                    <a:srgbClr val="6B7280"/>
                  </a:solidFill>
                </a:rPr>
                <a:t>st projektu</a:t>
              </a:r>
              <a:endParaRPr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g3ebb23779ed_0_815"/>
            <p:cNvSpPr/>
            <p:nvPr/>
          </p:nvSpPr>
          <p:spPr>
            <a:xfrm>
              <a:off x="5048250" y="2381250"/>
              <a:ext cx="20478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g3ebb23779ed_0_815"/>
            <p:cNvSpPr/>
            <p:nvPr/>
          </p:nvSpPr>
          <p:spPr>
            <a:xfrm>
              <a:off x="5048250" y="2381250"/>
              <a:ext cx="2047800" cy="762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g3ebb23779ed_0_815"/>
            <p:cNvSpPr txBox="1"/>
            <p:nvPr/>
          </p:nvSpPr>
          <p:spPr>
            <a:xfrm>
              <a:off x="5191125" y="2571750"/>
              <a:ext cx="17622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3. Připojení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síťová kapacita určuje realizovatelnost projektu</a:t>
              </a:r>
              <a:endParaRPr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g3ebb23779ed_0_815"/>
            <p:cNvSpPr/>
            <p:nvPr/>
          </p:nvSpPr>
          <p:spPr>
            <a:xfrm>
              <a:off x="7286625" y="2381250"/>
              <a:ext cx="20478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g3ebb23779ed_0_815"/>
            <p:cNvSpPr/>
            <p:nvPr/>
          </p:nvSpPr>
          <p:spPr>
            <a:xfrm>
              <a:off x="7286625" y="2381250"/>
              <a:ext cx="2047800" cy="76200"/>
            </a:xfrm>
            <a:prstGeom prst="roundRect">
              <a:avLst>
                <a:gd fmla="val 50000" name="adj"/>
              </a:avLst>
            </a:prstGeom>
            <a:solidFill>
              <a:srgbClr val="17324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g3ebb23779ed_0_815"/>
            <p:cNvSpPr txBox="1"/>
            <p:nvPr/>
          </p:nvSpPr>
          <p:spPr>
            <a:xfrm>
              <a:off x="7429500" y="2571750"/>
              <a:ext cx="17622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4. Trh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nízké a záporné ceny mění výnosový profil</a:t>
              </a:r>
              <a:endParaRPr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g3ebb23779ed_0_815"/>
            <p:cNvSpPr/>
            <p:nvPr/>
          </p:nvSpPr>
          <p:spPr>
            <a:xfrm>
              <a:off x="9525000" y="2381250"/>
              <a:ext cx="20478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g3ebb23779ed_0_815"/>
            <p:cNvSpPr/>
            <p:nvPr/>
          </p:nvSpPr>
          <p:spPr>
            <a:xfrm>
              <a:off x="9525000" y="2381250"/>
              <a:ext cx="2047800" cy="762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g3ebb23779ed_0_815"/>
            <p:cNvSpPr txBox="1"/>
            <p:nvPr/>
          </p:nvSpPr>
          <p:spPr>
            <a:xfrm>
              <a:off x="9667875" y="2571750"/>
              <a:ext cx="17622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8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5. Financování</a:t>
              </a:r>
              <a:endParaRPr b="1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cs-CZ" sz="15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bankovatelnost vyžaduje PPA / CfD / garance</a:t>
              </a:r>
              <a:endParaRPr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0" name="Google Shape;170;g3ebb23779ed_0_815"/>
          <p:cNvGrpSpPr/>
          <p:nvPr/>
        </p:nvGrpSpPr>
        <p:grpSpPr>
          <a:xfrm>
            <a:off x="571500" y="4381780"/>
            <a:ext cx="11049150" cy="2110605"/>
            <a:chOff x="571500" y="4381500"/>
            <a:chExt cx="11049150" cy="1238400"/>
          </a:xfrm>
        </p:grpSpPr>
        <p:sp>
          <p:nvSpPr>
            <p:cNvPr id="171" name="Google Shape;171;g3ebb23779ed_0_815"/>
            <p:cNvSpPr/>
            <p:nvPr/>
          </p:nvSpPr>
          <p:spPr>
            <a:xfrm>
              <a:off x="571500" y="4381500"/>
              <a:ext cx="5238900" cy="1238400"/>
            </a:xfrm>
            <a:prstGeom prst="roundRect">
              <a:avLst>
                <a:gd fmla="val 9230" name="adj"/>
              </a:avLst>
            </a:prstGeom>
            <a:solidFill>
              <a:srgbClr val="F8FAFC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g3ebb23779ed_0_815"/>
            <p:cNvSpPr txBox="1"/>
            <p:nvPr/>
          </p:nvSpPr>
          <p:spPr>
            <a:xfrm>
              <a:off x="762000" y="4524375"/>
              <a:ext cx="4857900" cy="95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Teze</a:t>
              </a:r>
              <a:endParaRPr b="1" sz="16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1" lang="cs-CZ" sz="19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OZE jsou levné ve výrobě, ale nemusí být levné jako projekt, pokud systém generuje vysoké regulatorní a tržní riziko.</a:t>
              </a:r>
              <a:endParaRPr b="1" sz="19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g3ebb23779ed_0_815"/>
            <p:cNvSpPr/>
            <p:nvPr/>
          </p:nvSpPr>
          <p:spPr>
            <a:xfrm>
              <a:off x="6381750" y="4381500"/>
              <a:ext cx="5238900" cy="1238400"/>
            </a:xfrm>
            <a:prstGeom prst="roundRect">
              <a:avLst>
                <a:gd fmla="val 9230" name="adj"/>
              </a:avLst>
            </a:prstGeom>
            <a:solidFill>
              <a:srgbClr val="EAF7EE"/>
            </a:solidFill>
            <a:ln cap="flat" cmpd="sng" w="9525">
              <a:solidFill>
                <a:srgbClr val="D1FAE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g3ebb23779ed_0_815"/>
            <p:cNvSpPr txBox="1"/>
            <p:nvPr/>
          </p:nvSpPr>
          <p:spPr>
            <a:xfrm>
              <a:off x="6572250" y="4524375"/>
              <a:ext cx="4857900" cy="95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6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Praktický dopad</a:t>
              </a:r>
              <a:endParaRPr b="1" sz="16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750"/>
                </a:spcBef>
                <a:spcAft>
                  <a:spcPts val="0"/>
                </a:spcAft>
                <a:buNone/>
              </a:pPr>
              <a:r>
                <a:rPr b="1" lang="cs-CZ" sz="19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Podpora budoucnosti má být méně „dotace na výrobu“ a více řízení rizik: CfD, PPA, garance, flexibilita a sítě.</a:t>
              </a:r>
              <a:endParaRPr b="1" sz="19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5" name="Google Shape;175;g3ebb23779ed_0_8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ebb23779ed_0_1087"/>
          <p:cNvSpPr/>
          <p:nvPr/>
        </p:nvSpPr>
        <p:spPr>
          <a:xfrm>
            <a:off x="590550" y="1047750"/>
            <a:ext cx="106680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Od plošných dotací k nástrojům řízení rizik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82" name="Google Shape;182;g3ebb23779ed_0_1087"/>
          <p:cNvCxnSpPr/>
          <p:nvPr/>
        </p:nvCxnSpPr>
        <p:spPr>
          <a:xfrm rot="10800000">
            <a:off x="1047750" y="1190625"/>
            <a:ext cx="0" cy="91440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3" name="Google Shape;183;g3ebb23779ed_0_1087"/>
          <p:cNvSpPr/>
          <p:nvPr/>
        </p:nvSpPr>
        <p:spPr>
          <a:xfrm>
            <a:off x="594376" y="1857375"/>
            <a:ext cx="108816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2128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Podpora se mění: méně fixních tarifů, více aukcí, dvousměrných CfD a tržních kontraktů.</a:t>
            </a:r>
            <a:endParaRPr b="0" sz="2128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4" name="Google Shape;184;g3ebb23779ed_0_1087"/>
          <p:cNvGrpSpPr/>
          <p:nvPr/>
        </p:nvGrpSpPr>
        <p:grpSpPr>
          <a:xfrm>
            <a:off x="590550" y="2381250"/>
            <a:ext cx="10572900" cy="1714500"/>
            <a:chOff x="590550" y="2381250"/>
            <a:chExt cx="10572900" cy="1714500"/>
          </a:xfrm>
        </p:grpSpPr>
        <p:sp>
          <p:nvSpPr>
            <p:cNvPr id="185" name="Google Shape;185;g3ebb23779ed_0_1087"/>
            <p:cNvSpPr/>
            <p:nvPr/>
          </p:nvSpPr>
          <p:spPr>
            <a:xfrm>
              <a:off x="590550" y="2381250"/>
              <a:ext cx="25719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g3ebb23779ed_0_1087"/>
            <p:cNvSpPr/>
            <p:nvPr/>
          </p:nvSpPr>
          <p:spPr>
            <a:xfrm>
              <a:off x="590550" y="2381250"/>
              <a:ext cx="2571900" cy="76200"/>
            </a:xfrm>
            <a:prstGeom prst="roundRect">
              <a:avLst>
                <a:gd fmla="val 50000" name="adj"/>
              </a:avLst>
            </a:prstGeom>
            <a:solidFill>
              <a:srgbClr val="6474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g3ebb23779ed_0_1087"/>
            <p:cNvSpPr txBox="1"/>
            <p:nvPr/>
          </p:nvSpPr>
          <p:spPr>
            <a:xfrm>
              <a:off x="733425" y="2571750"/>
              <a:ext cx="22860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400">
                  <a:solidFill>
                    <a:srgbClr val="64748B"/>
                  </a:solidFill>
                  <a:latin typeface="Arial"/>
                  <a:ea typeface="Arial"/>
                  <a:cs typeface="Arial"/>
                  <a:sym typeface="Arial"/>
                </a:rPr>
                <a:t>2005–2015</a:t>
              </a:r>
              <a:endParaRPr b="1" sz="1400">
                <a:solidFill>
                  <a:srgbClr val="64748B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Feed-in Tariff(-Premium)</a:t>
              </a:r>
              <a:endParaRPr b="1" sz="20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cs-CZ" sz="14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zajištění investičního trhu</a:t>
              </a:r>
              <a:endParaRPr sz="1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g3ebb23779ed_0_1087"/>
            <p:cNvSpPr/>
            <p:nvPr/>
          </p:nvSpPr>
          <p:spPr>
            <a:xfrm>
              <a:off x="3257550" y="2381250"/>
              <a:ext cx="2571900" cy="1714500"/>
            </a:xfrm>
            <a:prstGeom prst="roundRect">
              <a:avLst>
                <a:gd fmla="val 555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g3ebb23779ed_0_1087"/>
            <p:cNvSpPr/>
            <p:nvPr/>
          </p:nvSpPr>
          <p:spPr>
            <a:xfrm>
              <a:off x="3257550" y="2381250"/>
              <a:ext cx="2571900" cy="76200"/>
            </a:xfrm>
            <a:prstGeom prst="roundRect">
              <a:avLst>
                <a:gd fmla="val 50000" name="adj"/>
              </a:avLst>
            </a:prstGeom>
            <a:solidFill>
              <a:srgbClr val="47556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g3ebb23779ed_0_1087"/>
            <p:cNvSpPr txBox="1"/>
            <p:nvPr/>
          </p:nvSpPr>
          <p:spPr>
            <a:xfrm>
              <a:off x="3400425" y="2571750"/>
              <a:ext cx="22860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400">
                  <a:solidFill>
                    <a:srgbClr val="475569"/>
                  </a:solidFill>
                  <a:latin typeface="Arial"/>
                  <a:ea typeface="Arial"/>
                  <a:cs typeface="Arial"/>
                  <a:sym typeface="Arial"/>
                </a:rPr>
                <a:t>2015–2025</a:t>
              </a:r>
              <a:endParaRPr b="1" sz="1400">
                <a:solidFill>
                  <a:srgbClr val="47556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CfD</a:t>
              </a:r>
              <a:r>
                <a:rPr b="1" lang="cs-CZ" sz="20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 (FIP) / aukce </a:t>
              </a:r>
              <a:endParaRPr b="1" sz="20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cs-CZ" sz="14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konkurence o výši podpory</a:t>
              </a:r>
              <a:endParaRPr sz="1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g3ebb23779ed_0_1087"/>
            <p:cNvSpPr/>
            <p:nvPr/>
          </p:nvSpPr>
          <p:spPr>
            <a:xfrm>
              <a:off x="5924550" y="2381250"/>
              <a:ext cx="2571900" cy="1714500"/>
            </a:xfrm>
            <a:prstGeom prst="roundRect">
              <a:avLst>
                <a:gd fmla="val 5555" name="adj"/>
              </a:avLst>
            </a:prstGeom>
            <a:solidFill>
              <a:srgbClr val="EAF7EE"/>
            </a:solidFill>
            <a:ln cap="flat" cmpd="sng" w="19050">
              <a:solidFill>
                <a:srgbClr val="39B54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g3ebb23779ed_0_1087"/>
            <p:cNvSpPr/>
            <p:nvPr/>
          </p:nvSpPr>
          <p:spPr>
            <a:xfrm>
              <a:off x="5924550" y="2381250"/>
              <a:ext cx="2571900" cy="762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g3ebb23779ed_0_1087"/>
            <p:cNvSpPr txBox="1"/>
            <p:nvPr/>
          </p:nvSpPr>
          <p:spPr>
            <a:xfrm>
              <a:off x="6067425" y="2571750"/>
              <a:ext cx="22860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4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2026+</a:t>
              </a:r>
              <a:endParaRPr b="1" sz="14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CfD + PPA</a:t>
              </a:r>
              <a:endParaRPr b="1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cs-CZ" sz="14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řízení tržního rizika</a:t>
              </a:r>
              <a:endParaRPr sz="1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g3ebb23779ed_0_1087"/>
            <p:cNvSpPr/>
            <p:nvPr/>
          </p:nvSpPr>
          <p:spPr>
            <a:xfrm>
              <a:off x="8591550" y="2381250"/>
              <a:ext cx="2571900" cy="1714500"/>
            </a:xfrm>
            <a:prstGeom prst="roundRect">
              <a:avLst>
                <a:gd fmla="val 5555" name="adj"/>
              </a:avLst>
            </a:prstGeom>
            <a:solidFill>
              <a:srgbClr val="EAF7EE"/>
            </a:solidFill>
            <a:ln cap="flat" cmpd="sng" w="19050">
              <a:solidFill>
                <a:srgbClr val="39B54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g3ebb23779ed_0_1087"/>
            <p:cNvSpPr/>
            <p:nvPr/>
          </p:nvSpPr>
          <p:spPr>
            <a:xfrm>
              <a:off x="8591550" y="2381250"/>
              <a:ext cx="2571900" cy="76200"/>
            </a:xfrm>
            <a:prstGeom prst="roundRect">
              <a:avLst>
                <a:gd fmla="val 50000" name="adj"/>
              </a:avLst>
            </a:prstGeom>
            <a:solidFill>
              <a:srgbClr val="0E7A3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g3ebb23779ed_0_1087"/>
            <p:cNvSpPr txBox="1"/>
            <p:nvPr/>
          </p:nvSpPr>
          <p:spPr>
            <a:xfrm>
              <a:off x="8734425" y="2571750"/>
              <a:ext cx="2286000" cy="142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4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další krok</a:t>
              </a:r>
              <a:endParaRPr b="1" sz="14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b="1" lang="cs-CZ" sz="20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Flexibilita</a:t>
              </a:r>
              <a:endParaRPr b="1" sz="20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cs-CZ">
                  <a:solidFill>
                    <a:srgbClr val="6B7280"/>
                  </a:solidFill>
                </a:rPr>
                <a:t>odpovídající požadavky v </a:t>
              </a:r>
              <a:r>
                <a:rPr lang="cs-CZ" sz="140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čase a místě</a:t>
              </a:r>
              <a:endParaRPr sz="14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7" name="Google Shape;197;g3ebb23779ed_0_1087"/>
          <p:cNvSpPr/>
          <p:nvPr/>
        </p:nvSpPr>
        <p:spPr>
          <a:xfrm>
            <a:off x="590550" y="4476750"/>
            <a:ext cx="10572900" cy="1143000"/>
          </a:xfrm>
          <a:prstGeom prst="roundRect">
            <a:avLst>
              <a:gd fmla="val 12500" name="adj"/>
            </a:avLst>
          </a:prstGeom>
          <a:solidFill>
            <a:srgbClr val="EAF3F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ebb23779ed_0_1087"/>
          <p:cNvSpPr/>
          <p:nvPr/>
        </p:nvSpPr>
        <p:spPr>
          <a:xfrm>
            <a:off x="876300" y="4572000"/>
            <a:ext cx="10001400" cy="952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Budoucí spor nebude „dotovat / nedotovat“, ale </a:t>
            </a:r>
            <a:r>
              <a:rPr b="1" lang="cs-CZ" sz="18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jak nastavit férové rozdělení rizik</a:t>
            </a:r>
            <a:r>
              <a:rPr b="1" lang="cs-CZ" sz="18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: investor nese projektové riziko, systém řídí tržní extrémy a přínosy.</a:t>
            </a:r>
            <a:endParaRPr b="1" sz="18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" name="Google Shape;199;g3ebb23779ed_0_10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g3ebb23779ed_0_1303"/>
          <p:cNvGrpSpPr/>
          <p:nvPr/>
        </p:nvGrpSpPr>
        <p:grpSpPr>
          <a:xfrm>
            <a:off x="590543" y="2244652"/>
            <a:ext cx="7410367" cy="2766479"/>
            <a:chOff x="590550" y="2000250"/>
            <a:chExt cx="7143900" cy="2667000"/>
          </a:xfrm>
        </p:grpSpPr>
        <p:sp>
          <p:nvSpPr>
            <p:cNvPr id="206" name="Google Shape;206;g3ebb23779ed_0_1303"/>
            <p:cNvSpPr/>
            <p:nvPr/>
          </p:nvSpPr>
          <p:spPr>
            <a:xfrm>
              <a:off x="590550" y="2000250"/>
              <a:ext cx="7143900" cy="2667000"/>
            </a:xfrm>
            <a:prstGeom prst="roundRect">
              <a:avLst>
                <a:gd fmla="val 3571" name="adj"/>
              </a:avLst>
            </a:prstGeom>
            <a:solidFill>
              <a:srgbClr val="FFFFFF"/>
            </a:solidFill>
            <a:ln cap="flat" cmpd="sng" w="987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71"/>
            </a:p>
          </p:txBody>
        </p:sp>
        <p:sp>
          <p:nvSpPr>
            <p:cNvPr id="207" name="Google Shape;207;g3ebb23779ed_0_1303"/>
            <p:cNvSpPr txBox="1"/>
            <p:nvPr/>
          </p:nvSpPr>
          <p:spPr>
            <a:xfrm>
              <a:off x="809625" y="2143125"/>
              <a:ext cx="6667500" cy="28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cs-CZ" sz="1867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Počet hodin v evropských nabídkových zónách</a:t>
              </a:r>
              <a:endParaRPr b="0" sz="1867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8" name="Google Shape;208;g3ebb23779ed_0_1303"/>
            <p:cNvGrpSpPr/>
            <p:nvPr/>
          </p:nvGrpSpPr>
          <p:grpSpPr>
            <a:xfrm>
              <a:off x="809625" y="2619375"/>
              <a:ext cx="6238875" cy="428700"/>
              <a:chOff x="809625" y="2619375"/>
              <a:chExt cx="6238875" cy="428700"/>
            </a:xfrm>
          </p:grpSpPr>
          <p:sp>
            <p:nvSpPr>
              <p:cNvPr id="209" name="Google Shape;209;g3ebb23779ed_0_1303"/>
              <p:cNvSpPr txBox="1"/>
              <p:nvPr/>
            </p:nvSpPr>
            <p:spPr>
              <a:xfrm>
                <a:off x="809625" y="2619375"/>
                <a:ext cx="1238400" cy="42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  <a:t>Záporné</a:t>
                </a:r>
                <a:b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  <a:t>ceny</a:t>
                </a:r>
                <a:endParaRPr b="1" sz="1763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10" name="Google Shape;210;g3ebb23779ed_0_1303"/>
              <p:cNvGrpSpPr/>
              <p:nvPr/>
            </p:nvGrpSpPr>
            <p:grpSpPr>
              <a:xfrm>
                <a:off x="2143125" y="2619375"/>
                <a:ext cx="4905375" cy="428625"/>
                <a:chOff x="0" y="0"/>
                <a:chExt cx="4905375" cy="428625"/>
              </a:xfrm>
            </p:grpSpPr>
            <p:sp>
              <p:nvSpPr>
                <p:cNvPr id="211" name="Google Shape;211;g3ebb23779ed_0_1303"/>
                <p:cNvSpPr txBox="1"/>
                <p:nvPr/>
              </p:nvSpPr>
              <p:spPr>
                <a:xfrm>
                  <a:off x="0" y="0"/>
                  <a:ext cx="3810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2024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2" name="Google Shape;212;g3ebb23779ed_0_1303"/>
                <p:cNvSpPr/>
                <p:nvPr/>
              </p:nvSpPr>
              <p:spPr>
                <a:xfrm>
                  <a:off x="428625" y="0"/>
                  <a:ext cx="3810000" cy="171600"/>
                </a:xfrm>
                <a:prstGeom prst="rect">
                  <a:avLst/>
                </a:prstGeom>
                <a:solidFill>
                  <a:srgbClr val="E5E7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13" name="Google Shape;213;g3ebb23779ed_0_1303"/>
                <p:cNvSpPr/>
                <p:nvPr/>
              </p:nvSpPr>
              <p:spPr>
                <a:xfrm>
                  <a:off x="428625" y="0"/>
                  <a:ext cx="705000" cy="171600"/>
                </a:xfrm>
                <a:prstGeom prst="rect">
                  <a:avLst/>
                </a:prstGeom>
                <a:solidFill>
                  <a:srgbClr val="F59E0B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14" name="Google Shape;214;g3ebb23779ed_0_1303"/>
                <p:cNvSpPr txBox="1"/>
                <p:nvPr/>
              </p:nvSpPr>
              <p:spPr>
                <a:xfrm>
                  <a:off x="4333875" y="0"/>
                  <a:ext cx="5715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9 248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5" name="Google Shape;215;g3ebb23779ed_0_1303"/>
                <p:cNvSpPr txBox="1"/>
                <p:nvPr/>
              </p:nvSpPr>
              <p:spPr>
                <a:xfrm>
                  <a:off x="0" y="238125"/>
                  <a:ext cx="3810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2025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6" name="Google Shape;216;g3ebb23779ed_0_1303"/>
                <p:cNvSpPr/>
                <p:nvPr/>
              </p:nvSpPr>
              <p:spPr>
                <a:xfrm>
                  <a:off x="428625" y="238125"/>
                  <a:ext cx="3810000" cy="171600"/>
                </a:xfrm>
                <a:prstGeom prst="rect">
                  <a:avLst/>
                </a:prstGeom>
                <a:solidFill>
                  <a:srgbClr val="E5E7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17" name="Google Shape;217;g3ebb23779ed_0_1303"/>
                <p:cNvSpPr/>
                <p:nvPr/>
              </p:nvSpPr>
              <p:spPr>
                <a:xfrm>
                  <a:off x="428625" y="238125"/>
                  <a:ext cx="671400" cy="171600"/>
                </a:xfrm>
                <a:prstGeom prst="rect">
                  <a:avLst/>
                </a:prstGeom>
                <a:solidFill>
                  <a:srgbClr val="F59E0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18" name="Google Shape;218;g3ebb23779ed_0_1303"/>
                <p:cNvSpPr txBox="1"/>
                <p:nvPr/>
              </p:nvSpPr>
              <p:spPr>
                <a:xfrm>
                  <a:off x="4333875" y="238125"/>
                  <a:ext cx="5715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8 812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219" name="Google Shape;219;g3ebb23779ed_0_1303"/>
            <p:cNvGrpSpPr/>
            <p:nvPr/>
          </p:nvGrpSpPr>
          <p:grpSpPr>
            <a:xfrm>
              <a:off x="809625" y="3571875"/>
              <a:ext cx="6238875" cy="428700"/>
              <a:chOff x="809625" y="3571875"/>
              <a:chExt cx="6238875" cy="428700"/>
            </a:xfrm>
          </p:grpSpPr>
          <p:sp>
            <p:nvSpPr>
              <p:cNvPr id="220" name="Google Shape;220;g3ebb23779ed_0_1303"/>
              <p:cNvSpPr txBox="1"/>
              <p:nvPr/>
            </p:nvSpPr>
            <p:spPr>
              <a:xfrm>
                <a:off x="809625" y="3571875"/>
                <a:ext cx="1238400" cy="42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  <a:t>Cena</a:t>
                </a:r>
                <a:b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b="1" lang="cs-CZ" sz="1763">
                    <a:solidFill>
                      <a:srgbClr val="17324D"/>
                    </a:solidFill>
                    <a:latin typeface="Arial"/>
                    <a:ea typeface="Arial"/>
                    <a:cs typeface="Arial"/>
                    <a:sym typeface="Arial"/>
                  </a:rPr>
                  <a:t>&lt; 10 €/MWh</a:t>
                </a:r>
                <a:endParaRPr b="1" sz="1763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21" name="Google Shape;221;g3ebb23779ed_0_1303"/>
              <p:cNvGrpSpPr/>
              <p:nvPr/>
            </p:nvGrpSpPr>
            <p:grpSpPr>
              <a:xfrm>
                <a:off x="2143125" y="3571875"/>
                <a:ext cx="4905375" cy="428625"/>
                <a:chOff x="0" y="0"/>
                <a:chExt cx="4905375" cy="428625"/>
              </a:xfrm>
            </p:grpSpPr>
            <p:sp>
              <p:nvSpPr>
                <p:cNvPr id="222" name="Google Shape;222;g3ebb23779ed_0_1303"/>
                <p:cNvSpPr txBox="1"/>
                <p:nvPr/>
              </p:nvSpPr>
              <p:spPr>
                <a:xfrm>
                  <a:off x="0" y="0"/>
                  <a:ext cx="3810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2024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3" name="Google Shape;223;g3ebb23779ed_0_1303"/>
                <p:cNvSpPr/>
                <p:nvPr/>
              </p:nvSpPr>
              <p:spPr>
                <a:xfrm>
                  <a:off x="428625" y="0"/>
                  <a:ext cx="3810000" cy="171600"/>
                </a:xfrm>
                <a:prstGeom prst="rect">
                  <a:avLst/>
                </a:prstGeom>
                <a:solidFill>
                  <a:srgbClr val="E5E7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24" name="Google Shape;224;g3ebb23779ed_0_1303"/>
                <p:cNvSpPr/>
                <p:nvPr/>
              </p:nvSpPr>
              <p:spPr>
                <a:xfrm>
                  <a:off x="428625" y="0"/>
                  <a:ext cx="2505000" cy="171600"/>
                </a:xfrm>
                <a:prstGeom prst="rect">
                  <a:avLst/>
                </a:prstGeom>
                <a:solidFill>
                  <a:srgbClr val="0E7A3A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25" name="Google Shape;225;g3ebb23779ed_0_1303"/>
                <p:cNvSpPr txBox="1"/>
                <p:nvPr/>
              </p:nvSpPr>
              <p:spPr>
                <a:xfrm>
                  <a:off x="4333875" y="0"/>
                  <a:ext cx="5715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32 987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" name="Google Shape;226;g3ebb23779ed_0_1303"/>
                <p:cNvSpPr txBox="1"/>
                <p:nvPr/>
              </p:nvSpPr>
              <p:spPr>
                <a:xfrm>
                  <a:off x="0" y="238125"/>
                  <a:ext cx="3810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2025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" name="Google Shape;227;g3ebb23779ed_0_1303"/>
                <p:cNvSpPr/>
                <p:nvPr/>
              </p:nvSpPr>
              <p:spPr>
                <a:xfrm>
                  <a:off x="428625" y="238125"/>
                  <a:ext cx="3810000" cy="171600"/>
                </a:xfrm>
                <a:prstGeom prst="rect">
                  <a:avLst/>
                </a:prstGeom>
                <a:solidFill>
                  <a:srgbClr val="E5E7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28" name="Google Shape;228;g3ebb23779ed_0_1303"/>
                <p:cNvSpPr/>
                <p:nvPr/>
              </p:nvSpPr>
              <p:spPr>
                <a:xfrm>
                  <a:off x="428625" y="238125"/>
                  <a:ext cx="3609900" cy="171600"/>
                </a:xfrm>
                <a:prstGeom prst="rect">
                  <a:avLst/>
                </a:prstGeom>
                <a:solidFill>
                  <a:srgbClr val="0E7A3A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971"/>
                </a:p>
              </p:txBody>
            </p:sp>
            <p:sp>
              <p:nvSpPr>
                <p:cNvPr id="229" name="Google Shape;229;g3ebb23779ed_0_1303"/>
                <p:cNvSpPr txBox="1"/>
                <p:nvPr/>
              </p:nvSpPr>
              <p:spPr>
                <a:xfrm>
                  <a:off x="4333875" y="238125"/>
                  <a:ext cx="571500" cy="19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cs-CZ" sz="1452">
                      <a:solidFill>
                        <a:srgbClr val="6B728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47 500</a:t>
                  </a:r>
                  <a:endParaRPr sz="1452">
                    <a:solidFill>
                      <a:srgbClr val="6B728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30" name="Google Shape;230;g3ebb23779ed_0_1303"/>
          <p:cNvGrpSpPr/>
          <p:nvPr/>
        </p:nvGrpSpPr>
        <p:grpSpPr>
          <a:xfrm>
            <a:off x="8001000" y="2294375"/>
            <a:ext cx="3600600" cy="2667000"/>
            <a:chOff x="8001000" y="2294375"/>
            <a:chExt cx="3600600" cy="2667000"/>
          </a:xfrm>
        </p:grpSpPr>
        <p:sp>
          <p:nvSpPr>
            <p:cNvPr id="231" name="Google Shape;231;g3ebb23779ed_0_1303"/>
            <p:cNvSpPr/>
            <p:nvPr/>
          </p:nvSpPr>
          <p:spPr>
            <a:xfrm>
              <a:off x="8001000" y="2294375"/>
              <a:ext cx="3600600" cy="2667000"/>
            </a:xfrm>
            <a:prstGeom prst="roundRect">
              <a:avLst>
                <a:gd fmla="val 3571" name="adj"/>
              </a:avLst>
            </a:prstGeom>
            <a:solidFill>
              <a:srgbClr val="F8FAFC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g3ebb23779ed_0_1303"/>
            <p:cNvSpPr txBox="1"/>
            <p:nvPr/>
          </p:nvSpPr>
          <p:spPr>
            <a:xfrm>
              <a:off x="8286750" y="2470675"/>
              <a:ext cx="3029100" cy="28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24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Interpretace</a:t>
              </a:r>
              <a:endParaRPr b="1" sz="24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g3ebb23779ed_0_1303"/>
            <p:cNvSpPr txBox="1"/>
            <p:nvPr/>
          </p:nvSpPr>
          <p:spPr>
            <a:xfrm>
              <a:off x="8206650" y="3074950"/>
              <a:ext cx="3189300" cy="171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cs-CZ" sz="1600">
                  <a:solidFill>
                    <a:srgbClr val="111827"/>
                  </a:solidFill>
                  <a:latin typeface="Arial"/>
                  <a:ea typeface="Arial"/>
                  <a:cs typeface="Arial"/>
                  <a:sym typeface="Arial"/>
                </a:rPr>
                <a:t>• méně epizodicky záporných cen</a:t>
              </a:r>
              <a:endParaRPr b="0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900"/>
                </a:spcBef>
                <a:spcAft>
                  <a:spcPts val="0"/>
                </a:spcAft>
                <a:buNone/>
              </a:pPr>
              <a:r>
                <a:rPr b="0" lang="cs-CZ" sz="1600">
                  <a:solidFill>
                    <a:srgbClr val="111827"/>
                  </a:solidFill>
                  <a:latin typeface="Arial"/>
                  <a:ea typeface="Arial"/>
                  <a:cs typeface="Arial"/>
                  <a:sym typeface="Arial"/>
                </a:rPr>
                <a:t>• více hodin s velmi nízkou cenou</a:t>
              </a:r>
              <a:endParaRPr b="0" sz="16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900"/>
                </a:spcBef>
                <a:spcAft>
                  <a:spcPts val="0"/>
                </a:spcAft>
                <a:buNone/>
              </a:pPr>
              <a:r>
                <a:rPr b="0" lang="cs-CZ" sz="1600">
                  <a:solidFill>
                    <a:srgbClr val="111827"/>
                  </a:solidFill>
                  <a:latin typeface="Arial"/>
                  <a:ea typeface="Arial"/>
                  <a:cs typeface="Arial"/>
                  <a:sym typeface="Arial"/>
                </a:rPr>
                <a:t>• rozvoj výroby </a:t>
              </a:r>
              <a:r>
                <a:rPr lang="cs-CZ" sz="1600">
                  <a:solidFill>
                    <a:srgbClr val="111827"/>
                  </a:solidFill>
                </a:rPr>
                <a:t>rychlejší než rozvoj </a:t>
              </a:r>
              <a:r>
                <a:rPr b="0" lang="cs-CZ" sz="1600">
                  <a:solidFill>
                    <a:srgbClr val="111827"/>
                  </a:solidFill>
                  <a:latin typeface="Arial"/>
                  <a:ea typeface="Arial"/>
                  <a:cs typeface="Arial"/>
                  <a:sym typeface="Arial"/>
                </a:rPr>
                <a:t>flexibility </a:t>
              </a:r>
              <a:r>
                <a:rPr lang="cs-CZ" sz="1600">
                  <a:solidFill>
                    <a:srgbClr val="111827"/>
                  </a:solidFill>
                </a:rPr>
                <a:t>- </a:t>
              </a:r>
              <a:r>
                <a:rPr b="1" lang="cs-CZ" sz="1600">
                  <a:solidFill>
                    <a:srgbClr val="111827"/>
                  </a:solidFill>
                </a:rPr>
                <a:t>jde o (přirozený) počáteční stav?</a:t>
              </a:r>
              <a:endParaRPr b="1" sz="1600">
                <a:solidFill>
                  <a:srgbClr val="111827"/>
                </a:solidFill>
              </a:endParaRPr>
            </a:p>
          </p:txBody>
        </p:sp>
      </p:grpSp>
      <p:grpSp>
        <p:nvGrpSpPr>
          <p:cNvPr id="234" name="Google Shape;234;g3ebb23779ed_0_1303"/>
          <p:cNvGrpSpPr/>
          <p:nvPr/>
        </p:nvGrpSpPr>
        <p:grpSpPr>
          <a:xfrm>
            <a:off x="590550" y="5539540"/>
            <a:ext cx="11010900" cy="1060140"/>
            <a:chOff x="590550" y="4953000"/>
            <a:chExt cx="11010900" cy="809700"/>
          </a:xfrm>
        </p:grpSpPr>
        <p:sp>
          <p:nvSpPr>
            <p:cNvPr id="235" name="Google Shape;235;g3ebb23779ed_0_1303"/>
            <p:cNvSpPr/>
            <p:nvPr/>
          </p:nvSpPr>
          <p:spPr>
            <a:xfrm>
              <a:off x="590550" y="4953000"/>
              <a:ext cx="11010900" cy="809700"/>
            </a:xfrm>
            <a:prstGeom prst="roundRect">
              <a:avLst>
                <a:gd fmla="val 17647" name="adj"/>
              </a:avLst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g3ebb23779ed_0_1303"/>
            <p:cNvSpPr txBox="1"/>
            <p:nvPr/>
          </p:nvSpPr>
          <p:spPr>
            <a:xfrm>
              <a:off x="876300" y="4953000"/>
              <a:ext cx="10439400" cy="80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9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Riziko není „příliš mnoho OZE“. </a:t>
              </a:r>
              <a:r>
                <a:rPr b="1" lang="cs-CZ" sz="190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Riziko vzniká tehdy</a:t>
              </a:r>
              <a:r>
                <a:rPr b="1" lang="cs-CZ" sz="19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, když výroba roste rychleji než flexibilita, akumulace, poptávka a síť.</a:t>
              </a:r>
              <a:endParaRPr b="1" sz="19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7" name="Google Shape;237;g3ebb23779ed_0_1303"/>
          <p:cNvGrpSpPr/>
          <p:nvPr/>
        </p:nvGrpSpPr>
        <p:grpSpPr>
          <a:xfrm>
            <a:off x="590550" y="1110100"/>
            <a:ext cx="9525000" cy="763175"/>
            <a:chOff x="590550" y="1110100"/>
            <a:chExt cx="9525000" cy="763175"/>
          </a:xfrm>
        </p:grpSpPr>
        <p:sp>
          <p:nvSpPr>
            <p:cNvPr id="238" name="Google Shape;238;g3ebb23779ed_0_1303"/>
            <p:cNvSpPr txBox="1"/>
            <p:nvPr/>
          </p:nvSpPr>
          <p:spPr>
            <a:xfrm>
              <a:off x="590550" y="1110100"/>
              <a:ext cx="9525000" cy="66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3000">
                  <a:solidFill>
                    <a:srgbClr val="009933"/>
                  </a:solidFill>
                  <a:latin typeface="Open Sans"/>
                  <a:ea typeface="Open Sans"/>
                  <a:cs typeface="Open Sans"/>
                  <a:sym typeface="Open Sans"/>
                </a:rPr>
                <a:t>Nové tržní riziko: strukturálně nízké ceny</a:t>
              </a:r>
              <a:endParaRPr b="1" sz="30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239" name="Google Shape;239;g3ebb23779ed_0_1303"/>
            <p:cNvCxnSpPr/>
            <p:nvPr/>
          </p:nvCxnSpPr>
          <p:spPr>
            <a:xfrm>
              <a:off x="590550" y="1873275"/>
              <a:ext cx="1790700" cy="0"/>
            </a:xfrm>
            <a:prstGeom prst="straightConnector1">
              <a:avLst/>
            </a:prstGeom>
            <a:solidFill>
              <a:srgbClr val="FFFFFF"/>
            </a:solidFill>
            <a:ln cap="flat" cmpd="sng" w="38100">
              <a:solidFill>
                <a:srgbClr val="39B54A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40" name="Google Shape;240;g3ebb23779ed_0_13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g3ebb23779ed_0_1303"/>
          <p:cNvSpPr/>
          <p:nvPr/>
        </p:nvSpPr>
        <p:spPr>
          <a:xfrm>
            <a:off x="590547" y="1912700"/>
            <a:ext cx="82368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300"/>
              <a:buFont typeface="Arial"/>
              <a:buNone/>
            </a:pPr>
            <a:r>
              <a:rPr b="0" i="0" lang="cs-CZ" sz="1800" u="none" cap="none" strike="noStrike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OZE snižují velkoobchodní cenu, ale zvyšují potřebu flexibility a hodnoty v čase.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g3ebb23779ed_0_1303"/>
          <p:cNvSpPr/>
          <p:nvPr/>
        </p:nvSpPr>
        <p:spPr>
          <a:xfrm>
            <a:off x="658828" y="5183825"/>
            <a:ext cx="72141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A8F98"/>
              </a:buClr>
              <a:buSzPts val="650"/>
              <a:buFont typeface="Arial"/>
              <a:buNone/>
            </a:pPr>
            <a:r>
              <a:rPr b="0" i="0" lang="cs-CZ" sz="1150" u="none" cap="none" strike="noStrike">
                <a:solidFill>
                  <a:srgbClr val="8A8F98"/>
                </a:solidFill>
                <a:latin typeface="Arial"/>
                <a:ea typeface="Arial"/>
                <a:cs typeface="Arial"/>
                <a:sym typeface="Arial"/>
              </a:rPr>
              <a:t>Zdroj dat: projekt TA ČR TS02010162, analýza ENTSO-E Transparency Platform, srovnání 2024 a 1–10/2025.</a:t>
            </a:r>
            <a:endParaRPr b="0" i="0" sz="11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ebb23779ed_0_1561"/>
          <p:cNvSpPr/>
          <p:nvPr/>
        </p:nvSpPr>
        <p:spPr>
          <a:xfrm>
            <a:off x="594376" y="1047750"/>
            <a:ext cx="106680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31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Které projekty mohou fungovat bez (přímé) podpory?</a:t>
            </a:r>
            <a:endParaRPr b="1" i="0" sz="29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49" name="Google Shape;249;g3ebb23779ed_0_1561"/>
          <p:cNvCxnSpPr/>
          <p:nvPr/>
        </p:nvCxnSpPr>
        <p:spPr>
          <a:xfrm rot="10800000">
            <a:off x="1047750" y="1190625"/>
            <a:ext cx="0" cy="91440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0" name="Google Shape;250;g3ebb23779ed_0_1561"/>
          <p:cNvSpPr/>
          <p:nvPr/>
        </p:nvSpPr>
        <p:spPr>
          <a:xfrm>
            <a:off x="594376" y="1857375"/>
            <a:ext cx="108816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cs-CZ" sz="1943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Obecná odpověď „ano/ne“ je zavádějící. Rozhoduje technologie, lokalita a kontraktační model.</a:t>
            </a:r>
            <a:endParaRPr b="0" i="0" sz="1943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1" name="Google Shape;251;g3ebb23779ed_0_1561"/>
          <p:cNvGrpSpPr/>
          <p:nvPr/>
        </p:nvGrpSpPr>
        <p:grpSpPr>
          <a:xfrm>
            <a:off x="595313" y="2333625"/>
            <a:ext cx="11001300" cy="3048000"/>
            <a:chOff x="595313" y="2333625"/>
            <a:chExt cx="11001300" cy="3048000"/>
          </a:xfrm>
        </p:grpSpPr>
        <p:sp>
          <p:nvSpPr>
            <p:cNvPr id="252" name="Google Shape;252;g3ebb23779ed_0_1561"/>
            <p:cNvSpPr/>
            <p:nvPr/>
          </p:nvSpPr>
          <p:spPr>
            <a:xfrm>
              <a:off x="595313" y="2333625"/>
              <a:ext cx="11001300" cy="3048000"/>
            </a:xfrm>
            <a:prstGeom prst="roundRect">
              <a:avLst>
                <a:gd fmla="val 3125" name="adj"/>
              </a:avLst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g3ebb23779ed_0_1561"/>
            <p:cNvSpPr/>
            <p:nvPr/>
          </p:nvSpPr>
          <p:spPr>
            <a:xfrm>
              <a:off x="595313" y="2333625"/>
              <a:ext cx="11001300" cy="428700"/>
            </a:xfrm>
            <a:prstGeom prst="roundRect">
              <a:avLst>
                <a:gd fmla="val 22222" name="adj"/>
              </a:avLst>
            </a:prstGeom>
            <a:solidFill>
              <a:srgbClr val="F8FAF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g3ebb23779ed_0_1561"/>
            <p:cNvSpPr/>
            <p:nvPr/>
          </p:nvSpPr>
          <p:spPr>
            <a:xfrm>
              <a:off x="595313" y="2571750"/>
              <a:ext cx="11001300" cy="190500"/>
            </a:xfrm>
            <a:prstGeom prst="rect">
              <a:avLst/>
            </a:prstGeom>
            <a:solidFill>
              <a:srgbClr val="F8FAF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55" name="Google Shape;255;g3ebb23779ed_0_1561"/>
            <p:cNvCxnSpPr/>
            <p:nvPr/>
          </p:nvCxnSpPr>
          <p:spPr>
            <a:xfrm>
              <a:off x="595313" y="2762250"/>
              <a:ext cx="11001300" cy="0"/>
            </a:xfrm>
            <a:prstGeom prst="straightConnector1">
              <a:avLst/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g3ebb23779ed_0_1561"/>
            <p:cNvCxnSpPr/>
            <p:nvPr/>
          </p:nvCxnSpPr>
          <p:spPr>
            <a:xfrm>
              <a:off x="3619500" y="2333625"/>
              <a:ext cx="0" cy="3048000"/>
            </a:xfrm>
            <a:prstGeom prst="straightConnector1">
              <a:avLst/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7" name="Google Shape;257;g3ebb23779ed_0_1561"/>
            <p:cNvCxnSpPr/>
            <p:nvPr/>
          </p:nvCxnSpPr>
          <p:spPr>
            <a:xfrm>
              <a:off x="5524500" y="2333625"/>
              <a:ext cx="0" cy="3048000"/>
            </a:xfrm>
            <a:prstGeom prst="straightConnector1">
              <a:avLst/>
            </a:prstGeom>
            <a:solidFill>
              <a:srgbClr val="FFFFFF"/>
            </a:solidFill>
            <a:ln cap="flat" cmpd="sng" w="952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8" name="Google Shape;258;g3ebb23779ed_0_1561"/>
          <p:cNvSpPr/>
          <p:nvPr/>
        </p:nvSpPr>
        <p:spPr>
          <a:xfrm>
            <a:off x="809625" y="2333625"/>
            <a:ext cx="2667000" cy="428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475569"/>
                </a:solidFill>
                <a:latin typeface="Arial"/>
                <a:ea typeface="Arial"/>
                <a:cs typeface="Arial"/>
                <a:sym typeface="Arial"/>
              </a:rPr>
              <a:t>Technologie</a:t>
            </a:r>
            <a:endParaRPr b="1" sz="1800">
              <a:solidFill>
                <a:srgbClr val="47556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g3ebb23779ed_0_1561"/>
          <p:cNvSpPr/>
          <p:nvPr/>
        </p:nvSpPr>
        <p:spPr>
          <a:xfrm>
            <a:off x="3762375" y="2333625"/>
            <a:ext cx="1714500" cy="428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475569"/>
                </a:solidFill>
                <a:latin typeface="Arial"/>
                <a:ea typeface="Arial"/>
                <a:cs typeface="Arial"/>
                <a:sym typeface="Arial"/>
              </a:rPr>
              <a:t>Bez podpory</a:t>
            </a:r>
            <a:endParaRPr b="1" sz="1800">
              <a:solidFill>
                <a:srgbClr val="47556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3ebb23779ed_0_1561"/>
          <p:cNvSpPr/>
          <p:nvPr/>
        </p:nvSpPr>
        <p:spPr>
          <a:xfrm>
            <a:off x="5762625" y="2333625"/>
            <a:ext cx="5524500" cy="428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800">
                <a:solidFill>
                  <a:srgbClr val="475569"/>
                </a:solidFill>
                <a:latin typeface="Arial"/>
                <a:ea typeface="Arial"/>
                <a:cs typeface="Arial"/>
                <a:sym typeface="Arial"/>
              </a:rPr>
              <a:t>Co rozhoduje</a:t>
            </a:r>
            <a:endParaRPr b="1" sz="1800">
              <a:solidFill>
                <a:srgbClr val="47556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3ebb23779ed_0_1561"/>
          <p:cNvSpPr/>
          <p:nvPr/>
        </p:nvSpPr>
        <p:spPr>
          <a:xfrm>
            <a:off x="809625" y="2762250"/>
            <a:ext cx="26670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5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Střešní FVE</a:t>
            </a:r>
            <a:endParaRPr b="1" sz="15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g3ebb23779ed_0_1561"/>
          <p:cNvSpPr/>
          <p:nvPr/>
        </p:nvSpPr>
        <p:spPr>
          <a:xfrm>
            <a:off x="4000500" y="2886075"/>
            <a:ext cx="1238400" cy="285900"/>
          </a:xfrm>
          <a:prstGeom prst="roundRect">
            <a:avLst>
              <a:gd fmla="val 50000" name="adj"/>
            </a:avLst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3ebb23779ed_0_1561"/>
          <p:cNvSpPr/>
          <p:nvPr/>
        </p:nvSpPr>
        <p:spPr>
          <a:xfrm>
            <a:off x="4000500" y="2886075"/>
            <a:ext cx="12384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2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často ano</a:t>
            </a:r>
            <a:endParaRPr b="1" sz="12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g3ebb23779ed_0_1561"/>
          <p:cNvSpPr/>
          <p:nvPr/>
        </p:nvSpPr>
        <p:spPr>
          <a:xfrm>
            <a:off x="5762625" y="2762250"/>
            <a:ext cx="55245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vlastní spotřeba, úspora za distribuci</a:t>
            </a:r>
            <a:endParaRPr sz="15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g3ebb23779ed_0_1561"/>
          <p:cNvSpPr/>
          <p:nvPr/>
        </p:nvSpPr>
        <p:spPr>
          <a:xfrm>
            <a:off x="809625" y="3286125"/>
            <a:ext cx="26670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5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Průmyslové FVE</a:t>
            </a:r>
            <a:endParaRPr b="1" sz="15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g3ebb23779ed_0_1561"/>
          <p:cNvSpPr/>
          <p:nvPr/>
        </p:nvSpPr>
        <p:spPr>
          <a:xfrm>
            <a:off x="4000500" y="3409950"/>
            <a:ext cx="1238400" cy="285900"/>
          </a:xfrm>
          <a:prstGeom prst="roundRect">
            <a:avLst>
              <a:gd fmla="val 50000" name="adj"/>
            </a:avLst>
          </a:prstGeom>
          <a:solidFill>
            <a:srgbClr val="EAF7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3ebb23779ed_0_1561"/>
          <p:cNvSpPr/>
          <p:nvPr/>
        </p:nvSpPr>
        <p:spPr>
          <a:xfrm>
            <a:off x="4000500" y="3409950"/>
            <a:ext cx="12384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2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často ano</a:t>
            </a:r>
            <a:endParaRPr b="1" sz="1200">
              <a:solidFill>
                <a:srgbClr val="0E7A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3ebb23779ed_0_1561"/>
          <p:cNvSpPr/>
          <p:nvPr/>
        </p:nvSpPr>
        <p:spPr>
          <a:xfrm>
            <a:off x="5762625" y="3286125"/>
            <a:ext cx="55245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vyšší </a:t>
            </a:r>
            <a:r>
              <a:rPr lang="cs-CZ" sz="1500">
                <a:solidFill>
                  <a:srgbClr val="111827"/>
                </a:solidFill>
              </a:rPr>
              <a:t>vlastní spotřeba</a:t>
            </a: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, PPA</a:t>
            </a:r>
            <a:endParaRPr sz="15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g3ebb23779ed_0_1561"/>
          <p:cNvSpPr/>
          <p:nvPr/>
        </p:nvSpPr>
        <p:spPr>
          <a:xfrm>
            <a:off x="809625" y="3810000"/>
            <a:ext cx="26670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5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Velké FVE</a:t>
            </a:r>
            <a:endParaRPr b="1" sz="15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g3ebb23779ed_0_1561"/>
          <p:cNvSpPr/>
          <p:nvPr/>
        </p:nvSpPr>
        <p:spPr>
          <a:xfrm>
            <a:off x="4000500" y="3933825"/>
            <a:ext cx="1238400" cy="285900"/>
          </a:xfrm>
          <a:prstGeom prst="roundRect">
            <a:avLst>
              <a:gd fmla="val 50000" name="adj"/>
            </a:avLst>
          </a:prstGeom>
          <a:solidFill>
            <a:srgbClr val="FEF3C7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3ebb23779ed_0_1561"/>
          <p:cNvSpPr/>
          <p:nvPr/>
        </p:nvSpPr>
        <p:spPr>
          <a:xfrm>
            <a:off x="4000500" y="3933825"/>
            <a:ext cx="12705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200">
                <a:solidFill>
                  <a:srgbClr val="F59E0B"/>
                </a:solidFill>
                <a:latin typeface="Arial"/>
                <a:ea typeface="Arial"/>
                <a:cs typeface="Arial"/>
                <a:sym typeface="Arial"/>
              </a:rPr>
              <a:t>není vyloučeno</a:t>
            </a:r>
            <a:endParaRPr b="1" sz="1300">
              <a:solidFill>
                <a:srgbClr val="F59E0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g3ebb23779ed_0_1561"/>
          <p:cNvSpPr/>
          <p:nvPr/>
        </p:nvSpPr>
        <p:spPr>
          <a:xfrm>
            <a:off x="5762625" y="3810000"/>
            <a:ext cx="55245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připojení, cena pozemku, profil výroby</a:t>
            </a:r>
            <a:endParaRPr sz="15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ebb23779ed_0_1561"/>
          <p:cNvSpPr/>
          <p:nvPr/>
        </p:nvSpPr>
        <p:spPr>
          <a:xfrm>
            <a:off x="809625" y="4333875"/>
            <a:ext cx="26670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5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VTE</a:t>
            </a:r>
            <a:endParaRPr b="1" sz="15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g3ebb23779ed_0_1561"/>
          <p:cNvSpPr/>
          <p:nvPr/>
        </p:nvSpPr>
        <p:spPr>
          <a:xfrm>
            <a:off x="4000500" y="4457700"/>
            <a:ext cx="1238400" cy="285900"/>
          </a:xfrm>
          <a:prstGeom prst="roundRect">
            <a:avLst>
              <a:gd fmla="val 50000" name="adj"/>
            </a:avLst>
          </a:prstGeom>
          <a:solidFill>
            <a:srgbClr val="FEF3C7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3ebb23779ed_0_1561"/>
          <p:cNvSpPr/>
          <p:nvPr/>
        </p:nvSpPr>
        <p:spPr>
          <a:xfrm>
            <a:off x="4000500" y="4457700"/>
            <a:ext cx="12384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300">
                <a:solidFill>
                  <a:srgbClr val="F59E0B"/>
                </a:solidFill>
                <a:latin typeface="Arial"/>
                <a:ea typeface="Arial"/>
                <a:cs typeface="Arial"/>
                <a:sym typeface="Arial"/>
              </a:rPr>
              <a:t>není vyloučeno</a:t>
            </a:r>
            <a:endParaRPr b="1" sz="1300">
              <a:solidFill>
                <a:srgbClr val="F59E0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g3ebb23779ed_0_1561"/>
          <p:cNvSpPr/>
          <p:nvPr/>
        </p:nvSpPr>
        <p:spPr>
          <a:xfrm>
            <a:off x="5762625" y="4333875"/>
            <a:ext cx="55245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výroba v zimě, PPA, povolování</a:t>
            </a:r>
            <a:endParaRPr sz="15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g3ebb23779ed_0_1561"/>
          <p:cNvSpPr/>
          <p:nvPr/>
        </p:nvSpPr>
        <p:spPr>
          <a:xfrm>
            <a:off x="809625" y="4857750"/>
            <a:ext cx="26670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5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Biometan / biomasa</a:t>
            </a:r>
            <a:endParaRPr b="1" sz="15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g3ebb23779ed_0_1561"/>
          <p:cNvSpPr/>
          <p:nvPr/>
        </p:nvSpPr>
        <p:spPr>
          <a:xfrm>
            <a:off x="4000500" y="4981575"/>
            <a:ext cx="1238400" cy="285900"/>
          </a:xfrm>
          <a:prstGeom prst="roundRect">
            <a:avLst>
              <a:gd fmla="val 50000" name="adj"/>
            </a:avLst>
          </a:prstGeom>
          <a:solidFill>
            <a:srgbClr val="FDEDE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3ebb23779ed_0_1561"/>
          <p:cNvSpPr/>
          <p:nvPr/>
        </p:nvSpPr>
        <p:spPr>
          <a:xfrm>
            <a:off x="4000500" y="4981575"/>
            <a:ext cx="1238400" cy="2859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1200">
                <a:solidFill>
                  <a:srgbClr val="C0392B"/>
                </a:solidFill>
                <a:latin typeface="Arial"/>
                <a:ea typeface="Arial"/>
                <a:cs typeface="Arial"/>
                <a:sym typeface="Arial"/>
              </a:rPr>
              <a:t>většinou ne</a:t>
            </a:r>
            <a:endParaRPr b="1" sz="1200">
              <a:solidFill>
                <a:srgbClr val="C039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g3ebb23779ed_0_1561"/>
          <p:cNvSpPr/>
          <p:nvPr/>
        </p:nvSpPr>
        <p:spPr>
          <a:xfrm>
            <a:off x="5762625" y="4857750"/>
            <a:ext cx="5524500" cy="523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500">
                <a:solidFill>
                  <a:srgbClr val="111827"/>
                </a:solidFill>
                <a:latin typeface="Arial"/>
                <a:ea typeface="Arial"/>
                <a:cs typeface="Arial"/>
                <a:sym typeface="Arial"/>
              </a:rPr>
              <a:t>palivo, provozní náklady, externality</a:t>
            </a:r>
            <a:endParaRPr sz="1500">
              <a:solidFill>
                <a:srgbClr val="111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g3ebb23779ed_0_1561"/>
          <p:cNvSpPr/>
          <p:nvPr/>
        </p:nvSpPr>
        <p:spPr>
          <a:xfrm>
            <a:off x="595325" y="5572125"/>
            <a:ext cx="11001300" cy="1285800"/>
          </a:xfrm>
          <a:prstGeom prst="roundRect">
            <a:avLst>
              <a:gd fmla="val 21428" name="adj"/>
            </a:avLst>
          </a:prstGeom>
          <a:solidFill>
            <a:srgbClr val="EAF3F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ebb23779ed_0_1561"/>
          <p:cNvSpPr/>
          <p:nvPr/>
        </p:nvSpPr>
        <p:spPr>
          <a:xfrm>
            <a:off x="785825" y="5572125"/>
            <a:ext cx="10620300" cy="1121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22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Ekonomická soběstačnost projektu nevzniká z deklarace. Vzniká z kombinace: </a:t>
            </a:r>
            <a:r>
              <a:rPr b="1" lang="cs-CZ" sz="220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povolený projekt + připojení + stabilní odběr + přiměřená cena kapitálu.</a:t>
            </a:r>
            <a:endParaRPr b="1" sz="22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3" name="Google Shape;283;g3ebb23779ed_0_15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data/assets/grid_right_crop.jpg" id="289" name="Google Shape;289;g3ebb23779ed_0_17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98037" y="685800"/>
            <a:ext cx="5898036" cy="544068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g3ebb23779ed_0_1796"/>
          <p:cNvSpPr/>
          <p:nvPr/>
        </p:nvSpPr>
        <p:spPr>
          <a:xfrm>
            <a:off x="621809" y="1417320"/>
            <a:ext cx="4572000" cy="731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7324D"/>
              </a:buClr>
              <a:buSzPts val="3100"/>
              <a:buFont typeface="Arial"/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Soběstačnost a bezpečnost</a:t>
            </a:r>
            <a:endParaRPr b="0" i="0" sz="3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1" name="Google Shape;291;g3ebb23779ed_0_1796"/>
          <p:cNvCxnSpPr/>
          <p:nvPr/>
        </p:nvCxnSpPr>
        <p:spPr>
          <a:xfrm>
            <a:off x="658386" y="2423160"/>
            <a:ext cx="960000" cy="0"/>
          </a:xfrm>
          <a:prstGeom prst="straightConnector1">
            <a:avLst/>
          </a:prstGeom>
          <a:noFill/>
          <a:ln cap="flat" cmpd="sng" w="508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2" name="Google Shape;292;g3ebb23779ed_0_1796"/>
          <p:cNvSpPr/>
          <p:nvPr/>
        </p:nvSpPr>
        <p:spPr>
          <a:xfrm>
            <a:off x="685818" y="2880360"/>
            <a:ext cx="4343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44B6A"/>
              </a:buClr>
              <a:buSzPts val="1650"/>
              <a:buFont typeface="Arial"/>
              <a:buNone/>
            </a:pPr>
            <a:r>
              <a:rPr b="0" i="0" lang="cs-CZ" sz="1650" u="none" cap="none" strike="noStrike">
                <a:solidFill>
                  <a:srgbClr val="244B6A"/>
                </a:solidFill>
                <a:latin typeface="Arial"/>
                <a:ea typeface="Arial"/>
                <a:cs typeface="Arial"/>
                <a:sym typeface="Arial"/>
              </a:rPr>
              <a:t>ČR nebude „ostrovní“ energetika. Ale může být systémově odolnější díky lokální výrobě, řízení spotřeby, akumulaci, flexibilitě </a:t>
            </a:r>
            <a:endParaRPr b="0" i="0" sz="16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g3ebb23779ed_0_1796"/>
          <p:cNvSpPr/>
          <p:nvPr/>
        </p:nvSpPr>
        <p:spPr>
          <a:xfrm>
            <a:off x="685818" y="4069080"/>
            <a:ext cx="502800" cy="502800"/>
          </a:xfrm>
          <a:prstGeom prst="ellipse">
            <a:avLst/>
          </a:prstGeom>
          <a:solidFill>
            <a:srgbClr val="EAF7EE"/>
          </a:solidFill>
          <a:ln cap="flat" cmpd="sng" w="12700">
            <a:solidFill>
              <a:srgbClr val="EAF7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3ebb23779ed_0_1796"/>
          <p:cNvSpPr/>
          <p:nvPr/>
        </p:nvSpPr>
        <p:spPr>
          <a:xfrm>
            <a:off x="685818" y="4160520"/>
            <a:ext cx="5028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E7A3A"/>
              </a:buClr>
              <a:buSzPts val="1700"/>
              <a:buFont typeface="Arial"/>
              <a:buNone/>
            </a:pPr>
            <a:r>
              <a:rPr b="1" i="0" lang="cs-CZ" sz="1700" u="none" cap="none" strike="noStrike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g3ebb23779ed_0_1796"/>
          <p:cNvSpPr/>
          <p:nvPr/>
        </p:nvSpPr>
        <p:spPr>
          <a:xfrm>
            <a:off x="1325918" y="4160520"/>
            <a:ext cx="3840600" cy="238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7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výroba v místě spotřeby</a:t>
            </a:r>
            <a:endParaRPr b="0" sz="17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g3ebb23779ed_0_1796"/>
          <p:cNvSpPr/>
          <p:nvPr/>
        </p:nvSpPr>
        <p:spPr>
          <a:xfrm>
            <a:off x="685818" y="4599432"/>
            <a:ext cx="502800" cy="502800"/>
          </a:xfrm>
          <a:prstGeom prst="ellipse">
            <a:avLst/>
          </a:prstGeom>
          <a:solidFill>
            <a:srgbClr val="EAF7EE"/>
          </a:solidFill>
          <a:ln cap="flat" cmpd="sng" w="12700">
            <a:solidFill>
              <a:srgbClr val="EAF7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3ebb23779ed_0_1796"/>
          <p:cNvSpPr/>
          <p:nvPr/>
        </p:nvSpPr>
        <p:spPr>
          <a:xfrm>
            <a:off x="685818" y="4690872"/>
            <a:ext cx="5028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E7A3A"/>
              </a:buClr>
              <a:buSzPts val="1700"/>
              <a:buFont typeface="Arial"/>
              <a:buNone/>
            </a:pPr>
            <a:r>
              <a:rPr b="1" i="0" lang="cs-CZ" sz="1700" u="none" cap="none" strike="noStrike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3ebb23779ed_0_1796"/>
          <p:cNvSpPr/>
          <p:nvPr/>
        </p:nvSpPr>
        <p:spPr>
          <a:xfrm>
            <a:off x="1325918" y="4690872"/>
            <a:ext cx="3840600" cy="238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7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ařízení spotřeby a akumulace</a:t>
            </a:r>
            <a:endParaRPr b="0" sz="18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g3ebb23779ed_0_1796"/>
          <p:cNvSpPr/>
          <p:nvPr/>
        </p:nvSpPr>
        <p:spPr>
          <a:xfrm>
            <a:off x="685818" y="5129784"/>
            <a:ext cx="502800" cy="502800"/>
          </a:xfrm>
          <a:prstGeom prst="ellipse">
            <a:avLst/>
          </a:prstGeom>
          <a:solidFill>
            <a:srgbClr val="EAF7EE"/>
          </a:solidFill>
          <a:ln cap="flat" cmpd="sng" w="12700">
            <a:solidFill>
              <a:srgbClr val="EAF7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3ebb23779ed_0_1796"/>
          <p:cNvSpPr/>
          <p:nvPr/>
        </p:nvSpPr>
        <p:spPr>
          <a:xfrm>
            <a:off x="685818" y="5221224"/>
            <a:ext cx="5028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E7A3A"/>
              </a:buClr>
              <a:buSzPts val="1700"/>
              <a:buFont typeface="Arial"/>
              <a:buNone/>
            </a:pPr>
            <a:r>
              <a:rPr b="1" i="0" lang="cs-CZ" sz="1700" u="none" cap="none" strike="noStrike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ebb23779ed_0_1796"/>
          <p:cNvSpPr/>
          <p:nvPr/>
        </p:nvSpPr>
        <p:spPr>
          <a:xfrm>
            <a:off x="1325918" y="5221224"/>
            <a:ext cx="3840600" cy="238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7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sdílení a agregace flexibility</a:t>
            </a:r>
            <a:endParaRPr b="0" sz="17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3ebb23779ed_0_1796"/>
          <p:cNvSpPr/>
          <p:nvPr/>
        </p:nvSpPr>
        <p:spPr>
          <a:xfrm>
            <a:off x="685818" y="5660136"/>
            <a:ext cx="502800" cy="502800"/>
          </a:xfrm>
          <a:prstGeom prst="ellipse">
            <a:avLst/>
          </a:prstGeom>
          <a:solidFill>
            <a:srgbClr val="EAF7EE"/>
          </a:solidFill>
          <a:ln cap="flat" cmpd="sng" w="12700">
            <a:solidFill>
              <a:srgbClr val="EAF7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3ebb23779ed_0_1796"/>
          <p:cNvSpPr/>
          <p:nvPr/>
        </p:nvSpPr>
        <p:spPr>
          <a:xfrm>
            <a:off x="685818" y="5751576"/>
            <a:ext cx="5028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E7A3A"/>
              </a:buClr>
              <a:buSzPts val="1700"/>
              <a:buFont typeface="Arial"/>
              <a:buNone/>
            </a:pPr>
            <a:r>
              <a:rPr b="1" i="0" lang="cs-CZ" sz="1700" u="none" cap="none" strike="noStrike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g3ebb23779ed_0_1796"/>
          <p:cNvSpPr/>
          <p:nvPr/>
        </p:nvSpPr>
        <p:spPr>
          <a:xfrm>
            <a:off x="1325918" y="5751576"/>
            <a:ext cx="3840600" cy="238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7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rPr>
              <a:t>kritická infrastruktura s lokální zálohou</a:t>
            </a:r>
            <a:endParaRPr b="0" sz="1700">
              <a:solidFill>
                <a:srgbClr val="173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3ebb23779ed_0_1796"/>
          <p:cNvSpPr/>
          <p:nvPr/>
        </p:nvSpPr>
        <p:spPr>
          <a:xfrm>
            <a:off x="502933" y="6492240"/>
            <a:ext cx="52122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  <a:buFont typeface="Arial"/>
              <a:buNone/>
            </a:pPr>
            <a:r>
              <a:rPr b="0" i="0" lang="cs-CZ" sz="7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Rizika OZE | pracovní draft | AV ČR, 15. 6. 2026</a:t>
            </a:r>
            <a:endParaRPr b="0" i="0" sz="7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6" name="Google Shape;306;g3ebb23779ed_0_17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000" y="192000"/>
            <a:ext cx="2075100" cy="821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g3ebb23779ed_0_1818"/>
          <p:cNvPicPr preferRelativeResize="0"/>
          <p:nvPr/>
        </p:nvPicPr>
        <p:blipFill rotWithShape="1">
          <a:blip r:embed="rId4">
            <a:alphaModFix/>
          </a:blip>
          <a:srcRect b="249" l="0" r="0" t="239"/>
          <a:stretch/>
        </p:blipFill>
        <p:spPr>
          <a:xfrm>
            <a:off x="476250" y="190500"/>
            <a:ext cx="2076600" cy="8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ebb23779ed_0_1818"/>
          <p:cNvSpPr/>
          <p:nvPr/>
        </p:nvSpPr>
        <p:spPr>
          <a:xfrm>
            <a:off x="476250" y="952500"/>
            <a:ext cx="11239500" cy="571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20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Zkušenost z Ukrajiny: decentralizace zvyšuje odolnost</a:t>
            </a:r>
            <a:endParaRPr b="1" sz="320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14" name="Google Shape;314;g3ebb23779ed_0_1818"/>
          <p:cNvCxnSpPr/>
          <p:nvPr/>
        </p:nvCxnSpPr>
        <p:spPr>
          <a:xfrm>
            <a:off x="476250" y="1571625"/>
            <a:ext cx="1047900" cy="0"/>
          </a:xfrm>
          <a:prstGeom prst="straightConnector1">
            <a:avLst/>
          </a:prstGeom>
          <a:solidFill>
            <a:srgbClr val="FFFFFF"/>
          </a:solidFill>
          <a:ln cap="flat" cmpd="sng" w="38100">
            <a:solidFill>
              <a:srgbClr val="39B54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5" name="Google Shape;315;g3ebb23779ed_0_1818"/>
          <p:cNvSpPr/>
          <p:nvPr/>
        </p:nvSpPr>
        <p:spPr>
          <a:xfrm>
            <a:off x="476250" y="1714500"/>
            <a:ext cx="10287000" cy="381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 sz="19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Válka ukazuje, že decentralizované zdroje </a:t>
            </a:r>
            <a:r>
              <a:rPr lang="cs-CZ" sz="1900">
                <a:solidFill>
                  <a:srgbClr val="6B7280"/>
                </a:solidFill>
              </a:rPr>
              <a:t>posilují odolnost energetiky</a:t>
            </a:r>
            <a:r>
              <a:rPr b="0" lang="cs-CZ" sz="19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sz="19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6" name="Google Shape;316;g3ebb23779ed_0_1818"/>
          <p:cNvGrpSpPr/>
          <p:nvPr/>
        </p:nvGrpSpPr>
        <p:grpSpPr>
          <a:xfrm>
            <a:off x="476233" y="2285917"/>
            <a:ext cx="4581733" cy="2952649"/>
            <a:chOff x="476250" y="2286000"/>
            <a:chExt cx="4286400" cy="2762325"/>
          </a:xfrm>
        </p:grpSpPr>
        <p:sp>
          <p:nvSpPr>
            <p:cNvPr id="317" name="Google Shape;317;g3ebb23779ed_0_1818"/>
            <p:cNvSpPr/>
            <p:nvPr/>
          </p:nvSpPr>
          <p:spPr>
            <a:xfrm>
              <a:off x="476250" y="2286000"/>
              <a:ext cx="4286400" cy="619200"/>
            </a:xfrm>
            <a:prstGeom prst="roundRect">
              <a:avLst>
                <a:gd fmla="val 12307" name="adj"/>
              </a:avLst>
            </a:prstGeom>
            <a:solidFill>
              <a:srgbClr val="F8FAFC"/>
            </a:solidFill>
            <a:ln cap="flat" cmpd="sng" w="1017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g3ebb23779ed_0_1818"/>
            <p:cNvSpPr/>
            <p:nvPr/>
          </p:nvSpPr>
          <p:spPr>
            <a:xfrm>
              <a:off x="600075" y="2386013"/>
              <a:ext cx="419100" cy="419100"/>
            </a:xfrm>
            <a:prstGeom prst="ellipse">
              <a:avLst/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g3ebb23779ed_0_1818"/>
            <p:cNvSpPr txBox="1"/>
            <p:nvPr/>
          </p:nvSpPr>
          <p:spPr>
            <a:xfrm>
              <a:off x="600075" y="2386013"/>
              <a:ext cx="419100" cy="4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1" sz="171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g3ebb23779ed_0_1818"/>
            <p:cNvSpPr txBox="1"/>
            <p:nvPr/>
          </p:nvSpPr>
          <p:spPr>
            <a:xfrm>
              <a:off x="1095375" y="2286000"/>
              <a:ext cx="3571800" cy="61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Decentralizace</a:t>
              </a:r>
              <a:endParaRPr b="1" sz="171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139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poškození části neznamená kolaps celku</a:t>
              </a:r>
              <a:endParaRPr sz="139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g3ebb23779ed_0_1818"/>
            <p:cNvSpPr/>
            <p:nvPr/>
          </p:nvSpPr>
          <p:spPr>
            <a:xfrm>
              <a:off x="476250" y="3000375"/>
              <a:ext cx="4286400" cy="619200"/>
            </a:xfrm>
            <a:prstGeom prst="roundRect">
              <a:avLst>
                <a:gd fmla="val 12307" name="adj"/>
              </a:avLst>
            </a:prstGeom>
            <a:solidFill>
              <a:srgbClr val="F8FAFC"/>
            </a:solidFill>
            <a:ln cap="flat" cmpd="sng" w="1017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g3ebb23779ed_0_1818"/>
            <p:cNvSpPr/>
            <p:nvPr/>
          </p:nvSpPr>
          <p:spPr>
            <a:xfrm>
              <a:off x="600075" y="3100388"/>
              <a:ext cx="419100" cy="419100"/>
            </a:xfrm>
            <a:prstGeom prst="ellipse">
              <a:avLst/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g3ebb23779ed_0_1818"/>
            <p:cNvSpPr txBox="1"/>
            <p:nvPr/>
          </p:nvSpPr>
          <p:spPr>
            <a:xfrm>
              <a:off x="600075" y="3100388"/>
              <a:ext cx="419100" cy="4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1" sz="171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g3ebb23779ed_0_1818"/>
            <p:cNvSpPr txBox="1"/>
            <p:nvPr/>
          </p:nvSpPr>
          <p:spPr>
            <a:xfrm>
              <a:off x="1095375" y="3000375"/>
              <a:ext cx="3571800" cy="61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Rychlá obnova</a:t>
              </a:r>
              <a:endParaRPr b="1" sz="171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139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menší zdroje lze opravit rychleji</a:t>
              </a:r>
              <a:endParaRPr sz="139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g3ebb23779ed_0_1818"/>
            <p:cNvSpPr/>
            <p:nvPr/>
          </p:nvSpPr>
          <p:spPr>
            <a:xfrm>
              <a:off x="476250" y="3714750"/>
              <a:ext cx="4286400" cy="619200"/>
            </a:xfrm>
            <a:prstGeom prst="roundRect">
              <a:avLst>
                <a:gd fmla="val 12307" name="adj"/>
              </a:avLst>
            </a:prstGeom>
            <a:solidFill>
              <a:srgbClr val="F8FAFC"/>
            </a:solidFill>
            <a:ln cap="flat" cmpd="sng" w="1017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g3ebb23779ed_0_1818"/>
            <p:cNvSpPr/>
            <p:nvPr/>
          </p:nvSpPr>
          <p:spPr>
            <a:xfrm>
              <a:off x="600075" y="3814763"/>
              <a:ext cx="419100" cy="419100"/>
            </a:xfrm>
            <a:prstGeom prst="ellipse">
              <a:avLst/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g3ebb23779ed_0_1818"/>
            <p:cNvSpPr txBox="1"/>
            <p:nvPr/>
          </p:nvSpPr>
          <p:spPr>
            <a:xfrm>
              <a:off x="600075" y="3814763"/>
              <a:ext cx="419100" cy="4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1" sz="171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g3ebb23779ed_0_1818"/>
            <p:cNvSpPr txBox="1"/>
            <p:nvPr/>
          </p:nvSpPr>
          <p:spPr>
            <a:xfrm>
              <a:off x="1095375" y="3714750"/>
              <a:ext cx="3571800" cy="61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Ukládání energie</a:t>
              </a:r>
              <a:endParaRPr b="1" sz="171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139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FVE + baterie drží kritické funkce</a:t>
              </a:r>
              <a:endParaRPr sz="139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g3ebb23779ed_0_1818"/>
            <p:cNvSpPr/>
            <p:nvPr/>
          </p:nvSpPr>
          <p:spPr>
            <a:xfrm>
              <a:off x="476250" y="4429125"/>
              <a:ext cx="4286400" cy="619200"/>
            </a:xfrm>
            <a:prstGeom prst="roundRect">
              <a:avLst>
                <a:gd fmla="val 12307" name="adj"/>
              </a:avLst>
            </a:prstGeom>
            <a:solidFill>
              <a:srgbClr val="F8FAFC"/>
            </a:solidFill>
            <a:ln cap="flat" cmpd="sng" w="10175">
              <a:solidFill>
                <a:srgbClr val="E5E7E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g3ebb23779ed_0_1818"/>
            <p:cNvSpPr/>
            <p:nvPr/>
          </p:nvSpPr>
          <p:spPr>
            <a:xfrm>
              <a:off x="600075" y="4529138"/>
              <a:ext cx="419100" cy="419100"/>
            </a:xfrm>
            <a:prstGeom prst="ellipse">
              <a:avLst/>
            </a:prstGeom>
            <a:solidFill>
              <a:srgbClr val="EAF7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g3ebb23779ed_0_1818"/>
            <p:cNvSpPr txBox="1"/>
            <p:nvPr/>
          </p:nvSpPr>
          <p:spPr>
            <a:xfrm>
              <a:off x="600075" y="4529138"/>
              <a:ext cx="419100" cy="4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0E7A3A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b="1" sz="1710">
                <a:solidFill>
                  <a:srgbClr val="0E7A3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g3ebb23779ed_0_1818"/>
            <p:cNvSpPr txBox="1"/>
            <p:nvPr/>
          </p:nvSpPr>
          <p:spPr>
            <a:xfrm>
              <a:off x="1095375" y="4429125"/>
              <a:ext cx="3571800" cy="61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71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Teplo - bioenergetika</a:t>
              </a:r>
              <a:endParaRPr b="1" sz="171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1390">
                  <a:solidFill>
                    <a:srgbClr val="6B7280"/>
                  </a:solidFill>
                  <a:latin typeface="Arial"/>
                  <a:ea typeface="Arial"/>
                  <a:cs typeface="Arial"/>
                  <a:sym typeface="Arial"/>
                </a:rPr>
                <a:t>odolnost je o elektřině i teplu</a:t>
              </a:r>
              <a:endParaRPr sz="139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33" name="Google Shape;333;g3ebb23779ed_0_1818"/>
          <p:cNvPicPr preferRelativeResize="0"/>
          <p:nvPr/>
        </p:nvPicPr>
        <p:blipFill rotWithShape="1">
          <a:blip r:embed="rId5">
            <a:alphaModFix/>
          </a:blip>
          <a:srcRect b="22017" l="0" r="0" t="22017"/>
          <a:stretch/>
        </p:blipFill>
        <p:spPr>
          <a:xfrm>
            <a:off x="5238750" y="2286000"/>
            <a:ext cx="6414300" cy="2952600"/>
          </a:xfrm>
          <a:prstGeom prst="roundRect">
            <a:avLst>
              <a:gd fmla="val 3448" name="adj"/>
            </a:avLst>
          </a:prstGeom>
          <a:noFill/>
          <a:ln>
            <a:noFill/>
          </a:ln>
        </p:spPr>
      </p:pic>
      <p:grpSp>
        <p:nvGrpSpPr>
          <p:cNvPr id="334" name="Google Shape;334;g3ebb23779ed_0_1818"/>
          <p:cNvGrpSpPr/>
          <p:nvPr/>
        </p:nvGrpSpPr>
        <p:grpSpPr>
          <a:xfrm>
            <a:off x="476250" y="5238750"/>
            <a:ext cx="11239500" cy="1047900"/>
            <a:chOff x="476250" y="5238750"/>
            <a:chExt cx="11239500" cy="1047900"/>
          </a:xfrm>
        </p:grpSpPr>
        <p:sp>
          <p:nvSpPr>
            <p:cNvPr id="335" name="Google Shape;335;g3ebb23779ed_0_1818"/>
            <p:cNvSpPr/>
            <p:nvPr/>
          </p:nvSpPr>
          <p:spPr>
            <a:xfrm>
              <a:off x="476250" y="5238750"/>
              <a:ext cx="11239500" cy="1047900"/>
            </a:xfrm>
            <a:prstGeom prst="roundRect">
              <a:avLst>
                <a:gd fmla="val 13636" name="adj"/>
              </a:avLst>
            </a:prstGeom>
            <a:solidFill>
              <a:srgbClr val="EAF3F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g3ebb23779ed_0_1818"/>
            <p:cNvSpPr txBox="1"/>
            <p:nvPr/>
          </p:nvSpPr>
          <p:spPr>
            <a:xfrm>
              <a:off x="762000" y="5238750"/>
              <a:ext cx="10668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cs-CZ" sz="1900">
                  <a:solidFill>
                    <a:srgbClr val="17324D"/>
                  </a:solidFill>
                  <a:latin typeface="Arial"/>
                  <a:ea typeface="Arial"/>
                  <a:cs typeface="Arial"/>
                  <a:sym typeface="Arial"/>
                </a:rPr>
                <a:t>Bezpečnostní pohled na OZE není romantika decentralizace. Je to otázka funkčnosti systému při útoku, poruše nebo extrémním počasí. Ukrajina v roce 2025: 325 MW (Češko celkem 372 MW)</a:t>
              </a:r>
              <a:endParaRPr b="1" sz="1900">
                <a:solidFill>
                  <a:srgbClr val="17324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2020-06-23T17:06:19Z</dcterms:created>
  <dc:creator>Štěpán</dc:creator>
</cp:coreProperties>
</file>