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77" r:id="rId3"/>
    <p:sldId id="279" r:id="rId4"/>
    <p:sldId id="280" r:id="rId5"/>
    <p:sldId id="281" r:id="rId6"/>
    <p:sldId id="320" r:id="rId7"/>
    <p:sldId id="294" r:id="rId8"/>
    <p:sldId id="282" r:id="rId9"/>
    <p:sldId id="283" r:id="rId10"/>
    <p:sldId id="313" r:id="rId11"/>
    <p:sldId id="307" r:id="rId12"/>
    <p:sldId id="298" r:id="rId13"/>
    <p:sldId id="288" r:id="rId14"/>
    <p:sldId id="316" r:id="rId15"/>
    <p:sldId id="322" r:id="rId16"/>
    <p:sldId id="321" r:id="rId17"/>
    <p:sldId id="315" r:id="rId18"/>
    <p:sldId id="257" r:id="rId19"/>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836"/>
    <a:srgbClr val="3665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2" d="100"/>
          <a:sy n="112" d="100"/>
        </p:scale>
        <p:origin x="49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cs-CZ"/>
              <a:t>Kliknutím lze upravit styl.</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lze upravit styl předlohy.</a:t>
            </a:r>
            <a:endParaRPr lang="en-US" dirty="0"/>
          </a:p>
        </p:txBody>
      </p:sp>
      <p:sp>
        <p:nvSpPr>
          <p:cNvPr id="4" name="Date Placeholder 3"/>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5" name="Footer Placeholder 4"/>
          <p:cNvSpPr>
            <a:spLocks noGrp="1"/>
          </p:cNvSpPr>
          <p:nvPr>
            <p:ph type="ftr" sz="quarter" idx="11"/>
          </p:nvPr>
        </p:nvSpPr>
        <p:spPr>
          <a:xfrm>
            <a:off x="5332412" y="5883275"/>
            <a:ext cx="4324044" cy="365125"/>
          </a:xfrm>
        </p:spPr>
        <p:txBody>
          <a:bodyPr/>
          <a:lstStyle/>
          <a:p>
            <a:endParaRPr lang="cs-CZ"/>
          </a:p>
        </p:txBody>
      </p:sp>
      <p:sp>
        <p:nvSpPr>
          <p:cNvPr id="6" name="Slide Number Placeholder 5"/>
          <p:cNvSpPr>
            <a:spLocks noGrp="1"/>
          </p:cNvSpPr>
          <p:nvPr>
            <p:ph type="sldNum" sz="quarter" idx="12"/>
          </p:nvPr>
        </p:nvSpPr>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3473425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tický obrázek s popiskem">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cs-CZ"/>
              <a:t>Kliknutím lze upravit styl.</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969979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Název a popisek">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cs-CZ"/>
              <a:t>Kliknutím lze upravit styl.</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14426845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ce s popiskem">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cs-CZ"/>
              <a:t>Kliknutím lze upravit styl.</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Kliknutím lze upravit styly předlohy textu.</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30004847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Jmenovka">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cs-CZ"/>
              <a:t>Kliknutím lze upravit styl.</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36720848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Jmenovka s citací">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cs-CZ"/>
              <a:t>Kliknutím lze upravit styl.</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cs-CZ"/>
              <a:t>Kliknutím lze upravit styly předlohy textu.</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19718580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ravda nebo nepravda">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cs-CZ"/>
              <a:t>Kliknutím lze upravit styl.</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cs-CZ"/>
              <a:t>Kliknutím lze upravit styly předlohy textu.</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26012845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ncho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1342507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1093522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nchor="ct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a:xfrm>
            <a:off x="10951856" y="5867131"/>
            <a:ext cx="551167" cy="365125"/>
          </a:xfrm>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1811738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cs-CZ"/>
              <a:t>Kliknutím lze upravit styl.</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877630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cs-CZ"/>
              <a:t>Kliknutím lze upravit styl.</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1634396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a:t>Kliknutím lze upravit styl.</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613326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4143842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192075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cs-CZ"/>
              <a:t>Kliknutím lze upravit styl.</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1151751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cs-CZ"/>
              <a:t>Kliknutím lze upravit styl.</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DFF2F579-C0EF-4797-91C2-CB6A383244D7}" type="datetimeFigureOut">
              <a:rPr lang="cs-CZ" smtClean="0"/>
              <a:pPr/>
              <a:t>21.03.2025</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70A8A715-6AF5-46B1-9D91-0590A860A559}" type="slidenum">
              <a:rPr lang="cs-CZ" smtClean="0"/>
              <a:pPr/>
              <a:t>‹#›</a:t>
            </a:fld>
            <a:endParaRPr lang="cs-CZ"/>
          </a:p>
        </p:txBody>
      </p:sp>
    </p:spTree>
    <p:extLst>
      <p:ext uri="{BB962C8B-B14F-4D97-AF65-F5344CB8AC3E}">
        <p14:creationId xmlns:p14="http://schemas.microsoft.com/office/powerpoint/2010/main" val="1290225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cs-CZ"/>
              <a:t>Kliknutím lze upravit styl.</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FF2F579-C0EF-4797-91C2-CB6A383244D7}" type="datetimeFigureOut">
              <a:rPr lang="cs-CZ" smtClean="0"/>
              <a:pPr/>
              <a:t>21.03.2025</a:t>
            </a:fld>
            <a:endParaRPr lang="cs-CZ"/>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cs-CZ"/>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0A8A715-6AF5-46B1-9D91-0590A860A559}" type="slidenum">
              <a:rPr lang="cs-CZ" smtClean="0"/>
              <a:pPr/>
              <a:t>‹#›</a:t>
            </a:fld>
            <a:endParaRPr lang="cs-CZ"/>
          </a:p>
        </p:txBody>
      </p:sp>
    </p:spTree>
    <p:extLst>
      <p:ext uri="{BB962C8B-B14F-4D97-AF65-F5344CB8AC3E}">
        <p14:creationId xmlns:p14="http://schemas.microsoft.com/office/powerpoint/2010/main" val="336562173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27.emf"/><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2.emf"/><Relationship Id="rId5" Type="http://schemas.openxmlformats.org/officeDocument/2006/relationships/image" Target="../media/image31.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hyperlink" Target="http://www.vulhm.cz/" TargetMode="External"/><Relationship Id="rId2" Type="http://schemas.openxmlformats.org/officeDocument/2006/relationships/image" Target="../media/image33.png"/><Relationship Id="rId1" Type="http://schemas.openxmlformats.org/officeDocument/2006/relationships/slideLayout" Target="../slideLayouts/slideLayout1.xml"/><Relationship Id="rId5" Type="http://schemas.openxmlformats.org/officeDocument/2006/relationships/image" Target="../media/image34.jpeg"/><Relationship Id="rId4" Type="http://schemas.openxmlformats.org/officeDocument/2006/relationships/hyperlink" Target="http://www.vulhmop.cz/"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08282" y="230764"/>
            <a:ext cx="3921295" cy="1276761"/>
          </a:xfrm>
          <a:prstGeom prst="rect">
            <a:avLst/>
          </a:prstGeom>
        </p:spPr>
      </p:pic>
      <p:sp>
        <p:nvSpPr>
          <p:cNvPr id="6" name="Title 1"/>
          <p:cNvSpPr>
            <a:spLocks noGrp="1"/>
          </p:cNvSpPr>
          <p:nvPr>
            <p:ph type="ctrTitle"/>
          </p:nvPr>
        </p:nvSpPr>
        <p:spPr>
          <a:xfrm>
            <a:off x="5853026" y="1778412"/>
            <a:ext cx="5976551" cy="1955923"/>
          </a:xfrm>
        </p:spPr>
        <p:txBody>
          <a:bodyPr>
            <a:normAutofit/>
          </a:bodyPr>
          <a:lstStyle/>
          <a:p>
            <a:r>
              <a:rPr lang="cs-CZ" sz="3200" b="1" dirty="0"/>
              <a:t>Alternativní strategie v obnově lesa na kalamitních plochách</a:t>
            </a:r>
            <a:endParaRPr lang="cs-CZ" sz="3200" dirty="0"/>
          </a:p>
        </p:txBody>
      </p:sp>
      <p:sp>
        <p:nvSpPr>
          <p:cNvPr id="9" name="Text Box 4"/>
          <p:cNvSpPr txBox="1">
            <a:spLocks noChangeArrowheads="1"/>
          </p:cNvSpPr>
          <p:nvPr/>
        </p:nvSpPr>
        <p:spPr bwMode="auto">
          <a:xfrm>
            <a:off x="5879445" y="4562002"/>
            <a:ext cx="5832475" cy="161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60000"/>
              <a:buFont typeface="Wingdings" panose="05000000000000000000" pitchFamily="2" charset="2"/>
              <a:buChar char="u"/>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u"/>
              <a:defRPr sz="2400">
                <a:solidFill>
                  <a:schemeClr val="tx1"/>
                </a:solidFill>
                <a:latin typeface="Verdana" panose="020B0604030504040204" pitchFamily="34" charset="0"/>
              </a:defRPr>
            </a:lvl3pPr>
            <a:lvl4pPr marL="1600200" indent="-228600">
              <a:spcBef>
                <a:spcPct val="20000"/>
              </a:spcBef>
              <a:buClr>
                <a:schemeClr val="tx1"/>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9pPr>
          </a:lstStyle>
          <a:p>
            <a:pPr algn="r" eaLnBrk="1" hangingPunct="1">
              <a:spcBef>
                <a:spcPct val="50000"/>
              </a:spcBef>
              <a:buClrTx/>
              <a:buSzTx/>
              <a:buFontTx/>
              <a:buNone/>
            </a:pPr>
            <a:r>
              <a:rPr lang="cs-CZ" altLang="cs-CZ" sz="1800" b="1" dirty="0">
                <a:latin typeface="+mn-lt"/>
              </a:rPr>
              <a:t>Výzkumný ústav lesního hospodářství a myslivosti, </a:t>
            </a:r>
            <a:r>
              <a:rPr lang="cs-CZ" altLang="cs-CZ" sz="1800" b="1" dirty="0" err="1">
                <a:latin typeface="+mn-lt"/>
              </a:rPr>
              <a:t>v.v.i</a:t>
            </a:r>
            <a:r>
              <a:rPr lang="cs-CZ" altLang="cs-CZ" sz="1800" b="1" dirty="0">
                <a:latin typeface="+mn-lt"/>
              </a:rPr>
              <a:t>. </a:t>
            </a:r>
          </a:p>
          <a:p>
            <a:pPr algn="r" eaLnBrk="1" hangingPunct="1">
              <a:spcBef>
                <a:spcPct val="50000"/>
              </a:spcBef>
              <a:buClrTx/>
              <a:buSzTx/>
              <a:buFontTx/>
              <a:buNone/>
            </a:pPr>
            <a:r>
              <a:rPr lang="cs-CZ" altLang="cs-CZ" sz="1800" b="1" dirty="0">
                <a:latin typeface="+mn-lt"/>
              </a:rPr>
              <a:t>Výzkumná stanice Opočno</a:t>
            </a:r>
          </a:p>
          <a:p>
            <a:pPr algn="r" eaLnBrk="1" hangingPunct="1">
              <a:spcBef>
                <a:spcPct val="50000"/>
              </a:spcBef>
              <a:buClrTx/>
              <a:buSzTx/>
              <a:buFontTx/>
              <a:buNone/>
            </a:pPr>
            <a:endParaRPr lang="cs-CZ" altLang="cs-CZ" sz="1800" b="1" dirty="0">
              <a:latin typeface="+mn-lt"/>
            </a:endParaRPr>
          </a:p>
          <a:p>
            <a:pPr algn="r" eaLnBrk="1" hangingPunct="1">
              <a:spcBef>
                <a:spcPct val="50000"/>
              </a:spcBef>
              <a:buClrTx/>
              <a:buSzTx/>
              <a:buFontTx/>
              <a:buNone/>
            </a:pPr>
            <a:r>
              <a:rPr lang="cs-CZ" altLang="cs-CZ" sz="1800" b="1" i="1" dirty="0">
                <a:latin typeface="+mn-lt"/>
              </a:rPr>
              <a:t>Jan Leugner</a:t>
            </a:r>
          </a:p>
        </p:txBody>
      </p:sp>
      <p:pic>
        <p:nvPicPr>
          <p:cNvPr id="3" name="Obrázek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8372" y="1192778"/>
            <a:ext cx="5832475" cy="4374357"/>
          </a:xfrm>
          <a:prstGeom prst="rect">
            <a:avLst/>
          </a:prstGeom>
        </p:spPr>
      </p:pic>
    </p:spTree>
    <p:extLst>
      <p:ext uri="{BB962C8B-B14F-4D97-AF65-F5344CB8AC3E}">
        <p14:creationId xmlns:p14="http://schemas.microsoft.com/office/powerpoint/2010/main" val="22292233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délník 2"/>
          <p:cNvSpPr/>
          <p:nvPr/>
        </p:nvSpPr>
        <p:spPr>
          <a:xfrm>
            <a:off x="1667030" y="207398"/>
            <a:ext cx="10306050" cy="400110"/>
          </a:xfrm>
          <a:prstGeom prst="rect">
            <a:avLst/>
          </a:prstGeom>
        </p:spPr>
        <p:txBody>
          <a:bodyPr wrap="square">
            <a:spAutoFit/>
          </a:bodyPr>
          <a:lstStyle/>
          <a:p>
            <a:pPr algn="just">
              <a:spcAft>
                <a:spcPts val="0"/>
              </a:spcAft>
            </a:pPr>
            <a:r>
              <a:rPr lang="cs-CZ" sz="2000" b="1" dirty="0">
                <a:latin typeface="Calibri" panose="020F0502020204030204" pitchFamily="34" charset="0"/>
                <a:ea typeface="Calibri" panose="020F0502020204030204" pitchFamily="34" charset="0"/>
                <a:cs typeface="Calibri" panose="020F0502020204030204" pitchFamily="34" charset="0"/>
              </a:rPr>
              <a:t>Varianty výchovy přípravných dřevin (BR)</a:t>
            </a:r>
            <a:r>
              <a:rPr lang="cs-CZ" sz="2000" b="1" dirty="0">
                <a:effectLst/>
                <a:latin typeface="Calibri" panose="020F0502020204030204" pitchFamily="34" charset="0"/>
                <a:ea typeface="Calibri" panose="020F0502020204030204" pitchFamily="34" charset="0"/>
                <a:cs typeface="Calibri" panose="020F0502020204030204" pitchFamily="34" charset="0"/>
              </a:rPr>
              <a:t> – poznatky z trvalých výzkumných ploch (</a:t>
            </a:r>
            <a:r>
              <a:rPr lang="cs-CZ" sz="2000" b="1" dirty="0">
                <a:latin typeface="Calibri" panose="020F0502020204030204" pitchFamily="34" charset="0"/>
                <a:ea typeface="Calibri" panose="020F0502020204030204" pitchFamily="34" charset="0"/>
                <a:cs typeface="Calibri" panose="020F0502020204030204" pitchFamily="34" charset="0"/>
              </a:rPr>
              <a:t>VP Nemojov) </a:t>
            </a:r>
            <a:endParaRPr lang="cs-CZ" sz="20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4" name="Obdélník 3"/>
          <p:cNvSpPr/>
          <p:nvPr/>
        </p:nvSpPr>
        <p:spPr>
          <a:xfrm>
            <a:off x="1536198" y="1010538"/>
            <a:ext cx="9486900" cy="646331"/>
          </a:xfrm>
          <a:prstGeom prst="rect">
            <a:avLst/>
          </a:prstGeom>
        </p:spPr>
        <p:txBody>
          <a:bodyPr wrap="square">
            <a:spAutoFit/>
          </a:bodyPr>
          <a:lstStyle/>
          <a:p>
            <a:pPr algn="just">
              <a:spcAft>
                <a:spcPts val="600"/>
              </a:spcAft>
            </a:pPr>
            <a:r>
              <a:rPr lang="cs-CZ" dirty="0">
                <a:effectLst/>
                <a:latin typeface="Calibri" panose="020F0502020204030204" pitchFamily="34" charset="0"/>
                <a:ea typeface="Times New Roman" panose="02020603050405020304" pitchFamily="18" charset="0"/>
                <a:cs typeface="Arial" panose="020B0604020202020204" pitchFamily="34" charset="0"/>
              </a:rPr>
              <a:t>Po 10-ti letech vývoje na kalamitní holině byl na přibližně 3 ha vytvořen souvislý porost břízy a osiky (částečná umělá obnova buku a jedle v podúrovni). </a:t>
            </a:r>
            <a:endParaRPr lang="cs-CZ" dirty="0">
              <a:effectLst/>
              <a:latin typeface="Calibri" panose="020F0502020204030204" pitchFamily="34" charset="0"/>
              <a:ea typeface="Times New Roman" panose="02020603050405020304" pitchFamily="18" charset="0"/>
            </a:endParaRPr>
          </a:p>
        </p:txBody>
      </p:sp>
      <p:sp>
        <p:nvSpPr>
          <p:cNvPr id="5" name="Obdélník 4"/>
          <p:cNvSpPr/>
          <p:nvPr/>
        </p:nvSpPr>
        <p:spPr>
          <a:xfrm>
            <a:off x="4675220" y="2466102"/>
            <a:ext cx="3977074" cy="4057329"/>
          </a:xfrm>
          <a:prstGeom prst="rect">
            <a:avLst/>
          </a:prstGeom>
        </p:spPr>
        <p:txBody>
          <a:bodyPr wrap="square">
            <a:spAutoFit/>
          </a:bodyPr>
          <a:lstStyle/>
          <a:p>
            <a:pPr algn="just">
              <a:spcAft>
                <a:spcPts val="0"/>
              </a:spcAft>
            </a:pPr>
            <a:r>
              <a:rPr lang="cs-CZ" sz="2000" dirty="0">
                <a:ea typeface="Times New Roman" panose="02020603050405020304" pitchFamily="18" charset="0"/>
              </a:rPr>
              <a:t>Varianty výchovy</a:t>
            </a:r>
          </a:p>
          <a:p>
            <a:pPr marL="342900" lvl="0" indent="-342900" algn="just">
              <a:lnSpc>
                <a:spcPct val="107000"/>
              </a:lnSpc>
              <a:spcAft>
                <a:spcPts val="800"/>
              </a:spcAft>
              <a:buFont typeface="Symbol" panose="05050102010706020507" pitchFamily="18" charset="2"/>
              <a:buChar char=""/>
            </a:pPr>
            <a:r>
              <a:rPr lang="cs-CZ" dirty="0">
                <a:ea typeface="Times New Roman" panose="02020603050405020304" pitchFamily="18" charset="0"/>
              </a:rPr>
              <a:t>kontrola</a:t>
            </a:r>
          </a:p>
          <a:p>
            <a:pPr marL="342900" lvl="0" indent="-342900" algn="just">
              <a:lnSpc>
                <a:spcPct val="107000"/>
              </a:lnSpc>
              <a:spcAft>
                <a:spcPts val="800"/>
              </a:spcAft>
              <a:buFont typeface="Symbol" panose="05050102010706020507" pitchFamily="18" charset="2"/>
              <a:buChar char=""/>
            </a:pPr>
            <a:r>
              <a:rPr lang="cs-CZ" dirty="0">
                <a:ea typeface="Times New Roman" panose="02020603050405020304" pitchFamily="18" charset="0"/>
              </a:rPr>
              <a:t>spon cílových stromů 3x3 s ponecháním slabých stromů mezi cílovými (3x3 – 1 850 ks/ha)</a:t>
            </a:r>
          </a:p>
          <a:p>
            <a:pPr marL="342900" lvl="0" indent="-342900" algn="just">
              <a:lnSpc>
                <a:spcPct val="107000"/>
              </a:lnSpc>
              <a:spcAft>
                <a:spcPts val="800"/>
              </a:spcAft>
              <a:buFont typeface="Symbol" panose="05050102010706020507" pitchFamily="18" charset="2"/>
              <a:buChar char=""/>
            </a:pPr>
            <a:r>
              <a:rPr lang="cs-CZ" dirty="0">
                <a:ea typeface="Times New Roman" panose="02020603050405020304" pitchFamily="18" charset="0"/>
              </a:rPr>
              <a:t>spon cílových stromů 3x3 (3x3 cílové – 1250 ks/ha)</a:t>
            </a:r>
          </a:p>
          <a:p>
            <a:pPr marL="342900" lvl="0" indent="-342900" algn="just">
              <a:lnSpc>
                <a:spcPct val="107000"/>
              </a:lnSpc>
              <a:spcAft>
                <a:spcPts val="800"/>
              </a:spcAft>
              <a:buFont typeface="Symbol" panose="05050102010706020507" pitchFamily="18" charset="2"/>
              <a:buChar char=""/>
            </a:pPr>
            <a:r>
              <a:rPr lang="cs-CZ" dirty="0">
                <a:ea typeface="Times New Roman" panose="02020603050405020304" pitchFamily="18" charset="0"/>
              </a:rPr>
              <a:t>spon cílových stromů 5x5 s ponecháním slabých stromů mezi cílovými (5x5 – 2 300 ks/ha)</a:t>
            </a:r>
          </a:p>
          <a:p>
            <a:pPr marL="342900" lvl="0" indent="-342900" algn="just">
              <a:lnSpc>
                <a:spcPct val="107000"/>
              </a:lnSpc>
              <a:spcAft>
                <a:spcPts val="800"/>
              </a:spcAft>
              <a:buFont typeface="Symbol" panose="05050102010706020507" pitchFamily="18" charset="2"/>
              <a:buChar char=""/>
            </a:pPr>
            <a:r>
              <a:rPr lang="cs-CZ" dirty="0">
                <a:ea typeface="Times New Roman" panose="02020603050405020304" pitchFamily="18" charset="0"/>
              </a:rPr>
              <a:t>spon cílových stromů 5x5 (5x5 cílové – 600 ks/ha)</a:t>
            </a:r>
            <a:endParaRPr lang="cs-CZ" dirty="0">
              <a:effectLst/>
              <a:ea typeface="Times New Roman" panose="02020603050405020304" pitchFamily="18" charset="0"/>
            </a:endParaRPr>
          </a:p>
        </p:txBody>
      </p:sp>
      <p:pic>
        <p:nvPicPr>
          <p:cNvPr id="2" name="Obrázek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755276" y="1657597"/>
            <a:ext cx="3393769" cy="5081612"/>
          </a:xfrm>
          <a:prstGeom prst="rect">
            <a:avLst/>
          </a:prstGeom>
        </p:spPr>
      </p:pic>
      <p:pic>
        <p:nvPicPr>
          <p:cNvPr id="8" name="Obrázek 7" descr="Obsah obrázku rostlina, venku, strom, obloha&#10;&#10;Popis byl vytvořen automaticky">
            <a:extLst>
              <a:ext uri="{FF2B5EF4-FFF2-40B4-BE49-F238E27FC236}">
                <a16:creationId xmlns:a16="http://schemas.microsoft.com/office/drawing/2014/main" id="{13C8E72B-C3EC-889F-3C88-9164ECF1ABB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366" y="2817781"/>
            <a:ext cx="4547363" cy="3029681"/>
          </a:xfrm>
          <a:prstGeom prst="rect">
            <a:avLst/>
          </a:prstGeom>
        </p:spPr>
      </p:pic>
    </p:spTree>
    <p:extLst>
      <p:ext uri="{BB962C8B-B14F-4D97-AF65-F5344CB8AC3E}">
        <p14:creationId xmlns:p14="http://schemas.microsoft.com/office/powerpoint/2010/main" val="2383741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ázek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51137" y="717942"/>
            <a:ext cx="4471168" cy="3060590"/>
          </a:xfrm>
          <a:prstGeom prst="rect">
            <a:avLst/>
          </a:prstGeom>
        </p:spPr>
      </p:pic>
      <p:sp>
        <p:nvSpPr>
          <p:cNvPr id="7" name="Obdélník 6"/>
          <p:cNvSpPr/>
          <p:nvPr/>
        </p:nvSpPr>
        <p:spPr>
          <a:xfrm>
            <a:off x="1626432" y="717942"/>
            <a:ext cx="4305054" cy="2862322"/>
          </a:xfrm>
          <a:prstGeom prst="rect">
            <a:avLst/>
          </a:prstGeom>
        </p:spPr>
        <p:txBody>
          <a:bodyPr wrap="square">
            <a:spAutoFit/>
          </a:bodyPr>
          <a:lstStyle/>
          <a:p>
            <a:r>
              <a:rPr lang="cs-CZ" dirty="0"/>
              <a:t>Pokles počtu jedinců na kontrolní ploše se neprojevil na výčetní základně (redukce o 6 %). V období 5 let sledování (2017 – 2022) se G na kontrolní ploše meziročně zvýšila o 10 %, na plochách s výchovou byl nárůst vyšší (15 – 20 %). V roce 2017 vlivem těžby poklesla G na plochách s různou intenzitou na 25 – 58 % výchozího stavu, 5 let po těžbě dosahuje G na vychovávaných plochách 46 – 71 % kontrolní plochy.</a:t>
            </a:r>
          </a:p>
        </p:txBody>
      </p:sp>
      <p:sp>
        <p:nvSpPr>
          <p:cNvPr id="9" name="Obdélník 8"/>
          <p:cNvSpPr/>
          <p:nvPr/>
        </p:nvSpPr>
        <p:spPr>
          <a:xfrm>
            <a:off x="2444442" y="131464"/>
            <a:ext cx="7671780" cy="369332"/>
          </a:xfrm>
          <a:prstGeom prst="rect">
            <a:avLst/>
          </a:prstGeom>
        </p:spPr>
        <p:txBody>
          <a:bodyPr wrap="none">
            <a:spAutoFit/>
          </a:bodyPr>
          <a:lstStyle/>
          <a:p>
            <a:r>
              <a:rPr lang="cs-CZ" b="1" dirty="0"/>
              <a:t>Výsledky hodnocení růstu břízy a buku po výchovných zásazích na VP Nemojov</a:t>
            </a:r>
          </a:p>
        </p:txBody>
      </p:sp>
      <p:pic>
        <p:nvPicPr>
          <p:cNvPr id="2" name="Obrázek 1">
            <a:extLst>
              <a:ext uri="{FF2B5EF4-FFF2-40B4-BE49-F238E27FC236}">
                <a16:creationId xmlns:a16="http://schemas.microsoft.com/office/drawing/2014/main" id="{F11AE854-96D7-7568-C7EA-3D5463C8809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5394" y="4171390"/>
            <a:ext cx="3791844" cy="2494759"/>
          </a:xfrm>
          <a:prstGeom prst="rect">
            <a:avLst/>
          </a:prstGeom>
        </p:spPr>
      </p:pic>
      <p:sp>
        <p:nvSpPr>
          <p:cNvPr id="3" name="TextovéPole 2">
            <a:extLst>
              <a:ext uri="{FF2B5EF4-FFF2-40B4-BE49-F238E27FC236}">
                <a16:creationId xmlns:a16="http://schemas.microsoft.com/office/drawing/2014/main" id="{347C7482-32D4-2F1C-EE27-3A3422B787EC}"/>
              </a:ext>
            </a:extLst>
          </p:cNvPr>
          <p:cNvSpPr txBox="1"/>
          <p:nvPr/>
        </p:nvSpPr>
        <p:spPr>
          <a:xfrm>
            <a:off x="9186721" y="4817832"/>
            <a:ext cx="2813254" cy="923330"/>
          </a:xfrm>
          <a:prstGeom prst="rect">
            <a:avLst/>
          </a:prstGeom>
          <a:noFill/>
        </p:spPr>
        <p:txBody>
          <a:bodyPr wrap="square" rtlCol="0">
            <a:spAutoFit/>
          </a:bodyPr>
          <a:lstStyle/>
          <a:p>
            <a:r>
              <a:rPr lang="cs-CZ" dirty="0"/>
              <a:t>Růst buku ve druhé etáži pod přípravným porostem břízy</a:t>
            </a:r>
          </a:p>
        </p:txBody>
      </p:sp>
      <p:pic>
        <p:nvPicPr>
          <p:cNvPr id="8" name="Obrázek 7">
            <a:extLst>
              <a:ext uri="{FF2B5EF4-FFF2-40B4-BE49-F238E27FC236}">
                <a16:creationId xmlns:a16="http://schemas.microsoft.com/office/drawing/2014/main" id="{B60109B4-4AB9-7007-3A8C-AF650125A98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16198" y="4171390"/>
            <a:ext cx="4269877" cy="2494759"/>
          </a:xfrm>
          <a:prstGeom prst="rect">
            <a:avLst/>
          </a:prstGeom>
        </p:spPr>
      </p:pic>
    </p:spTree>
    <p:extLst>
      <p:ext uri="{BB962C8B-B14F-4D97-AF65-F5344CB8AC3E}">
        <p14:creationId xmlns:p14="http://schemas.microsoft.com/office/powerpoint/2010/main" val="40233865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70204" y="308917"/>
            <a:ext cx="4011828" cy="6017743"/>
          </a:xfrm>
          <a:prstGeom prst="rect">
            <a:avLst/>
          </a:prstGeom>
        </p:spPr>
      </p:pic>
      <p:pic>
        <p:nvPicPr>
          <p:cNvPr id="4" name="Obrázek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94604" y="308917"/>
            <a:ext cx="4011827" cy="6017741"/>
          </a:xfrm>
          <a:prstGeom prst="rect">
            <a:avLst/>
          </a:prstGeom>
        </p:spPr>
      </p:pic>
    </p:spTree>
    <p:extLst>
      <p:ext uri="{BB962C8B-B14F-4D97-AF65-F5344CB8AC3E}">
        <p14:creationId xmlns:p14="http://schemas.microsoft.com/office/powerpoint/2010/main" val="802957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délník 3"/>
          <p:cNvSpPr/>
          <p:nvPr/>
        </p:nvSpPr>
        <p:spPr>
          <a:xfrm>
            <a:off x="1977080" y="782764"/>
            <a:ext cx="9193427" cy="830997"/>
          </a:xfrm>
          <a:prstGeom prst="rect">
            <a:avLst/>
          </a:prstGeom>
        </p:spPr>
        <p:txBody>
          <a:bodyPr wrap="square">
            <a:spAutoFit/>
          </a:bodyPr>
          <a:lstStyle/>
          <a:p>
            <a:pPr marL="982663" indent="-441325"/>
            <a:r>
              <a:rPr lang="cs-CZ" sz="2400" b="1" dirty="0">
                <a:ea typeface="Verdana" panose="020B0604030504040204" pitchFamily="34" charset="0"/>
              </a:rPr>
              <a:t>3.	Dvoufázová kombinovaná obnova, kdy první fáze je zajištěna převážně přes umělou obnovu </a:t>
            </a:r>
          </a:p>
        </p:txBody>
      </p:sp>
      <p:sp>
        <p:nvSpPr>
          <p:cNvPr id="5" name="Obdélník 4"/>
          <p:cNvSpPr/>
          <p:nvPr/>
        </p:nvSpPr>
        <p:spPr>
          <a:xfrm>
            <a:off x="1977080" y="2006542"/>
            <a:ext cx="8798012" cy="3477875"/>
          </a:xfrm>
          <a:prstGeom prst="rect">
            <a:avLst/>
          </a:prstGeom>
        </p:spPr>
        <p:txBody>
          <a:bodyPr wrap="square">
            <a:spAutoFit/>
          </a:bodyPr>
          <a:lstStyle/>
          <a:p>
            <a:r>
              <a:rPr lang="cs-CZ" sz="2000" dirty="0"/>
              <a:t>Přípravné porosty lze zakládat výsadbou i síjí různých dřevin. Pro výsadbu lze využít snížené hektarové počty.</a:t>
            </a:r>
          </a:p>
          <a:p>
            <a:endParaRPr lang="cs-CZ" sz="2000" dirty="0"/>
          </a:p>
          <a:p>
            <a:r>
              <a:rPr lang="cs-CZ" sz="2000" dirty="0"/>
              <a:t>Dvoufázovou obnovu lze preferovat na středně bohatých, které jsou v příznivých terénních podmínkách. Dvoufázovou obnovu je možné použít tam, kde se nachází, nebo lze očekávat výskyt přirozeného zmlazení takových druhů, které bude vhodné zakomponovat do druhové skladby nově vznikajících porostů, nebo tam, kde do cílové druhové skladby bude žádoucí vnést takové dřeviny, které vyžadují ekologické krytí porostu založeného v první fázi. </a:t>
            </a:r>
          </a:p>
          <a:p>
            <a:endParaRPr lang="cs-CZ" sz="2000" dirty="0"/>
          </a:p>
          <a:p>
            <a:endParaRPr lang="cs-CZ" sz="2000" dirty="0"/>
          </a:p>
        </p:txBody>
      </p:sp>
    </p:spTree>
    <p:extLst>
      <p:ext uri="{BB962C8B-B14F-4D97-AF65-F5344CB8AC3E}">
        <p14:creationId xmlns:p14="http://schemas.microsoft.com/office/powerpoint/2010/main" val="261711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délník 3"/>
          <p:cNvSpPr/>
          <p:nvPr/>
        </p:nvSpPr>
        <p:spPr>
          <a:xfrm>
            <a:off x="1733241" y="467565"/>
            <a:ext cx="10083113" cy="646331"/>
          </a:xfrm>
          <a:prstGeom prst="rect">
            <a:avLst/>
          </a:prstGeom>
        </p:spPr>
        <p:txBody>
          <a:bodyPr wrap="square">
            <a:spAutoFit/>
          </a:bodyPr>
          <a:lstStyle/>
          <a:p>
            <a:r>
              <a:rPr lang="cs-CZ" dirty="0"/>
              <a:t>Při tomto postupu se nejdříve vysadí první část dřevin, které relativně dobře odrůstají na otevřených plochách – přípravné i cílové dřeviny (např. MD, SM, DBZ, OL, OS, BR) </a:t>
            </a:r>
          </a:p>
        </p:txBody>
      </p:sp>
      <p:sp>
        <p:nvSpPr>
          <p:cNvPr id="7" name="Obdélník 6"/>
          <p:cNvSpPr/>
          <p:nvPr/>
        </p:nvSpPr>
        <p:spPr>
          <a:xfrm>
            <a:off x="1733241" y="1351715"/>
            <a:ext cx="9934832" cy="1200329"/>
          </a:xfrm>
          <a:prstGeom prst="rect">
            <a:avLst/>
          </a:prstGeom>
        </p:spPr>
        <p:txBody>
          <a:bodyPr wrap="square">
            <a:spAutoFit/>
          </a:bodyPr>
          <a:lstStyle/>
          <a:p>
            <a:r>
              <a:rPr lang="cs-CZ" dirty="0"/>
              <a:t>Díky sníženému hektarovému počtu tak lze zahájit obnovu na výrazně větší plochu holin v relativně krátkém čase. Následný postup obnovy tak můžeme bez výraznější rizik posunout. V tomto časovém úseku může (na základě výzkumu i praktických zkušeností) dojít k doplnění založené kostry porostu přirozenou obnovou, především dřevin s pionýrskou strategii růstu.</a:t>
            </a:r>
          </a:p>
        </p:txBody>
      </p:sp>
      <p:pic>
        <p:nvPicPr>
          <p:cNvPr id="2" name="Obrázek 1">
            <a:extLst>
              <a:ext uri="{FF2B5EF4-FFF2-40B4-BE49-F238E27FC236}">
                <a16:creationId xmlns:a16="http://schemas.microsoft.com/office/drawing/2014/main" id="{2D61744F-F79A-350A-57EF-B21E9EE172F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068" y="3261048"/>
            <a:ext cx="5401524" cy="3596952"/>
          </a:xfrm>
          <a:prstGeom prst="rect">
            <a:avLst/>
          </a:prstGeom>
        </p:spPr>
      </p:pic>
      <p:pic>
        <p:nvPicPr>
          <p:cNvPr id="3" name="Obrázek 2">
            <a:extLst>
              <a:ext uri="{FF2B5EF4-FFF2-40B4-BE49-F238E27FC236}">
                <a16:creationId xmlns:a16="http://schemas.microsoft.com/office/drawing/2014/main" id="{7C62A621-C8EF-0DF8-8F9C-D96619579F0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84190" y="2531903"/>
            <a:ext cx="2429818" cy="4326726"/>
          </a:xfrm>
          <a:prstGeom prst="rect">
            <a:avLst/>
          </a:prstGeom>
        </p:spPr>
      </p:pic>
    </p:spTree>
    <p:extLst>
      <p:ext uri="{BB962C8B-B14F-4D97-AF65-F5344CB8AC3E}">
        <p14:creationId xmlns:p14="http://schemas.microsoft.com/office/powerpoint/2010/main" val="1727728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p:cNvPicPr>
            <a:picLocks noChangeAspect="1"/>
          </p:cNvPicPr>
          <p:nvPr/>
        </p:nvPicPr>
        <p:blipFill rotWithShape="1">
          <a:blip r:embed="rId2" cstate="screen">
            <a:extLst>
              <a:ext uri="{28A0092B-C50C-407E-A947-70E740481C1C}">
                <a14:useLocalDpi xmlns:a14="http://schemas.microsoft.com/office/drawing/2010/main"/>
              </a:ext>
            </a:extLst>
          </a:blip>
          <a:srcRect l="-1" t="-179" r="9703" b="179"/>
          <a:stretch/>
        </p:blipFill>
        <p:spPr>
          <a:xfrm>
            <a:off x="1846052" y="1007762"/>
            <a:ext cx="10108881" cy="4905287"/>
          </a:xfrm>
          <a:prstGeom prst="rect">
            <a:avLst/>
          </a:prstGeom>
        </p:spPr>
      </p:pic>
    </p:spTree>
    <p:extLst>
      <p:ext uri="{BB962C8B-B14F-4D97-AF65-F5344CB8AC3E}">
        <p14:creationId xmlns:p14="http://schemas.microsoft.com/office/powerpoint/2010/main" val="33457114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932119" y="396584"/>
            <a:ext cx="6831655" cy="338554"/>
          </a:xfrm>
          <a:prstGeom prst="rect">
            <a:avLst/>
          </a:prstGeom>
        </p:spPr>
        <p:txBody>
          <a:bodyPr wrap="square">
            <a:spAutoFit/>
          </a:bodyPr>
          <a:lstStyle/>
          <a:p>
            <a:pPr lvl="2" algn="just">
              <a:spcBef>
                <a:spcPts val="600"/>
              </a:spcBef>
              <a:spcAft>
                <a:spcPts val="300"/>
              </a:spcAft>
              <a:tabLst>
                <a:tab pos="457200" algn="l"/>
              </a:tabLst>
            </a:pPr>
            <a:r>
              <a:rPr lang="cs-CZ" sz="1600" b="1" dirty="0">
                <a:latin typeface="Times New Roman" panose="02020603050405020304" pitchFamily="18" charset="0"/>
              </a:rPr>
              <a:t>Kombinovaná obnova kalamitních holin</a:t>
            </a:r>
            <a:endParaRPr lang="cs-CZ" sz="1600" dirty="0"/>
          </a:p>
        </p:txBody>
      </p:sp>
      <p:sp>
        <p:nvSpPr>
          <p:cNvPr id="8" name="TextovéPole 7">
            <a:extLst>
              <a:ext uri="{FF2B5EF4-FFF2-40B4-BE49-F238E27FC236}">
                <a16:creationId xmlns:a16="http://schemas.microsoft.com/office/drawing/2014/main" id="{B8A0B3D5-3B40-E6C9-A4E5-59F3C2671582}"/>
              </a:ext>
            </a:extLst>
          </p:cNvPr>
          <p:cNvSpPr txBox="1"/>
          <p:nvPr/>
        </p:nvSpPr>
        <p:spPr>
          <a:xfrm>
            <a:off x="3574789" y="3545583"/>
            <a:ext cx="1840568" cy="307777"/>
          </a:xfrm>
          <a:prstGeom prst="rect">
            <a:avLst/>
          </a:prstGeom>
          <a:noFill/>
        </p:spPr>
        <p:txBody>
          <a:bodyPr wrap="none" rtlCol="0">
            <a:spAutoFit/>
          </a:bodyPr>
          <a:lstStyle/>
          <a:p>
            <a:r>
              <a:rPr lang="cs-CZ" sz="1400" dirty="0"/>
              <a:t>Soubor lesních typů 5S</a:t>
            </a:r>
          </a:p>
        </p:txBody>
      </p:sp>
      <p:sp>
        <p:nvSpPr>
          <p:cNvPr id="10" name="TextovéPole 9">
            <a:extLst>
              <a:ext uri="{FF2B5EF4-FFF2-40B4-BE49-F238E27FC236}">
                <a16:creationId xmlns:a16="http://schemas.microsoft.com/office/drawing/2014/main" id="{A38F0BB3-480F-603D-BABD-2C84EFA7A194}"/>
              </a:ext>
            </a:extLst>
          </p:cNvPr>
          <p:cNvSpPr txBox="1"/>
          <p:nvPr/>
        </p:nvSpPr>
        <p:spPr>
          <a:xfrm>
            <a:off x="9362219" y="3545583"/>
            <a:ext cx="1851789" cy="307777"/>
          </a:xfrm>
          <a:prstGeom prst="rect">
            <a:avLst/>
          </a:prstGeom>
          <a:noFill/>
        </p:spPr>
        <p:txBody>
          <a:bodyPr wrap="none" rtlCol="0">
            <a:spAutoFit/>
          </a:bodyPr>
          <a:lstStyle/>
          <a:p>
            <a:r>
              <a:rPr lang="cs-CZ" sz="1400" dirty="0"/>
              <a:t>Soubor lesních typů 6P</a:t>
            </a:r>
          </a:p>
        </p:txBody>
      </p:sp>
      <p:sp>
        <p:nvSpPr>
          <p:cNvPr id="12" name="TextovéPole 11">
            <a:extLst>
              <a:ext uri="{FF2B5EF4-FFF2-40B4-BE49-F238E27FC236}">
                <a16:creationId xmlns:a16="http://schemas.microsoft.com/office/drawing/2014/main" id="{C146A2AA-E468-C920-0F82-B9115AC2DB7E}"/>
              </a:ext>
            </a:extLst>
          </p:cNvPr>
          <p:cNvSpPr txBox="1"/>
          <p:nvPr/>
        </p:nvSpPr>
        <p:spPr>
          <a:xfrm>
            <a:off x="6843490" y="492449"/>
            <a:ext cx="1840568" cy="307777"/>
          </a:xfrm>
          <a:prstGeom prst="rect">
            <a:avLst/>
          </a:prstGeom>
          <a:noFill/>
        </p:spPr>
        <p:txBody>
          <a:bodyPr wrap="none" rtlCol="0">
            <a:spAutoFit/>
          </a:bodyPr>
          <a:lstStyle/>
          <a:p>
            <a:r>
              <a:rPr lang="cs-CZ" sz="1400" dirty="0"/>
              <a:t>Soubor lesních typů 4S</a:t>
            </a:r>
          </a:p>
        </p:txBody>
      </p:sp>
      <p:pic>
        <p:nvPicPr>
          <p:cNvPr id="4" name="Obrázek 3">
            <a:extLst>
              <a:ext uri="{FF2B5EF4-FFF2-40B4-BE49-F238E27FC236}">
                <a16:creationId xmlns:a16="http://schemas.microsoft.com/office/drawing/2014/main" id="{7A558F81-575C-F5E4-CC2E-37779D11AE76}"/>
              </a:ext>
            </a:extLst>
          </p:cNvPr>
          <p:cNvPicPr>
            <a:picLocks noChangeAspect="1"/>
          </p:cNvPicPr>
          <p:nvPr/>
        </p:nvPicPr>
        <p:blipFill>
          <a:blip r:embed="rId2"/>
          <a:stretch>
            <a:fillRect/>
          </a:stretch>
        </p:blipFill>
        <p:spPr>
          <a:xfrm>
            <a:off x="7321891" y="3983536"/>
            <a:ext cx="4658762" cy="2590477"/>
          </a:xfrm>
          <a:prstGeom prst="rect">
            <a:avLst/>
          </a:prstGeom>
        </p:spPr>
      </p:pic>
      <p:pic>
        <p:nvPicPr>
          <p:cNvPr id="5" name="Obrázek 4">
            <a:extLst>
              <a:ext uri="{FF2B5EF4-FFF2-40B4-BE49-F238E27FC236}">
                <a16:creationId xmlns:a16="http://schemas.microsoft.com/office/drawing/2014/main" id="{83A39BFD-2FBB-499B-87D4-805A85822513}"/>
              </a:ext>
            </a:extLst>
          </p:cNvPr>
          <p:cNvPicPr>
            <a:picLocks noChangeAspect="1"/>
          </p:cNvPicPr>
          <p:nvPr/>
        </p:nvPicPr>
        <p:blipFill>
          <a:blip r:embed="rId3"/>
          <a:stretch>
            <a:fillRect/>
          </a:stretch>
        </p:blipFill>
        <p:spPr>
          <a:xfrm>
            <a:off x="2124212" y="3983536"/>
            <a:ext cx="4285214" cy="2618120"/>
          </a:xfrm>
          <a:prstGeom prst="rect">
            <a:avLst/>
          </a:prstGeom>
        </p:spPr>
      </p:pic>
      <p:pic>
        <p:nvPicPr>
          <p:cNvPr id="9" name="Obrázek 8">
            <a:extLst>
              <a:ext uri="{FF2B5EF4-FFF2-40B4-BE49-F238E27FC236}">
                <a16:creationId xmlns:a16="http://schemas.microsoft.com/office/drawing/2014/main" id="{B73CF723-000B-C12E-CFC6-2E6AE92654A8}"/>
              </a:ext>
            </a:extLst>
          </p:cNvPr>
          <p:cNvPicPr>
            <a:picLocks noChangeAspect="1"/>
          </p:cNvPicPr>
          <p:nvPr/>
        </p:nvPicPr>
        <p:blipFill>
          <a:blip r:embed="rId4"/>
          <a:stretch>
            <a:fillRect/>
          </a:stretch>
        </p:blipFill>
        <p:spPr>
          <a:xfrm>
            <a:off x="6843490" y="831003"/>
            <a:ext cx="3928018" cy="2550093"/>
          </a:xfrm>
          <a:prstGeom prst="rect">
            <a:avLst/>
          </a:prstGeom>
        </p:spPr>
      </p:pic>
      <p:pic>
        <p:nvPicPr>
          <p:cNvPr id="13" name="Obrázek 12">
            <a:extLst>
              <a:ext uri="{FF2B5EF4-FFF2-40B4-BE49-F238E27FC236}">
                <a16:creationId xmlns:a16="http://schemas.microsoft.com/office/drawing/2014/main" id="{2EA251C1-8ABE-02B7-B179-BEF942408E3D}"/>
              </a:ext>
            </a:extLst>
          </p:cNvPr>
          <p:cNvPicPr>
            <a:picLocks noChangeAspect="1"/>
          </p:cNvPicPr>
          <p:nvPr/>
        </p:nvPicPr>
        <p:blipFill>
          <a:blip r:embed="rId5"/>
          <a:stretch>
            <a:fillRect/>
          </a:stretch>
        </p:blipFill>
        <p:spPr>
          <a:xfrm>
            <a:off x="1413380" y="800226"/>
            <a:ext cx="6459360" cy="2414554"/>
          </a:xfrm>
          <a:prstGeom prst="rect">
            <a:avLst/>
          </a:prstGeom>
        </p:spPr>
      </p:pic>
    </p:spTree>
    <p:extLst>
      <p:ext uri="{BB962C8B-B14F-4D97-AF65-F5344CB8AC3E}">
        <p14:creationId xmlns:p14="http://schemas.microsoft.com/office/powerpoint/2010/main" val="13259849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932119" y="396584"/>
            <a:ext cx="6831655" cy="338554"/>
          </a:xfrm>
          <a:prstGeom prst="rect">
            <a:avLst/>
          </a:prstGeom>
        </p:spPr>
        <p:txBody>
          <a:bodyPr wrap="square">
            <a:spAutoFit/>
          </a:bodyPr>
          <a:lstStyle/>
          <a:p>
            <a:pPr lvl="2" algn="just">
              <a:spcBef>
                <a:spcPts val="600"/>
              </a:spcBef>
              <a:spcAft>
                <a:spcPts val="300"/>
              </a:spcAft>
              <a:tabLst>
                <a:tab pos="457200" algn="l"/>
              </a:tabLst>
            </a:pPr>
            <a:r>
              <a:rPr lang="cs-CZ" sz="1600" b="1" dirty="0">
                <a:latin typeface="Times New Roman" panose="02020603050405020304" pitchFamily="18" charset="0"/>
              </a:rPr>
              <a:t>Kombinovaná obnova kalamitních holin</a:t>
            </a:r>
            <a:endParaRPr lang="cs-CZ" sz="1600" dirty="0"/>
          </a:p>
        </p:txBody>
      </p:sp>
      <p:pic>
        <p:nvPicPr>
          <p:cNvPr id="3" name="Obrázek 2">
            <a:extLst>
              <a:ext uri="{FF2B5EF4-FFF2-40B4-BE49-F238E27FC236}">
                <a16:creationId xmlns:a16="http://schemas.microsoft.com/office/drawing/2014/main" id="{96A84781-B29F-125B-B742-5B5E0824C8C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60227" y="985169"/>
            <a:ext cx="3825018" cy="5089060"/>
          </a:xfrm>
          <a:prstGeom prst="rect">
            <a:avLst/>
          </a:prstGeom>
        </p:spPr>
      </p:pic>
      <p:pic>
        <p:nvPicPr>
          <p:cNvPr id="6" name="Obrázek 5">
            <a:extLst>
              <a:ext uri="{FF2B5EF4-FFF2-40B4-BE49-F238E27FC236}">
                <a16:creationId xmlns:a16="http://schemas.microsoft.com/office/drawing/2014/main" id="{F884310F-04FE-4AB0-03F1-F87AD7414DBC}"/>
              </a:ext>
            </a:extLst>
          </p:cNvPr>
          <p:cNvPicPr>
            <a:picLocks noChangeAspect="1"/>
          </p:cNvPicPr>
          <p:nvPr/>
        </p:nvPicPr>
        <p:blipFill>
          <a:blip r:embed="rId3"/>
          <a:stretch>
            <a:fillRect/>
          </a:stretch>
        </p:blipFill>
        <p:spPr>
          <a:xfrm>
            <a:off x="4475586" y="3620042"/>
            <a:ext cx="3809524" cy="2676190"/>
          </a:xfrm>
          <a:prstGeom prst="rect">
            <a:avLst/>
          </a:prstGeom>
        </p:spPr>
      </p:pic>
      <p:pic>
        <p:nvPicPr>
          <p:cNvPr id="7" name="Obrázek 6">
            <a:extLst>
              <a:ext uri="{FF2B5EF4-FFF2-40B4-BE49-F238E27FC236}">
                <a16:creationId xmlns:a16="http://schemas.microsoft.com/office/drawing/2014/main" id="{A89C5CFC-3722-A03C-B484-1A8987C6899C}"/>
              </a:ext>
            </a:extLst>
          </p:cNvPr>
          <p:cNvPicPr>
            <a:picLocks noChangeAspect="1"/>
          </p:cNvPicPr>
          <p:nvPr/>
        </p:nvPicPr>
        <p:blipFill>
          <a:blip r:embed="rId4"/>
          <a:stretch>
            <a:fillRect/>
          </a:stretch>
        </p:blipFill>
        <p:spPr>
          <a:xfrm>
            <a:off x="121192" y="3656399"/>
            <a:ext cx="4279277" cy="2603476"/>
          </a:xfrm>
          <a:prstGeom prst="rect">
            <a:avLst/>
          </a:prstGeom>
        </p:spPr>
      </p:pic>
      <p:sp>
        <p:nvSpPr>
          <p:cNvPr id="8" name="TextovéPole 7">
            <a:extLst>
              <a:ext uri="{FF2B5EF4-FFF2-40B4-BE49-F238E27FC236}">
                <a16:creationId xmlns:a16="http://schemas.microsoft.com/office/drawing/2014/main" id="{B8A0B3D5-3B40-E6C9-A4E5-59F3C2671582}"/>
              </a:ext>
            </a:extLst>
          </p:cNvPr>
          <p:cNvSpPr txBox="1"/>
          <p:nvPr/>
        </p:nvSpPr>
        <p:spPr>
          <a:xfrm>
            <a:off x="1181819" y="3249296"/>
            <a:ext cx="1840568" cy="307777"/>
          </a:xfrm>
          <a:prstGeom prst="rect">
            <a:avLst/>
          </a:prstGeom>
          <a:noFill/>
        </p:spPr>
        <p:txBody>
          <a:bodyPr wrap="none" rtlCol="0">
            <a:spAutoFit/>
          </a:bodyPr>
          <a:lstStyle/>
          <a:p>
            <a:r>
              <a:rPr lang="cs-CZ" sz="1400" dirty="0"/>
              <a:t>Soubor lesních typů 5S</a:t>
            </a:r>
          </a:p>
        </p:txBody>
      </p:sp>
      <p:sp>
        <p:nvSpPr>
          <p:cNvPr id="10" name="TextovéPole 9">
            <a:extLst>
              <a:ext uri="{FF2B5EF4-FFF2-40B4-BE49-F238E27FC236}">
                <a16:creationId xmlns:a16="http://schemas.microsoft.com/office/drawing/2014/main" id="{A38F0BB3-480F-603D-BABD-2C84EFA7A194}"/>
              </a:ext>
            </a:extLst>
          </p:cNvPr>
          <p:cNvSpPr txBox="1"/>
          <p:nvPr/>
        </p:nvSpPr>
        <p:spPr>
          <a:xfrm>
            <a:off x="5454453" y="3275111"/>
            <a:ext cx="1851789" cy="307777"/>
          </a:xfrm>
          <a:prstGeom prst="rect">
            <a:avLst/>
          </a:prstGeom>
          <a:noFill/>
        </p:spPr>
        <p:txBody>
          <a:bodyPr wrap="none" rtlCol="0">
            <a:spAutoFit/>
          </a:bodyPr>
          <a:lstStyle/>
          <a:p>
            <a:r>
              <a:rPr lang="cs-CZ" sz="1400" dirty="0"/>
              <a:t>Soubor lesních typů 6P</a:t>
            </a:r>
          </a:p>
        </p:txBody>
      </p:sp>
      <p:pic>
        <p:nvPicPr>
          <p:cNvPr id="11" name="Obrázek 10">
            <a:extLst>
              <a:ext uri="{FF2B5EF4-FFF2-40B4-BE49-F238E27FC236}">
                <a16:creationId xmlns:a16="http://schemas.microsoft.com/office/drawing/2014/main" id="{E2FAD959-472E-2ED3-6C0A-C5B9DA1905C1}"/>
              </a:ext>
            </a:extLst>
          </p:cNvPr>
          <p:cNvPicPr>
            <a:picLocks noChangeAspect="1"/>
          </p:cNvPicPr>
          <p:nvPr/>
        </p:nvPicPr>
        <p:blipFill>
          <a:blip r:embed="rId5"/>
          <a:stretch>
            <a:fillRect/>
          </a:stretch>
        </p:blipFill>
        <p:spPr>
          <a:xfrm>
            <a:off x="4508918" y="863645"/>
            <a:ext cx="3742857" cy="2257143"/>
          </a:xfrm>
          <a:prstGeom prst="rect">
            <a:avLst/>
          </a:prstGeom>
        </p:spPr>
      </p:pic>
      <p:sp>
        <p:nvSpPr>
          <p:cNvPr id="12" name="TextovéPole 11">
            <a:extLst>
              <a:ext uri="{FF2B5EF4-FFF2-40B4-BE49-F238E27FC236}">
                <a16:creationId xmlns:a16="http://schemas.microsoft.com/office/drawing/2014/main" id="{C146A2AA-E468-C920-0F82-B9115AC2DB7E}"/>
              </a:ext>
            </a:extLst>
          </p:cNvPr>
          <p:cNvSpPr txBox="1"/>
          <p:nvPr/>
        </p:nvSpPr>
        <p:spPr>
          <a:xfrm>
            <a:off x="2507378" y="863645"/>
            <a:ext cx="1840568" cy="307777"/>
          </a:xfrm>
          <a:prstGeom prst="rect">
            <a:avLst/>
          </a:prstGeom>
          <a:noFill/>
        </p:spPr>
        <p:txBody>
          <a:bodyPr wrap="none" rtlCol="0">
            <a:spAutoFit/>
          </a:bodyPr>
          <a:lstStyle/>
          <a:p>
            <a:r>
              <a:rPr lang="cs-CZ" sz="1400" dirty="0"/>
              <a:t>Soubor lesních typů 4S</a:t>
            </a:r>
          </a:p>
        </p:txBody>
      </p:sp>
      <p:pic>
        <p:nvPicPr>
          <p:cNvPr id="4" name="Obrázek 3">
            <a:extLst>
              <a:ext uri="{FF2B5EF4-FFF2-40B4-BE49-F238E27FC236}">
                <a16:creationId xmlns:a16="http://schemas.microsoft.com/office/drawing/2014/main" id="{7966199B-6B0D-E4AC-64EF-13D744B552BE}"/>
              </a:ext>
            </a:extLst>
          </p:cNvPr>
          <p:cNvPicPr>
            <a:picLocks noChangeAspect="1"/>
          </p:cNvPicPr>
          <p:nvPr/>
        </p:nvPicPr>
        <p:blipFill>
          <a:blip r:embed="rId6"/>
          <a:stretch>
            <a:fillRect/>
          </a:stretch>
        </p:blipFill>
        <p:spPr>
          <a:xfrm>
            <a:off x="1528521" y="1348845"/>
            <a:ext cx="5138490" cy="1809097"/>
          </a:xfrm>
          <a:prstGeom prst="rect">
            <a:avLst/>
          </a:prstGeom>
        </p:spPr>
      </p:pic>
    </p:spTree>
    <p:extLst>
      <p:ext uri="{BB962C8B-B14F-4D97-AF65-F5344CB8AC3E}">
        <p14:creationId xmlns:p14="http://schemas.microsoft.com/office/powerpoint/2010/main" val="39468479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txBox="1">
            <a:spLocks/>
          </p:cNvSpPr>
          <p:nvPr/>
        </p:nvSpPr>
        <p:spPr>
          <a:xfrm>
            <a:off x="342625" y="1490658"/>
            <a:ext cx="2325161" cy="861980"/>
          </a:xfrm>
          <a:prstGeom prst="rect">
            <a:avLst/>
          </a:prstGeom>
        </p:spPr>
        <p:txBody>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endParaRPr lang="cs-CZ" dirty="0"/>
          </a:p>
        </p:txBody>
      </p:sp>
      <p:sp>
        <p:nvSpPr>
          <p:cNvPr id="3" name="Content Placeholder 2"/>
          <p:cNvSpPr txBox="1">
            <a:spLocks/>
          </p:cNvSpPr>
          <p:nvPr/>
        </p:nvSpPr>
        <p:spPr>
          <a:xfrm>
            <a:off x="271807" y="2574992"/>
            <a:ext cx="3911567" cy="2183027"/>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endParaRPr lang="cs-CZ" dirty="0"/>
          </a:p>
        </p:txBody>
      </p:sp>
      <p:pic>
        <p:nvPicPr>
          <p:cNvPr id="4" name="Obrázek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99483" y="5962027"/>
            <a:ext cx="2395979" cy="780123"/>
          </a:xfrm>
          <a:prstGeom prst="rect">
            <a:avLst/>
          </a:prstGeom>
        </p:spPr>
      </p:pic>
      <p:cxnSp>
        <p:nvCxnSpPr>
          <p:cNvPr id="6" name="Přímá spojnice 5"/>
          <p:cNvCxnSpPr/>
          <p:nvPr/>
        </p:nvCxnSpPr>
        <p:spPr>
          <a:xfrm flipV="1">
            <a:off x="0" y="5690607"/>
            <a:ext cx="12192000" cy="4119"/>
          </a:xfrm>
          <a:prstGeom prst="line">
            <a:avLst/>
          </a:prstGeom>
          <a:ln w="50800">
            <a:solidFill>
              <a:srgbClr val="007836"/>
            </a:solidFill>
          </a:ln>
        </p:spPr>
        <p:style>
          <a:lnRef idx="1">
            <a:schemeClr val="accent1"/>
          </a:lnRef>
          <a:fillRef idx="0">
            <a:schemeClr val="accent1"/>
          </a:fillRef>
          <a:effectRef idx="0">
            <a:schemeClr val="accent1"/>
          </a:effectRef>
          <a:fontRef idx="minor">
            <a:schemeClr val="tx1"/>
          </a:fontRef>
        </p:style>
      </p:cxnSp>
      <p:sp>
        <p:nvSpPr>
          <p:cNvPr id="9" name="Title 1"/>
          <p:cNvSpPr txBox="1">
            <a:spLocks/>
          </p:cNvSpPr>
          <p:nvPr/>
        </p:nvSpPr>
        <p:spPr>
          <a:xfrm>
            <a:off x="1" y="172560"/>
            <a:ext cx="5486400" cy="618272"/>
          </a:xfrm>
          <a:prstGeom prst="rect">
            <a:avLst/>
          </a:prstGeom>
        </p:spPr>
        <p:txBody>
          <a:bodyPr>
            <a:normAutofit fontScale="975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cs-CZ" sz="3200" dirty="0"/>
          </a:p>
        </p:txBody>
      </p:sp>
      <p:sp>
        <p:nvSpPr>
          <p:cNvPr id="5" name="Nadpis 4"/>
          <p:cNvSpPr>
            <a:spLocks noGrp="1"/>
          </p:cNvSpPr>
          <p:nvPr>
            <p:ph type="ctrTitle"/>
          </p:nvPr>
        </p:nvSpPr>
        <p:spPr>
          <a:xfrm>
            <a:off x="6611401" y="1463043"/>
            <a:ext cx="4387525" cy="1683611"/>
          </a:xfrm>
        </p:spPr>
        <p:txBody>
          <a:bodyPr>
            <a:normAutofit fontScale="90000"/>
          </a:bodyPr>
          <a:lstStyle/>
          <a:p>
            <a:r>
              <a:rPr lang="cs-CZ" b="1" dirty="0"/>
              <a:t>Děkuji za pozornost!</a:t>
            </a:r>
          </a:p>
        </p:txBody>
      </p:sp>
      <p:sp>
        <p:nvSpPr>
          <p:cNvPr id="7" name="Podnadpis 6"/>
          <p:cNvSpPr>
            <a:spLocks noGrp="1"/>
          </p:cNvSpPr>
          <p:nvPr>
            <p:ph type="subTitle" idx="1"/>
          </p:nvPr>
        </p:nvSpPr>
        <p:spPr/>
        <p:txBody>
          <a:bodyPr/>
          <a:lstStyle/>
          <a:p>
            <a:r>
              <a:rPr lang="cs-CZ" dirty="0">
                <a:hlinkClick r:id="rId3"/>
              </a:rPr>
              <a:t>www.vulhm.cz</a:t>
            </a:r>
            <a:endParaRPr lang="cs-CZ" dirty="0"/>
          </a:p>
          <a:p>
            <a:r>
              <a:rPr lang="cs-CZ" dirty="0">
                <a:hlinkClick r:id="rId4"/>
              </a:rPr>
              <a:t>www.vulhmop.cz</a:t>
            </a:r>
            <a:endParaRPr lang="cs-CZ" dirty="0"/>
          </a:p>
          <a:p>
            <a:endParaRPr lang="cs-CZ" dirty="0"/>
          </a:p>
        </p:txBody>
      </p:sp>
      <p:pic>
        <p:nvPicPr>
          <p:cNvPr id="11" name="Obrázek 10" descr="Obsah obrázku rostlina, venku, strom, obloha&#10;&#10;Popis byl vytvořen automaticky">
            <a:extLst>
              <a:ext uri="{FF2B5EF4-FFF2-40B4-BE49-F238E27FC236}">
                <a16:creationId xmlns:a16="http://schemas.microsoft.com/office/drawing/2014/main" id="{AA4E601C-5C38-F1A6-F201-D0B9BBE0A18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100633" y="172560"/>
            <a:ext cx="4385768" cy="6582766"/>
          </a:xfrm>
          <a:prstGeom prst="rect">
            <a:avLst/>
          </a:prstGeom>
        </p:spPr>
      </p:pic>
    </p:spTree>
    <p:extLst>
      <p:ext uri="{BB962C8B-B14F-4D97-AF65-F5344CB8AC3E}">
        <p14:creationId xmlns:p14="http://schemas.microsoft.com/office/powerpoint/2010/main" val="39980343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Obdélník 4"/>
          <p:cNvSpPr>
            <a:spLocks noChangeArrowheads="1"/>
          </p:cNvSpPr>
          <p:nvPr/>
        </p:nvSpPr>
        <p:spPr bwMode="auto">
          <a:xfrm>
            <a:off x="1748901" y="515591"/>
            <a:ext cx="982990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SzPct val="60000"/>
              <a:buFont typeface="Wingdings" panose="05000000000000000000" pitchFamily="2" charset="2"/>
              <a:buChar char="u"/>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u"/>
              <a:defRPr sz="2400">
                <a:solidFill>
                  <a:schemeClr val="tx1"/>
                </a:solidFill>
                <a:latin typeface="Verdana" panose="020B0604030504040204" pitchFamily="34" charset="0"/>
              </a:defRPr>
            </a:lvl3pPr>
            <a:lvl4pPr marL="1600200" indent="-228600">
              <a:spcBef>
                <a:spcPct val="20000"/>
              </a:spcBef>
              <a:buClr>
                <a:schemeClr val="tx1"/>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9pPr>
          </a:lstStyle>
          <a:p>
            <a:pPr>
              <a:spcBef>
                <a:spcPct val="0"/>
              </a:spcBef>
              <a:buClrTx/>
              <a:buSzTx/>
              <a:buFontTx/>
              <a:buNone/>
            </a:pPr>
            <a:r>
              <a:rPr lang="cs-CZ" altLang="cs-CZ" sz="2800" b="1" dirty="0">
                <a:latin typeface="+mj-lt"/>
              </a:rPr>
              <a:t>Obnova lesa post-kalamitních ploch v podmínkách extrémních projevů změn klimatu</a:t>
            </a:r>
          </a:p>
        </p:txBody>
      </p:sp>
      <p:sp>
        <p:nvSpPr>
          <p:cNvPr id="6147" name="Obdélník 5"/>
          <p:cNvSpPr>
            <a:spLocks noChangeArrowheads="1"/>
          </p:cNvSpPr>
          <p:nvPr/>
        </p:nvSpPr>
        <p:spPr bwMode="auto">
          <a:xfrm>
            <a:off x="5999585" y="1469698"/>
            <a:ext cx="6020041"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SzPct val="60000"/>
              <a:buFont typeface="Wingdings" panose="05000000000000000000" pitchFamily="2" charset="2"/>
              <a:buChar char="u"/>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u"/>
              <a:defRPr sz="2400">
                <a:solidFill>
                  <a:schemeClr val="tx1"/>
                </a:solidFill>
                <a:latin typeface="Verdana" panose="020B0604030504040204" pitchFamily="34" charset="0"/>
              </a:defRPr>
            </a:lvl3pPr>
            <a:lvl4pPr marL="1600200" indent="-228600">
              <a:spcBef>
                <a:spcPct val="20000"/>
              </a:spcBef>
              <a:buClr>
                <a:schemeClr val="tx1"/>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9pPr>
          </a:lstStyle>
          <a:p>
            <a:pPr>
              <a:spcBef>
                <a:spcPct val="0"/>
              </a:spcBef>
              <a:buClrTx/>
              <a:buSzTx/>
              <a:buFontTx/>
              <a:buNone/>
            </a:pPr>
            <a:endParaRPr lang="cs-CZ" altLang="cs-CZ" sz="2000" dirty="0">
              <a:latin typeface="+mn-lt"/>
            </a:endParaRPr>
          </a:p>
          <a:p>
            <a:pPr>
              <a:spcBef>
                <a:spcPct val="0"/>
              </a:spcBef>
              <a:buClrTx/>
              <a:buSzTx/>
              <a:buFontTx/>
              <a:buNone/>
            </a:pPr>
            <a:r>
              <a:rPr lang="cs-CZ" altLang="cs-CZ" sz="2000" dirty="0">
                <a:latin typeface="+mn-lt"/>
              </a:rPr>
              <a:t>V rozmanitých ekologických podmínkách České republiky nelze označit pouze jeden způsob obnovy lesa za optimální.</a:t>
            </a:r>
          </a:p>
          <a:p>
            <a:pPr>
              <a:spcBef>
                <a:spcPct val="0"/>
              </a:spcBef>
              <a:buClrTx/>
              <a:buSzTx/>
              <a:buFontTx/>
              <a:buNone/>
            </a:pPr>
            <a:endParaRPr lang="cs-CZ" altLang="cs-CZ" sz="2000" dirty="0">
              <a:latin typeface="+mn-lt"/>
            </a:endParaRPr>
          </a:p>
          <a:p>
            <a:pPr>
              <a:spcBef>
                <a:spcPct val="0"/>
              </a:spcBef>
              <a:buClrTx/>
              <a:buSzTx/>
              <a:buFontTx/>
              <a:buNone/>
            </a:pPr>
            <a:r>
              <a:rPr lang="cs-CZ" altLang="cs-CZ" sz="2000" dirty="0">
                <a:latin typeface="+mn-lt"/>
              </a:rPr>
              <a:t>Především na stanovištích s velkoplošným rozpadem porostů lze využít netradiční postupy obnovy (kombinované, včetně využití dvoufázové obnovy používající dřeviny s pionýrskou strategii růstu), které mohou být využity pomocí přirozené obnovy na holinách. Obecně je současným trendem vyšší využívání přírodních procesů v obnově lesa.</a:t>
            </a:r>
          </a:p>
          <a:p>
            <a:pPr>
              <a:spcBef>
                <a:spcPct val="0"/>
              </a:spcBef>
              <a:buClrTx/>
              <a:buSzTx/>
              <a:buFontTx/>
              <a:buNone/>
            </a:pPr>
            <a:endParaRPr lang="cs-CZ" altLang="cs-CZ" sz="2000" dirty="0">
              <a:latin typeface="+mn-lt"/>
            </a:endParaRPr>
          </a:p>
          <a:p>
            <a:pPr>
              <a:spcBef>
                <a:spcPct val="0"/>
              </a:spcBef>
              <a:buClrTx/>
              <a:buSzTx/>
              <a:buFontTx/>
              <a:buNone/>
            </a:pPr>
            <a:r>
              <a:rPr lang="cs-CZ" altLang="cs-CZ" sz="2000" dirty="0">
                <a:latin typeface="+mn-lt"/>
              </a:rPr>
              <a:t> </a:t>
            </a:r>
            <a:endParaRPr lang="cs-CZ" altLang="cs-CZ" sz="2400" dirty="0">
              <a:latin typeface="+mn-lt"/>
            </a:endParaRPr>
          </a:p>
          <a:p>
            <a:pPr>
              <a:spcBef>
                <a:spcPct val="0"/>
              </a:spcBef>
              <a:buClrTx/>
              <a:buSzTx/>
              <a:buFontTx/>
              <a:buNone/>
            </a:pPr>
            <a:r>
              <a:rPr lang="cs-CZ" altLang="cs-CZ" sz="2800" b="1" dirty="0">
                <a:solidFill>
                  <a:srgbClr val="FF0000"/>
                </a:solidFill>
                <a:latin typeface="+mn-lt"/>
              </a:rPr>
              <a:t>Jako ideální se ukazuje využít kombinaci různých typů obnovy!!!</a:t>
            </a:r>
          </a:p>
        </p:txBody>
      </p:sp>
      <p:pic>
        <p:nvPicPr>
          <p:cNvPr id="2" name="Obrázek 1">
            <a:extLst>
              <a:ext uri="{FF2B5EF4-FFF2-40B4-BE49-F238E27FC236}">
                <a16:creationId xmlns:a16="http://schemas.microsoft.com/office/drawing/2014/main" id="{7200F379-DB03-FF76-05CE-228664C5F6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5102" y="2065560"/>
            <a:ext cx="5904483" cy="3779642"/>
          </a:xfrm>
          <a:prstGeom prst="rect">
            <a:avLst/>
          </a:prstGeom>
        </p:spPr>
      </p:pic>
    </p:spTree>
    <p:extLst>
      <p:ext uri="{BB962C8B-B14F-4D97-AF65-F5344CB8AC3E}">
        <p14:creationId xmlns:p14="http://schemas.microsoft.com/office/powerpoint/2010/main" val="3998932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délník 4"/>
          <p:cNvSpPr/>
          <p:nvPr/>
        </p:nvSpPr>
        <p:spPr>
          <a:xfrm>
            <a:off x="1923059" y="898088"/>
            <a:ext cx="9903230" cy="5816977"/>
          </a:xfrm>
          <a:prstGeom prst="rect">
            <a:avLst/>
          </a:prstGeom>
        </p:spPr>
        <p:txBody>
          <a:bodyPr wrap="square">
            <a:spAutoFit/>
          </a:bodyPr>
          <a:lstStyle/>
          <a:p>
            <a:r>
              <a:rPr lang="cs-CZ" sz="2400" dirty="0">
                <a:ea typeface="Verdana" panose="020B0604030504040204" pitchFamily="34" charset="0"/>
              </a:rPr>
              <a:t>Základním cílem je tvorba smíšených/funkčních porostů s relativně jemnou strukturou smíšení se zastoupením širokého spektra dřevin plnících očekávané funkce lesa.</a:t>
            </a:r>
          </a:p>
          <a:p>
            <a:endParaRPr lang="cs-CZ" sz="2400" dirty="0">
              <a:ea typeface="Verdana" panose="020B0604030504040204" pitchFamily="34" charset="0"/>
            </a:endParaRPr>
          </a:p>
          <a:p>
            <a:r>
              <a:rPr lang="cs-CZ" sz="2400" dirty="0">
                <a:ea typeface="Verdana" panose="020B0604030504040204" pitchFamily="34" charset="0"/>
              </a:rPr>
              <a:t>Základním doporučením pro tvorbu smíšených porostů je využít pro každou obnovovanou plochu </a:t>
            </a:r>
            <a:r>
              <a:rPr lang="cs-CZ" sz="2400" b="1" dirty="0">
                <a:ea typeface="Verdana" panose="020B0604030504040204" pitchFamily="34" charset="0"/>
              </a:rPr>
              <a:t>minimálně tři dřeviny v přibližně stejném podílu</a:t>
            </a:r>
            <a:r>
              <a:rPr lang="cs-CZ" sz="2400" dirty="0">
                <a:ea typeface="Verdana" panose="020B0604030504040204" pitchFamily="34" charset="0"/>
              </a:rPr>
              <a:t>.</a:t>
            </a:r>
          </a:p>
          <a:p>
            <a:endParaRPr lang="cs-CZ" sz="2000" dirty="0">
              <a:ea typeface="Verdana" panose="020B0604030504040204" pitchFamily="34" charset="0"/>
            </a:endParaRPr>
          </a:p>
          <a:p>
            <a:endParaRPr lang="cs-CZ" sz="2000" dirty="0">
              <a:ea typeface="Verdana" panose="020B0604030504040204" pitchFamily="34" charset="0"/>
            </a:endParaRPr>
          </a:p>
          <a:p>
            <a:endParaRPr lang="cs-CZ" sz="2000" dirty="0">
              <a:ea typeface="Verdana" panose="020B0604030504040204" pitchFamily="34" charset="0"/>
            </a:endParaRPr>
          </a:p>
          <a:p>
            <a:r>
              <a:rPr lang="cs-CZ" sz="2000" b="1" dirty="0">
                <a:ea typeface="Verdana" panose="020B0604030504040204" pitchFamily="34" charset="0"/>
              </a:rPr>
              <a:t>Dalšími důležitými obecnými doporučeními jsou:</a:t>
            </a:r>
          </a:p>
          <a:p>
            <a:pPr marL="457200" indent="-457200">
              <a:buFont typeface="+mj-lt"/>
              <a:buAutoNum type="arabicPeriod"/>
            </a:pPr>
            <a:r>
              <a:rPr lang="cs-CZ" sz="2000" dirty="0">
                <a:ea typeface="Verdana" panose="020B0604030504040204" pitchFamily="34" charset="0"/>
              </a:rPr>
              <a:t>důraz na </a:t>
            </a:r>
            <a:r>
              <a:rPr lang="cs-CZ" sz="2000" u="sng" dirty="0">
                <a:ea typeface="Verdana" panose="020B0604030504040204" pitchFamily="34" charset="0"/>
              </a:rPr>
              <a:t>snižování stavů</a:t>
            </a:r>
            <a:r>
              <a:rPr lang="cs-CZ" sz="2000" dirty="0">
                <a:ea typeface="Verdana" panose="020B0604030504040204" pitchFamily="34" charset="0"/>
              </a:rPr>
              <a:t> zejména </a:t>
            </a:r>
            <a:r>
              <a:rPr lang="cs-CZ" sz="2000" u="sng" dirty="0">
                <a:ea typeface="Verdana" panose="020B0604030504040204" pitchFamily="34" charset="0"/>
              </a:rPr>
              <a:t>spárkaté zvěře</a:t>
            </a:r>
          </a:p>
          <a:p>
            <a:pPr marL="342900" indent="-342900">
              <a:buFont typeface="+mj-lt"/>
              <a:buAutoNum type="arabicPeriod"/>
            </a:pPr>
            <a:endParaRPr lang="cs-CZ" sz="1400" dirty="0">
              <a:ea typeface="Verdana" panose="020B0604030504040204" pitchFamily="34" charset="0"/>
            </a:endParaRPr>
          </a:p>
          <a:p>
            <a:pPr marL="457200" indent="-457200">
              <a:buFont typeface="+mj-lt"/>
              <a:buAutoNum type="arabicPeriod"/>
            </a:pPr>
            <a:r>
              <a:rPr lang="cs-CZ" sz="2000" dirty="0">
                <a:ea typeface="Verdana" panose="020B0604030504040204" pitchFamily="34" charset="0"/>
              </a:rPr>
              <a:t>důraz na </a:t>
            </a:r>
            <a:r>
              <a:rPr lang="cs-CZ" sz="2000" u="sng" dirty="0">
                <a:ea typeface="Verdana" panose="020B0604030504040204" pitchFamily="34" charset="0"/>
              </a:rPr>
              <a:t>vysokou kvalitu používaného sadebního materiálu, vhodnou manipulaci</a:t>
            </a:r>
            <a:r>
              <a:rPr lang="cs-CZ" sz="2000" dirty="0">
                <a:ea typeface="Verdana" panose="020B0604030504040204" pitchFamily="34" charset="0"/>
              </a:rPr>
              <a:t> se sadebním materiálu a </a:t>
            </a:r>
            <a:r>
              <a:rPr lang="cs-CZ" sz="2000" u="sng" dirty="0">
                <a:ea typeface="Verdana" panose="020B0604030504040204" pitchFamily="34" charset="0"/>
              </a:rPr>
              <a:t>kvalitní technologii </a:t>
            </a:r>
            <a:r>
              <a:rPr lang="cs-CZ" sz="2000" dirty="0">
                <a:ea typeface="Verdana" panose="020B0604030504040204" pitchFamily="34" charset="0"/>
              </a:rPr>
              <a:t>výsadby (minimálně dodržování norem ČSN 482115 a ČSN 482116)</a:t>
            </a:r>
          </a:p>
          <a:p>
            <a:pPr marL="342900" indent="-342900">
              <a:buFont typeface="+mj-lt"/>
              <a:buAutoNum type="arabicPeriod"/>
            </a:pPr>
            <a:endParaRPr lang="cs-CZ" sz="1400" dirty="0">
              <a:ea typeface="Verdana" panose="020B0604030504040204" pitchFamily="34" charset="0"/>
            </a:endParaRPr>
          </a:p>
          <a:p>
            <a:endParaRPr lang="cs-CZ" sz="2000" dirty="0">
              <a:ea typeface="Verdana" panose="020B0604030504040204" pitchFamily="34" charset="0"/>
            </a:endParaRPr>
          </a:p>
          <a:p>
            <a:endParaRPr lang="cs-CZ" sz="2000" dirty="0">
              <a:ea typeface="Verdana" panose="020B0604030504040204" pitchFamily="34" charset="0"/>
            </a:endParaRPr>
          </a:p>
        </p:txBody>
      </p:sp>
    </p:spTree>
    <p:extLst>
      <p:ext uri="{BB962C8B-B14F-4D97-AF65-F5344CB8AC3E}">
        <p14:creationId xmlns:p14="http://schemas.microsoft.com/office/powerpoint/2010/main" val="2759347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délník 4"/>
          <p:cNvSpPr/>
          <p:nvPr/>
        </p:nvSpPr>
        <p:spPr>
          <a:xfrm>
            <a:off x="1761721" y="703619"/>
            <a:ext cx="10116436" cy="4801314"/>
          </a:xfrm>
          <a:prstGeom prst="rect">
            <a:avLst/>
          </a:prstGeom>
        </p:spPr>
        <p:txBody>
          <a:bodyPr wrap="square">
            <a:spAutoFit/>
          </a:bodyPr>
          <a:lstStyle/>
          <a:p>
            <a:r>
              <a:rPr lang="cs-CZ" dirty="0">
                <a:ea typeface="Verdana" panose="020B0604030504040204" pitchFamily="34" charset="0"/>
              </a:rPr>
              <a:t>Pro obnovu (kalamitních) holin lze doporučit tři základní postupy, které lze dále různě kombinovat tak, aby byly efektivně využity přírodní procesy a zároveň byly obnoveny funkce lesa.</a:t>
            </a:r>
          </a:p>
          <a:p>
            <a:endParaRPr lang="cs-CZ" dirty="0">
              <a:ea typeface="Verdana" panose="020B0604030504040204" pitchFamily="34" charset="0"/>
            </a:endParaRPr>
          </a:p>
          <a:p>
            <a:endParaRPr lang="cs-CZ" dirty="0">
              <a:ea typeface="Verdana" panose="020B0604030504040204" pitchFamily="34" charset="0"/>
            </a:endParaRPr>
          </a:p>
          <a:p>
            <a:pPr marL="342900" indent="-342900">
              <a:buAutoNum type="arabicPeriod"/>
            </a:pPr>
            <a:r>
              <a:rPr lang="cs-CZ" b="1" dirty="0">
                <a:ea typeface="Verdana" panose="020B0604030504040204" pitchFamily="34" charset="0"/>
              </a:rPr>
              <a:t>Umělá obnova - výsadba </a:t>
            </a:r>
            <a:r>
              <a:rPr lang="cs-CZ" dirty="0">
                <a:ea typeface="Verdana" panose="020B0604030504040204" pitchFamily="34" charset="0"/>
              </a:rPr>
              <a:t>– využívat širokou škálu stanovištně vhodných dřevin (co možná nejširší) a zakládat směsi s cílovou porostní skladbou (ekonomika zakládání – např. řadové smíšení DB HB). Výběr dřevin dle vyhlášky 298/2018 Sb. pro příslušný CHS. Při výsadbě by měly být využívaný minimální počty pro jednotlivé dřeviny dané vyhláškou 139/2004 Sb. (počty uvedené pro dřeviny základní).</a:t>
            </a:r>
          </a:p>
          <a:p>
            <a:endParaRPr lang="cs-CZ" dirty="0">
              <a:ea typeface="Verdana" panose="020B0604030504040204" pitchFamily="34" charset="0"/>
            </a:endParaRPr>
          </a:p>
          <a:p>
            <a:endParaRPr lang="cs-CZ" dirty="0">
              <a:ea typeface="Verdana" panose="020B0604030504040204" pitchFamily="34" charset="0"/>
            </a:endParaRPr>
          </a:p>
          <a:p>
            <a:r>
              <a:rPr lang="cs-CZ" b="1" dirty="0">
                <a:ea typeface="Verdana" panose="020B0604030504040204" pitchFamily="34" charset="0"/>
              </a:rPr>
              <a:t>2. Dvoufázová kombinovaná obnova, kdy první fáze je zajištěna převážně přes přirozenou obnovu</a:t>
            </a:r>
            <a:r>
              <a:rPr lang="cs-CZ" dirty="0">
                <a:ea typeface="Verdana" panose="020B0604030504040204" pitchFamily="34" charset="0"/>
              </a:rPr>
              <a:t> dřevin uvedených ve vyhlášce 298/2018 Sb. pro příslušný HS, druhá fáze může být realizována doplněním přirozenou obnovou a nebo </a:t>
            </a:r>
            <a:r>
              <a:rPr lang="cs-CZ" u="sng" dirty="0" err="1">
                <a:ea typeface="Verdana" panose="020B0604030504040204" pitchFamily="34" charset="0"/>
              </a:rPr>
              <a:t>prosadbou</a:t>
            </a:r>
            <a:r>
              <a:rPr lang="cs-CZ" u="sng" dirty="0">
                <a:ea typeface="Verdana" panose="020B0604030504040204" pitchFamily="34" charset="0"/>
              </a:rPr>
              <a:t> (podsadbou) </a:t>
            </a:r>
            <a:r>
              <a:rPr lang="cs-CZ" dirty="0">
                <a:ea typeface="Verdana" panose="020B0604030504040204" pitchFamily="34" charset="0"/>
              </a:rPr>
              <a:t>dřevinami vyžadujícími úpravu mikroklimatu.</a:t>
            </a:r>
          </a:p>
          <a:p>
            <a:endParaRPr lang="cs-CZ" dirty="0">
              <a:ea typeface="Verdana" panose="020B0604030504040204" pitchFamily="34" charset="0"/>
            </a:endParaRPr>
          </a:p>
          <a:p>
            <a:pPr marL="457200" indent="-457200">
              <a:buFont typeface="+mj-lt"/>
              <a:buAutoNum type="arabicPeriod"/>
            </a:pPr>
            <a:endParaRPr lang="cs-CZ" dirty="0">
              <a:ea typeface="Verdana" panose="020B0604030504040204" pitchFamily="34" charset="0"/>
            </a:endParaRPr>
          </a:p>
          <a:p>
            <a:r>
              <a:rPr lang="cs-CZ" b="1" dirty="0">
                <a:ea typeface="Verdana" panose="020B0604030504040204" pitchFamily="34" charset="0"/>
              </a:rPr>
              <a:t>3. Dvoufázová kombinovaná obnova, kdy první fáze je zajištěna převážně přes umělou obnovu dřevin </a:t>
            </a:r>
            <a:r>
              <a:rPr lang="cs-CZ" dirty="0">
                <a:ea typeface="Verdana" panose="020B0604030504040204" pitchFamily="34" charset="0"/>
              </a:rPr>
              <a:t>- přípravné porosty lze zakládat výsadbou i síjí. Pro výsadbu lze využít snížené hektarové počty</a:t>
            </a:r>
          </a:p>
        </p:txBody>
      </p:sp>
    </p:spTree>
    <p:extLst>
      <p:ext uri="{BB962C8B-B14F-4D97-AF65-F5344CB8AC3E}">
        <p14:creationId xmlns:p14="http://schemas.microsoft.com/office/powerpoint/2010/main" val="2156405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délník 4"/>
          <p:cNvSpPr/>
          <p:nvPr/>
        </p:nvSpPr>
        <p:spPr>
          <a:xfrm>
            <a:off x="1473886" y="1022564"/>
            <a:ext cx="10473674" cy="1015663"/>
          </a:xfrm>
          <a:prstGeom prst="rect">
            <a:avLst/>
          </a:prstGeom>
        </p:spPr>
        <p:txBody>
          <a:bodyPr wrap="square">
            <a:spAutoFit/>
          </a:bodyPr>
          <a:lstStyle/>
          <a:p>
            <a:r>
              <a:rPr lang="cs-CZ" sz="2000" dirty="0">
                <a:ea typeface="Verdana" panose="020B0604030504040204" pitchFamily="34" charset="0"/>
              </a:rPr>
              <a:t>Přímou obnovu cílovými dřevinami preferovat na bohatých stanovištích. Vhodná dřevinná skladba – široký výběr dřevin dle </a:t>
            </a:r>
            <a:r>
              <a:rPr lang="cs-CZ" sz="2000" i="1" dirty="0">
                <a:ea typeface="Verdana" panose="020B0604030504040204" pitchFamily="34" charset="0"/>
              </a:rPr>
              <a:t>vyhlášky 298/2018 Sb. – základní a MZD. </a:t>
            </a:r>
          </a:p>
          <a:p>
            <a:endParaRPr lang="cs-CZ" sz="2000" dirty="0">
              <a:ea typeface="Verdana" panose="020B0604030504040204" pitchFamily="34" charset="0"/>
            </a:endParaRPr>
          </a:p>
        </p:txBody>
      </p:sp>
      <p:sp>
        <p:nvSpPr>
          <p:cNvPr id="6" name="Obdélník 5"/>
          <p:cNvSpPr/>
          <p:nvPr/>
        </p:nvSpPr>
        <p:spPr>
          <a:xfrm>
            <a:off x="1473886" y="248157"/>
            <a:ext cx="10395560" cy="584775"/>
          </a:xfrm>
          <a:prstGeom prst="rect">
            <a:avLst/>
          </a:prstGeom>
        </p:spPr>
        <p:txBody>
          <a:bodyPr wrap="square">
            <a:spAutoFit/>
          </a:bodyPr>
          <a:lstStyle/>
          <a:p>
            <a:r>
              <a:rPr lang="cs-CZ" sz="3200" b="1" dirty="0">
                <a:ea typeface="Verdana" panose="020B0604030504040204" pitchFamily="34" charset="0"/>
              </a:rPr>
              <a:t>1.	Umělá obnova – stále důležitý způsob obnovy </a:t>
            </a:r>
          </a:p>
        </p:txBody>
      </p:sp>
      <p:sp>
        <p:nvSpPr>
          <p:cNvPr id="7" name="Obdélník 6"/>
          <p:cNvSpPr/>
          <p:nvPr/>
        </p:nvSpPr>
        <p:spPr>
          <a:xfrm>
            <a:off x="1188187" y="1876851"/>
            <a:ext cx="10894322" cy="1361911"/>
          </a:xfrm>
          <a:prstGeom prst="rect">
            <a:avLst/>
          </a:prstGeom>
        </p:spPr>
        <p:txBody>
          <a:bodyPr wrap="square">
            <a:spAutoFit/>
          </a:bodyPr>
          <a:lstStyle/>
          <a:p>
            <a:pPr lvl="2" algn="just">
              <a:spcBef>
                <a:spcPts val="600"/>
              </a:spcBef>
              <a:spcAft>
                <a:spcPts val="300"/>
              </a:spcAft>
              <a:tabLst>
                <a:tab pos="457200" algn="l"/>
              </a:tabLst>
            </a:pPr>
            <a:r>
              <a:rPr lang="cs-CZ" sz="1600" b="1" i="1" dirty="0">
                <a:latin typeface="Times New Roman" panose="02020603050405020304" pitchFamily="18" charset="0"/>
              </a:rPr>
              <a:t>Úprava druhové skladby při obnově na VP Heraltice</a:t>
            </a:r>
            <a:endParaRPr lang="cs-CZ" sz="1600" dirty="0">
              <a:latin typeface="Times New Roman" panose="02020603050405020304" pitchFamily="18" charset="0"/>
              <a:ea typeface="Times New Roman" panose="02020603050405020304" pitchFamily="18" charset="0"/>
            </a:endParaRPr>
          </a:p>
          <a:p>
            <a:r>
              <a:rPr lang="cs-CZ" sz="1600" dirty="0">
                <a:latin typeface="Times New Roman" panose="02020603050405020304" pitchFamily="18" charset="0"/>
                <a:ea typeface="Times New Roman" panose="02020603050405020304" pitchFamily="18" charset="0"/>
              </a:rPr>
              <a:t>Hodnocení výsadeb na výzkumné ploše Heraltice (LČR LS Telč, SLT 4(5)B, 5(6)G, 4(5)S), nadmořská výška ca 600 – 620 m n. m.), na které jsou testovány různé postupy obnovy kalamitních holin. Na této ploše je sledování zaměřeno především na různé postupy umělé a kombinované obnovy holin. Byl vyhodnocen růst přípravných (výchovných) a cílových dřevin v různém smíšení v minimálních počtech dle </a:t>
            </a:r>
            <a:r>
              <a:rPr lang="cs-CZ" sz="1600" i="1" dirty="0" err="1">
                <a:latin typeface="Times New Roman" panose="02020603050405020304" pitchFamily="18" charset="0"/>
                <a:ea typeface="Times New Roman" panose="02020603050405020304" pitchFamily="18" charset="0"/>
              </a:rPr>
              <a:t>vyhl</a:t>
            </a:r>
            <a:r>
              <a:rPr lang="cs-CZ" sz="1600" i="1" dirty="0">
                <a:latin typeface="Times New Roman" panose="02020603050405020304" pitchFamily="18" charset="0"/>
                <a:ea typeface="Times New Roman" panose="02020603050405020304" pitchFamily="18" charset="0"/>
              </a:rPr>
              <a:t>. 456/2021 o podrobnostech přenosu reprodukčního materiálu lesních dřevin</a:t>
            </a:r>
            <a:r>
              <a:rPr lang="cs-CZ" sz="1600" dirty="0">
                <a:latin typeface="Times New Roman" panose="02020603050405020304" pitchFamily="18" charset="0"/>
                <a:ea typeface="Times New Roman" panose="02020603050405020304" pitchFamily="18" charset="0"/>
              </a:rPr>
              <a:t>... </a:t>
            </a:r>
            <a:endParaRPr lang="cs-CZ" sz="1600" dirty="0"/>
          </a:p>
        </p:txBody>
      </p:sp>
      <p:pic>
        <p:nvPicPr>
          <p:cNvPr id="2" name="Obrázek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88187" y="3509693"/>
            <a:ext cx="5277831" cy="3255546"/>
          </a:xfrm>
          <a:prstGeom prst="rect">
            <a:avLst/>
          </a:prstGeom>
        </p:spPr>
      </p:pic>
      <p:pic>
        <p:nvPicPr>
          <p:cNvPr id="8" name="Obrázek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10723" y="3509693"/>
            <a:ext cx="4889416" cy="3255546"/>
          </a:xfrm>
          <a:prstGeom prst="rect">
            <a:avLst/>
          </a:prstGeom>
        </p:spPr>
      </p:pic>
    </p:spTree>
    <p:extLst>
      <p:ext uri="{BB962C8B-B14F-4D97-AF65-F5344CB8AC3E}">
        <p14:creationId xmlns:p14="http://schemas.microsoft.com/office/powerpoint/2010/main" val="3769561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471F4CA2-44A6-3978-5FB9-45ED3CCC9BC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69977" y="2612716"/>
            <a:ext cx="4548010" cy="2743438"/>
          </a:xfrm>
          <a:prstGeom prst="rect">
            <a:avLst/>
          </a:prstGeom>
        </p:spPr>
      </p:pic>
      <p:pic>
        <p:nvPicPr>
          <p:cNvPr id="6" name="Obrázek 5">
            <a:extLst>
              <a:ext uri="{FF2B5EF4-FFF2-40B4-BE49-F238E27FC236}">
                <a16:creationId xmlns:a16="http://schemas.microsoft.com/office/drawing/2014/main" id="{072C9791-284C-A383-541F-DC6D0B58132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02301" y="2606908"/>
            <a:ext cx="4765738" cy="2749246"/>
          </a:xfrm>
          <a:prstGeom prst="rect">
            <a:avLst/>
          </a:prstGeom>
        </p:spPr>
      </p:pic>
      <p:sp>
        <p:nvSpPr>
          <p:cNvPr id="11" name="Obdélník 10">
            <a:extLst>
              <a:ext uri="{FF2B5EF4-FFF2-40B4-BE49-F238E27FC236}">
                <a16:creationId xmlns:a16="http://schemas.microsoft.com/office/drawing/2014/main" id="{089576FE-D2BD-BDB4-7D84-CE6FFE76CD4B}"/>
              </a:ext>
            </a:extLst>
          </p:cNvPr>
          <p:cNvSpPr/>
          <p:nvPr/>
        </p:nvSpPr>
        <p:spPr>
          <a:xfrm>
            <a:off x="1639638" y="601891"/>
            <a:ext cx="10238936" cy="1361911"/>
          </a:xfrm>
          <a:prstGeom prst="rect">
            <a:avLst/>
          </a:prstGeom>
        </p:spPr>
        <p:txBody>
          <a:bodyPr wrap="square">
            <a:spAutoFit/>
          </a:bodyPr>
          <a:lstStyle/>
          <a:p>
            <a:pPr lvl="2" algn="just">
              <a:spcBef>
                <a:spcPts val="600"/>
              </a:spcBef>
              <a:spcAft>
                <a:spcPts val="300"/>
              </a:spcAft>
              <a:tabLst>
                <a:tab pos="457200" algn="l"/>
              </a:tabLst>
            </a:pPr>
            <a:r>
              <a:rPr lang="cs-CZ" sz="1600" b="1" i="1" dirty="0">
                <a:latin typeface="Times New Roman" panose="02020603050405020304" pitchFamily="18" charset="0"/>
              </a:rPr>
              <a:t>Úprava druhové skladby při obnově na VP Heraltice – využití „přípravných dřevin ve snížených počtech“</a:t>
            </a:r>
            <a:endParaRPr lang="cs-CZ" sz="1600" dirty="0">
              <a:latin typeface="Times New Roman" panose="02020603050405020304" pitchFamily="18" charset="0"/>
              <a:ea typeface="Times New Roman" panose="02020603050405020304" pitchFamily="18" charset="0"/>
            </a:endParaRPr>
          </a:p>
          <a:p>
            <a:endParaRPr lang="cs-CZ" sz="1600" dirty="0">
              <a:latin typeface="Times New Roman" panose="02020603050405020304" pitchFamily="18" charset="0"/>
              <a:ea typeface="Times New Roman" panose="02020603050405020304" pitchFamily="18" charset="0"/>
            </a:endParaRPr>
          </a:p>
          <a:p>
            <a:r>
              <a:rPr lang="cs-CZ" sz="1600" dirty="0">
                <a:latin typeface="Times New Roman" panose="02020603050405020304" pitchFamily="18" charset="0"/>
                <a:ea typeface="Times New Roman" panose="02020603050405020304" pitchFamily="18" charset="0"/>
              </a:rPr>
              <a:t>Hodnocení výsadeb na výzkumné ploše Heraltice, na které jsou testovány různé postupy obnovy kalamitních holin. Na této ploše je sledování zaměřeno především na různé postupy umělé a kombinované obnovy holin. Byl vyhodnocen růst přípravných a cílových dřevin v různém smíšení. </a:t>
            </a:r>
            <a:endParaRPr lang="cs-CZ" sz="1600" dirty="0"/>
          </a:p>
        </p:txBody>
      </p:sp>
    </p:spTree>
    <p:extLst>
      <p:ext uri="{BB962C8B-B14F-4D97-AF65-F5344CB8AC3E}">
        <p14:creationId xmlns:p14="http://schemas.microsoft.com/office/powerpoint/2010/main" val="2886992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ázek 1">
            <a:extLst>
              <a:ext uri="{FF2B5EF4-FFF2-40B4-BE49-F238E27FC236}">
                <a16:creationId xmlns:a16="http://schemas.microsoft.com/office/drawing/2014/main" id="{B7C35575-2813-63FC-069A-D5D4F45AFB4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06421" y="179549"/>
            <a:ext cx="4871126" cy="6498899"/>
          </a:xfrm>
          <a:prstGeom prst="rect">
            <a:avLst/>
          </a:prstGeom>
        </p:spPr>
      </p:pic>
      <p:sp>
        <p:nvSpPr>
          <p:cNvPr id="6" name="TextovéPole 5">
            <a:extLst>
              <a:ext uri="{FF2B5EF4-FFF2-40B4-BE49-F238E27FC236}">
                <a16:creationId xmlns:a16="http://schemas.microsoft.com/office/drawing/2014/main" id="{51EDB479-4509-7006-96B0-FF6285648FF6}"/>
              </a:ext>
            </a:extLst>
          </p:cNvPr>
          <p:cNvSpPr txBox="1"/>
          <p:nvPr/>
        </p:nvSpPr>
        <p:spPr>
          <a:xfrm>
            <a:off x="1002821" y="533776"/>
            <a:ext cx="6094562" cy="584775"/>
          </a:xfrm>
          <a:prstGeom prst="rect">
            <a:avLst/>
          </a:prstGeom>
          <a:noFill/>
        </p:spPr>
        <p:txBody>
          <a:bodyPr wrap="square">
            <a:spAutoFit/>
          </a:bodyPr>
          <a:lstStyle/>
          <a:p>
            <a:pPr marL="914400" marR="0" lvl="2" indent="0" algn="just" defTabSz="914400" rtl="0" eaLnBrk="1" fontAlgn="auto" latinLnBrk="0" hangingPunct="1">
              <a:lnSpc>
                <a:spcPct val="100000"/>
              </a:lnSpc>
              <a:spcBef>
                <a:spcPts val="600"/>
              </a:spcBef>
              <a:spcAft>
                <a:spcPts val="300"/>
              </a:spcAft>
              <a:buClrTx/>
              <a:buSzTx/>
              <a:buFontTx/>
              <a:buNone/>
              <a:tabLst>
                <a:tab pos="457200" algn="l"/>
              </a:tabLst>
              <a:defRPr/>
            </a:pPr>
            <a:r>
              <a:rPr kumimoji="0" lang="cs-CZ" sz="1600" b="1" i="1"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rPr>
              <a:t>Úprava druhové skladby při obnově na VP Heraltice – využití „alternativních směsí dřevin“ 5 let po výsadbě</a:t>
            </a:r>
            <a:endParaRPr kumimoji="0" lang="cs-CZ" sz="16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p:txBody>
      </p:sp>
      <p:pic>
        <p:nvPicPr>
          <p:cNvPr id="3" name="Obrázek 2">
            <a:extLst>
              <a:ext uri="{FF2B5EF4-FFF2-40B4-BE49-F238E27FC236}">
                <a16:creationId xmlns:a16="http://schemas.microsoft.com/office/drawing/2014/main" id="{47E13789-930A-7AAF-6E76-0C1F0C985D1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49046" y="1694535"/>
            <a:ext cx="5618287" cy="3801196"/>
          </a:xfrm>
          <a:prstGeom prst="rect">
            <a:avLst/>
          </a:prstGeom>
        </p:spPr>
      </p:pic>
    </p:spTree>
    <p:extLst>
      <p:ext uri="{BB962C8B-B14F-4D97-AF65-F5344CB8AC3E}">
        <p14:creationId xmlns:p14="http://schemas.microsoft.com/office/powerpoint/2010/main" val="3667706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délník 4"/>
          <p:cNvSpPr/>
          <p:nvPr/>
        </p:nvSpPr>
        <p:spPr>
          <a:xfrm>
            <a:off x="1900844" y="545515"/>
            <a:ext cx="9670472" cy="954107"/>
          </a:xfrm>
          <a:prstGeom prst="rect">
            <a:avLst/>
          </a:prstGeom>
        </p:spPr>
        <p:txBody>
          <a:bodyPr wrap="square">
            <a:spAutoFit/>
          </a:bodyPr>
          <a:lstStyle/>
          <a:p>
            <a:pPr marL="982663" indent="-982663"/>
            <a:r>
              <a:rPr lang="cs-CZ" sz="2400" b="1" dirty="0">
                <a:latin typeface="Verdana" panose="020B0604030504040204" pitchFamily="34" charset="0"/>
                <a:ea typeface="Verdana" panose="020B0604030504040204" pitchFamily="34" charset="0"/>
              </a:rPr>
              <a:t>2.	</a:t>
            </a:r>
            <a:r>
              <a:rPr lang="cs-CZ" sz="2800" b="1" dirty="0">
                <a:ea typeface="Verdana" panose="020B0604030504040204" pitchFamily="34" charset="0"/>
              </a:rPr>
              <a:t>Dvoufázová kombinovaná obnova, kdy první fáze je zajištěna převážně přes přirozenou obnovu </a:t>
            </a:r>
          </a:p>
        </p:txBody>
      </p:sp>
      <p:sp>
        <p:nvSpPr>
          <p:cNvPr id="6" name="Obdélník 5"/>
          <p:cNvSpPr/>
          <p:nvPr/>
        </p:nvSpPr>
        <p:spPr>
          <a:xfrm>
            <a:off x="2249362" y="1725110"/>
            <a:ext cx="9321954" cy="4708981"/>
          </a:xfrm>
          <a:prstGeom prst="rect">
            <a:avLst/>
          </a:prstGeom>
        </p:spPr>
        <p:txBody>
          <a:bodyPr wrap="square">
            <a:spAutoFit/>
          </a:bodyPr>
          <a:lstStyle/>
          <a:p>
            <a:r>
              <a:rPr lang="cs-CZ" sz="2000" dirty="0">
                <a:ea typeface="Verdana" panose="020B0604030504040204" pitchFamily="34" charset="0"/>
              </a:rPr>
              <a:t>V první fázi lze využít všechny dřevin uvedené ve vyhlášce 298/2018 Sb. pro příslušný HS, druhá fáze může být realizována doplněním přirozenou obnovou a nebo </a:t>
            </a:r>
            <a:r>
              <a:rPr lang="cs-CZ" sz="2000" dirty="0" err="1">
                <a:ea typeface="Verdana" panose="020B0604030504040204" pitchFamily="34" charset="0"/>
              </a:rPr>
              <a:t>prosadbou</a:t>
            </a:r>
            <a:r>
              <a:rPr lang="cs-CZ" sz="2000" dirty="0">
                <a:ea typeface="Verdana" panose="020B0604030504040204" pitchFamily="34" charset="0"/>
              </a:rPr>
              <a:t> (podsadbou) dřevinami vyžadujícími úpravu mikroklimatu (zajištění minimálního podílu MZD).</a:t>
            </a:r>
          </a:p>
          <a:p>
            <a:endParaRPr lang="cs-CZ" sz="2000" dirty="0">
              <a:ea typeface="Verdana" panose="020B0604030504040204" pitchFamily="34" charset="0"/>
            </a:endParaRPr>
          </a:p>
          <a:p>
            <a:r>
              <a:rPr lang="cs-CZ" sz="2000" dirty="0">
                <a:ea typeface="Verdana" panose="020B0604030504040204" pitchFamily="34" charset="0"/>
              </a:rPr>
              <a:t>Obnovu přes přípravné porosty založené přirozeně lze preferovat na chudších stanovištích. </a:t>
            </a:r>
            <a:r>
              <a:rPr lang="cs-CZ" sz="2000" b="1" dirty="0">
                <a:ea typeface="Verdana" panose="020B0604030504040204" pitchFamily="34" charset="0"/>
              </a:rPr>
              <a:t>Ale důležité je, zda se nějaká přirozená obnova již vyskytuje nebo existuje potenciál pro následnou obnovu na holině (mateřské stromy, stanovištní podmínky).</a:t>
            </a:r>
          </a:p>
          <a:p>
            <a:r>
              <a:rPr lang="cs-CZ" sz="2000" dirty="0">
                <a:ea typeface="Verdana" panose="020B0604030504040204" pitchFamily="34" charset="0"/>
              </a:rPr>
              <a:t>Pro tento postup je vhodnou přípravou stanoviště mechanizované shrnování těžebních zbytků do valů. </a:t>
            </a:r>
          </a:p>
          <a:p>
            <a:endParaRPr lang="cs-CZ" sz="2000" dirty="0">
              <a:ea typeface="Verdana" panose="020B0604030504040204" pitchFamily="34" charset="0"/>
            </a:endParaRPr>
          </a:p>
          <a:p>
            <a:r>
              <a:rPr lang="cs-CZ" sz="2000" dirty="0">
                <a:ea typeface="Verdana" panose="020B0604030504040204" pitchFamily="34" charset="0"/>
              </a:rPr>
              <a:t>Pokud není přirozená obnova dostatečná, je nutné ji následně doplňovat dosadbou dřevinami s dostatečným růstovým potenciálem v konkrétních podmínkách obnovovaného porostu.</a:t>
            </a:r>
          </a:p>
          <a:p>
            <a:endParaRPr lang="cs-CZ" sz="2000" dirty="0">
              <a:ea typeface="Verdana" panose="020B0604030504040204" pitchFamily="34" charset="0"/>
            </a:endParaRPr>
          </a:p>
        </p:txBody>
      </p:sp>
    </p:spTree>
    <p:extLst>
      <p:ext uri="{BB962C8B-B14F-4D97-AF65-F5344CB8AC3E}">
        <p14:creationId xmlns:p14="http://schemas.microsoft.com/office/powerpoint/2010/main" val="1282682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Obdélník 3"/>
          <p:cNvSpPr>
            <a:spLocks noChangeArrowheads="1"/>
          </p:cNvSpPr>
          <p:nvPr/>
        </p:nvSpPr>
        <p:spPr bwMode="auto">
          <a:xfrm>
            <a:off x="2331497" y="305884"/>
            <a:ext cx="9222606" cy="5847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SzPct val="60000"/>
              <a:buFont typeface="Wingdings" panose="05000000000000000000" pitchFamily="2" charset="2"/>
              <a:buChar char="u"/>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u"/>
              <a:defRPr sz="2400">
                <a:solidFill>
                  <a:schemeClr val="tx1"/>
                </a:solidFill>
                <a:latin typeface="Verdana" panose="020B0604030504040204" pitchFamily="34" charset="0"/>
              </a:defRPr>
            </a:lvl3pPr>
            <a:lvl4pPr marL="1600200" indent="-228600">
              <a:spcBef>
                <a:spcPct val="20000"/>
              </a:spcBef>
              <a:buClr>
                <a:schemeClr val="tx1"/>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9pPr>
          </a:lstStyle>
          <a:p>
            <a:pPr algn="ctr">
              <a:spcBef>
                <a:spcPct val="0"/>
              </a:spcBef>
              <a:buClrTx/>
              <a:buSzTx/>
              <a:buFontTx/>
              <a:buNone/>
            </a:pPr>
            <a:r>
              <a:rPr lang="cs-CZ" altLang="cs-CZ" dirty="0">
                <a:latin typeface="+mn-lt"/>
              </a:rPr>
              <a:t>Vícefázová obnova na kalamitní holině (VP Nemojov)</a:t>
            </a:r>
          </a:p>
        </p:txBody>
      </p:sp>
      <p:pic>
        <p:nvPicPr>
          <p:cNvPr id="8195" name="Obrázek 7"/>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3462" y="1259991"/>
            <a:ext cx="3749646" cy="2812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9" name="TextovéPole 12"/>
          <p:cNvSpPr txBox="1">
            <a:spLocks noChangeArrowheads="1"/>
          </p:cNvSpPr>
          <p:nvPr/>
        </p:nvSpPr>
        <p:spPr bwMode="auto">
          <a:xfrm>
            <a:off x="1600948" y="1382961"/>
            <a:ext cx="17716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SzPct val="60000"/>
              <a:buFont typeface="Wingdings" panose="05000000000000000000" pitchFamily="2" charset="2"/>
              <a:buChar char="u"/>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u"/>
              <a:defRPr sz="2400">
                <a:solidFill>
                  <a:schemeClr val="tx1"/>
                </a:solidFill>
                <a:latin typeface="Verdana" panose="020B0604030504040204" pitchFamily="34" charset="0"/>
              </a:defRPr>
            </a:lvl3pPr>
            <a:lvl4pPr marL="1600200" indent="-228600">
              <a:spcBef>
                <a:spcPct val="20000"/>
              </a:spcBef>
              <a:buClr>
                <a:schemeClr val="tx1"/>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9pPr>
          </a:lstStyle>
          <a:p>
            <a:pPr>
              <a:spcBef>
                <a:spcPct val="0"/>
              </a:spcBef>
              <a:buClrTx/>
              <a:buSzTx/>
              <a:buFontTx/>
              <a:buNone/>
            </a:pPr>
            <a:r>
              <a:rPr lang="cs-CZ" altLang="cs-CZ" sz="1800" b="1" dirty="0">
                <a:solidFill>
                  <a:schemeClr val="tx2"/>
                </a:solidFill>
                <a:latin typeface="Arial" panose="020B0604020202020204" pitchFamily="34" charset="0"/>
              </a:rPr>
              <a:t>červenec 2007</a:t>
            </a:r>
            <a:endParaRPr lang="en-US" altLang="cs-CZ" sz="1800" b="1" dirty="0">
              <a:solidFill>
                <a:schemeClr val="tx2"/>
              </a:solidFill>
              <a:latin typeface="Arial" panose="020B0604020202020204" pitchFamily="34" charset="0"/>
            </a:endParaRPr>
          </a:p>
        </p:txBody>
      </p:sp>
      <p:sp>
        <p:nvSpPr>
          <p:cNvPr id="8200" name="TextovéPole 14"/>
          <p:cNvSpPr txBox="1">
            <a:spLocks noChangeArrowheads="1"/>
          </p:cNvSpPr>
          <p:nvPr/>
        </p:nvSpPr>
        <p:spPr bwMode="auto">
          <a:xfrm>
            <a:off x="9015903" y="855520"/>
            <a:ext cx="20345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SzPct val="60000"/>
              <a:buFont typeface="Wingdings" panose="05000000000000000000" pitchFamily="2" charset="2"/>
              <a:buChar char="u"/>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u"/>
              <a:defRPr sz="2400">
                <a:solidFill>
                  <a:schemeClr val="tx1"/>
                </a:solidFill>
                <a:latin typeface="Verdana" panose="020B0604030504040204" pitchFamily="34" charset="0"/>
              </a:defRPr>
            </a:lvl3pPr>
            <a:lvl4pPr marL="1600200" indent="-228600">
              <a:spcBef>
                <a:spcPct val="20000"/>
              </a:spcBef>
              <a:buClr>
                <a:schemeClr val="tx1"/>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9pPr>
          </a:lstStyle>
          <a:p>
            <a:pPr>
              <a:spcBef>
                <a:spcPct val="0"/>
              </a:spcBef>
              <a:buClrTx/>
              <a:buSzTx/>
              <a:buFontTx/>
              <a:buNone/>
            </a:pPr>
            <a:r>
              <a:rPr lang="cs-CZ" altLang="cs-CZ" sz="1800" b="1" dirty="0">
                <a:solidFill>
                  <a:schemeClr val="tx2"/>
                </a:solidFill>
                <a:latin typeface="Arial" panose="020B0604020202020204" pitchFamily="34" charset="0"/>
              </a:rPr>
              <a:t>listopad 2019</a:t>
            </a:r>
            <a:endParaRPr lang="en-US" altLang="cs-CZ" sz="1800" b="1" dirty="0">
              <a:solidFill>
                <a:schemeClr val="tx2"/>
              </a:solidFill>
              <a:latin typeface="Arial" panose="020B0604020202020204" pitchFamily="34" charset="0"/>
            </a:endParaRPr>
          </a:p>
        </p:txBody>
      </p:sp>
      <p:pic>
        <p:nvPicPr>
          <p:cNvPr id="2" name="Obrázek 1">
            <a:extLst>
              <a:ext uri="{FF2B5EF4-FFF2-40B4-BE49-F238E27FC236}">
                <a16:creationId xmlns:a16="http://schemas.microsoft.com/office/drawing/2014/main" id="{E61C58D1-55C5-53C7-AD20-52920C937A5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51764" y="3758558"/>
            <a:ext cx="3987130" cy="2987299"/>
          </a:xfrm>
          <a:prstGeom prst="rect">
            <a:avLst/>
          </a:prstGeom>
        </p:spPr>
      </p:pic>
      <p:sp>
        <p:nvSpPr>
          <p:cNvPr id="4" name="TextovéPole 14">
            <a:extLst>
              <a:ext uri="{FF2B5EF4-FFF2-40B4-BE49-F238E27FC236}">
                <a16:creationId xmlns:a16="http://schemas.microsoft.com/office/drawing/2014/main" id="{0AFE8649-860E-F05A-120B-83C39D52518A}"/>
              </a:ext>
            </a:extLst>
          </p:cNvPr>
          <p:cNvSpPr txBox="1">
            <a:spLocks noChangeArrowheads="1"/>
          </p:cNvSpPr>
          <p:nvPr/>
        </p:nvSpPr>
        <p:spPr bwMode="auto">
          <a:xfrm>
            <a:off x="5082257" y="3758558"/>
            <a:ext cx="16118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SzPct val="60000"/>
              <a:buFont typeface="Wingdings" panose="05000000000000000000" pitchFamily="2" charset="2"/>
              <a:buChar char="u"/>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hlink"/>
              </a:buClr>
              <a:buSzPct val="60000"/>
              <a:buFont typeface="Wingdings" panose="05000000000000000000" pitchFamily="2" charset="2"/>
              <a:buChar char="u"/>
              <a:defRPr sz="2400">
                <a:solidFill>
                  <a:schemeClr val="tx1"/>
                </a:solidFill>
                <a:latin typeface="Verdana" panose="020B0604030504040204" pitchFamily="34" charset="0"/>
              </a:defRPr>
            </a:lvl3pPr>
            <a:lvl4pPr marL="1600200" indent="-228600">
              <a:spcBef>
                <a:spcPct val="20000"/>
              </a:spcBef>
              <a:buClr>
                <a:schemeClr val="tx1"/>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u"/>
              <a:defRPr sz="2000">
                <a:solidFill>
                  <a:schemeClr val="tx1"/>
                </a:solidFill>
                <a:latin typeface="Verdana" panose="020B0604030504040204" pitchFamily="34" charset="0"/>
              </a:defRPr>
            </a:lvl9pPr>
          </a:lstStyle>
          <a:p>
            <a:pPr>
              <a:spcBef>
                <a:spcPct val="0"/>
              </a:spcBef>
              <a:buClrTx/>
              <a:buSzTx/>
              <a:buFontTx/>
              <a:buNone/>
            </a:pPr>
            <a:r>
              <a:rPr lang="cs-CZ" altLang="cs-CZ" sz="1800" b="1" dirty="0">
                <a:solidFill>
                  <a:schemeClr val="tx2"/>
                </a:solidFill>
                <a:latin typeface="Arial" panose="020B0604020202020204" pitchFamily="34" charset="0"/>
              </a:rPr>
              <a:t>květen 2010</a:t>
            </a:r>
            <a:endParaRPr lang="en-US" altLang="cs-CZ" sz="1800" b="1" dirty="0">
              <a:solidFill>
                <a:schemeClr val="tx2"/>
              </a:solidFill>
              <a:latin typeface="Arial" panose="020B0604020202020204" pitchFamily="34" charset="0"/>
            </a:endParaRPr>
          </a:p>
        </p:txBody>
      </p:sp>
      <p:pic>
        <p:nvPicPr>
          <p:cNvPr id="6" name="Obrázek 5" descr="Obsah obrázku venku, rostlina, strom, podzim&#10;&#10;Popis byl vytvořen automaticky">
            <a:extLst>
              <a:ext uri="{FF2B5EF4-FFF2-40B4-BE49-F238E27FC236}">
                <a16:creationId xmlns:a16="http://schemas.microsoft.com/office/drawing/2014/main" id="{7AABA180-F52A-8598-0914-94B2819FB61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43880" y="1224852"/>
            <a:ext cx="3708240" cy="5565838"/>
          </a:xfrm>
          <a:prstGeom prst="rect">
            <a:avLst/>
          </a:prstGeom>
        </p:spPr>
      </p:pic>
    </p:spTree>
    <p:extLst>
      <p:ext uri="{BB962C8B-B14F-4D97-AF65-F5344CB8AC3E}">
        <p14:creationId xmlns:p14="http://schemas.microsoft.com/office/powerpoint/2010/main" val="589866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axa">
  <a:themeElements>
    <a:clrScheme name="Vlastní 1">
      <a:dk1>
        <a:sysClr val="windowText" lastClr="000000"/>
      </a:dk1>
      <a:lt1>
        <a:sysClr val="window" lastClr="FFFFFF"/>
      </a:lt1>
      <a:dk2>
        <a:srgbClr val="455F51"/>
      </a:dk2>
      <a:lt2>
        <a:srgbClr val="E3DED1"/>
      </a:lt2>
      <a:accent1>
        <a:srgbClr val="007836"/>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alaxa">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docProps/app.xml><?xml version="1.0" encoding="utf-8"?>
<Properties xmlns="http://schemas.openxmlformats.org/officeDocument/2006/extended-properties" xmlns:vt="http://schemas.openxmlformats.org/officeDocument/2006/docPropsVTypes">
  <Template/>
  <TotalTime>2416</TotalTime>
  <Words>1192</Words>
  <Application>Microsoft Office PowerPoint</Application>
  <PresentationFormat>Širokoúhlá obrazovka</PresentationFormat>
  <Paragraphs>81</Paragraphs>
  <Slides>18</Slides>
  <Notes>0</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18</vt:i4>
      </vt:variant>
    </vt:vector>
  </HeadingPairs>
  <TitlesOfParts>
    <vt:vector size="24" baseType="lpstr">
      <vt:lpstr>Arial</vt:lpstr>
      <vt:lpstr>Calibri</vt:lpstr>
      <vt:lpstr>Symbol</vt:lpstr>
      <vt:lpstr>Times New Roman</vt:lpstr>
      <vt:lpstr>Verdana</vt:lpstr>
      <vt:lpstr>Paralaxa</vt:lpstr>
      <vt:lpstr>Alternativní strategie v obnově lesa na kalamitních plochách</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Děkuji za pozornost!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Jan Rezac</dc:creator>
  <cp:lastModifiedBy>Cosentino Giorgio</cp:lastModifiedBy>
  <cp:revision>175</cp:revision>
  <dcterms:created xsi:type="dcterms:W3CDTF">2016-06-08T08:12:26Z</dcterms:created>
  <dcterms:modified xsi:type="dcterms:W3CDTF">2025-03-21T15:13:26Z</dcterms:modified>
</cp:coreProperties>
</file>