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  <p:sldMasterId id="2147483672" r:id="rId6"/>
    <p:sldMasterId id="2147483680" r:id="rId7"/>
    <p:sldMasterId id="2147483688" r:id="rId8"/>
  </p:sldMasterIdLst>
  <p:notesMasterIdLst>
    <p:notesMasterId r:id="rId28"/>
  </p:notesMasterIdLst>
  <p:sldIdLst>
    <p:sldId id="378" r:id="rId9"/>
    <p:sldId id="1530" r:id="rId10"/>
    <p:sldId id="1543" r:id="rId11"/>
    <p:sldId id="1540" r:id="rId12"/>
    <p:sldId id="1044" r:id="rId13"/>
    <p:sldId id="1034" r:id="rId14"/>
    <p:sldId id="1035" r:id="rId15"/>
    <p:sldId id="1028" r:id="rId16"/>
    <p:sldId id="1542" r:id="rId17"/>
    <p:sldId id="1526" r:id="rId18"/>
    <p:sldId id="1539" r:id="rId19"/>
    <p:sldId id="1534" r:id="rId20"/>
    <p:sldId id="1537" r:id="rId21"/>
    <p:sldId id="1538" r:id="rId22"/>
    <p:sldId id="901" r:id="rId23"/>
    <p:sldId id="1532" r:id="rId24"/>
    <p:sldId id="1535" r:id="rId25"/>
    <p:sldId id="1536" r:id="rId26"/>
    <p:sldId id="649" r:id="rId2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Vývoj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první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obnovy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ve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vztahu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k </a:t>
            </a:r>
            <a:r>
              <a:rPr lang="cs-CZ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Bilanci holin a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nárůstu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holiny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z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těžby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, </a:t>
            </a:r>
            <a:r>
              <a:rPr lang="en-US" sz="1300" b="1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LČR,sp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. </a:t>
            </a:r>
            <a:r>
              <a:rPr lang="cs-CZ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2014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-</a:t>
            </a:r>
            <a:r>
              <a:rPr lang="cs-CZ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202</a:t>
            </a:r>
            <a:r>
              <a:rPr lang="cs-CZ" sz="13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4</a:t>
            </a:r>
            <a:endParaRPr lang="en-US" sz="1300" b="1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2"/>
          <c:order val="2"/>
          <c:tx>
            <c:strRef>
              <c:f>List3!$D$3</c:f>
              <c:strCache>
                <c:ptCount val="1"/>
                <c:pt idx="0">
                  <c:v>Umělá obnova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List3!$A$10:$A$20</c:f>
              <c:strCach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strCache>
              <c:extLst/>
            </c:strRef>
          </c:cat>
          <c:val>
            <c:numRef>
              <c:f>List3!$D$10:$D$20</c:f>
              <c:numCache>
                <c:formatCode>#,##0</c:formatCode>
                <c:ptCount val="11"/>
                <c:pt idx="0">
                  <c:v>7684.5300000000179</c:v>
                </c:pt>
                <c:pt idx="1">
                  <c:v>6734.8600000000233</c:v>
                </c:pt>
                <c:pt idx="2">
                  <c:v>6221.3700000000154</c:v>
                </c:pt>
                <c:pt idx="3">
                  <c:v>5949.2700000000259</c:v>
                </c:pt>
                <c:pt idx="4">
                  <c:v>5809.1000000000122</c:v>
                </c:pt>
                <c:pt idx="5">
                  <c:v>8046.9000000000051</c:v>
                </c:pt>
                <c:pt idx="6">
                  <c:v>10686.680000000006</c:v>
                </c:pt>
                <c:pt idx="7">
                  <c:v>14334.990000000042</c:v>
                </c:pt>
                <c:pt idx="8">
                  <c:v>12175</c:v>
                </c:pt>
                <c:pt idx="9">
                  <c:v>9304</c:v>
                </c:pt>
                <c:pt idx="10">
                  <c:v>7349.2699999998313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44F-4C1B-BA32-E8D85DFD5C6E}"/>
            </c:ext>
          </c:extLst>
        </c:ser>
        <c:ser>
          <c:idx val="3"/>
          <c:order val="3"/>
          <c:tx>
            <c:strRef>
              <c:f>List3!$E$3</c:f>
              <c:strCache>
                <c:ptCount val="1"/>
                <c:pt idx="0">
                  <c:v>Přirozená obnova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List3!$A$10:$A$20</c:f>
              <c:strCach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strCache>
              <c:extLst/>
            </c:strRef>
          </c:cat>
          <c:val>
            <c:numRef>
              <c:f>List3!$E$10:$E$20</c:f>
              <c:numCache>
                <c:formatCode>#,##0</c:formatCode>
                <c:ptCount val="11"/>
                <c:pt idx="0">
                  <c:v>3540.5000000000032</c:v>
                </c:pt>
                <c:pt idx="1">
                  <c:v>2697.1600000000021</c:v>
                </c:pt>
                <c:pt idx="2">
                  <c:v>2843.4100000000021</c:v>
                </c:pt>
                <c:pt idx="3">
                  <c:v>2455.4</c:v>
                </c:pt>
                <c:pt idx="4">
                  <c:v>2382.3399999999983</c:v>
                </c:pt>
                <c:pt idx="5">
                  <c:v>2884.4500000000012</c:v>
                </c:pt>
                <c:pt idx="6">
                  <c:v>3798.2000000000003</c:v>
                </c:pt>
                <c:pt idx="7">
                  <c:v>5868.7100000000037</c:v>
                </c:pt>
                <c:pt idx="8">
                  <c:v>5435</c:v>
                </c:pt>
                <c:pt idx="9">
                  <c:v>4703</c:v>
                </c:pt>
                <c:pt idx="10">
                  <c:v>5564.7999999999374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444F-4C1B-BA32-E8D85DFD5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68772463"/>
        <c:axId val="997877759"/>
      </c:barChart>
      <c:lineChart>
        <c:grouping val="standard"/>
        <c:varyColors val="0"/>
        <c:ser>
          <c:idx val="0"/>
          <c:order val="0"/>
          <c:tx>
            <c:strRef>
              <c:f>List3!$B$3</c:f>
              <c:strCache>
                <c:ptCount val="1"/>
                <c:pt idx="0">
                  <c:v>Bilance holin k 31.12.</c:v>
                </c:pt>
              </c:strCache>
            </c:strRef>
          </c:tx>
          <c:spPr>
            <a:ln w="412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List3!$A$10:$A$20</c:f>
              <c:strCach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strCache>
              <c:extLst/>
            </c:strRef>
          </c:cat>
          <c:val>
            <c:numRef>
              <c:f>List3!$B$10:$B$20</c:f>
              <c:numCache>
                <c:formatCode>#,##0</c:formatCode>
                <c:ptCount val="11"/>
                <c:pt idx="0">
                  <c:v>12149</c:v>
                </c:pt>
                <c:pt idx="1">
                  <c:v>11490</c:v>
                </c:pt>
                <c:pt idx="2">
                  <c:v>11292</c:v>
                </c:pt>
                <c:pt idx="3">
                  <c:v>12294</c:v>
                </c:pt>
                <c:pt idx="4">
                  <c:v>18394</c:v>
                </c:pt>
                <c:pt idx="5">
                  <c:v>30585</c:v>
                </c:pt>
                <c:pt idx="6">
                  <c:v>38508</c:v>
                </c:pt>
                <c:pt idx="7">
                  <c:v>36236</c:v>
                </c:pt>
                <c:pt idx="8">
                  <c:v>31355.529999999715</c:v>
                </c:pt>
                <c:pt idx="9">
                  <c:v>25874</c:v>
                </c:pt>
                <c:pt idx="10">
                  <c:v>18782.539999999815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444F-4C1B-BA32-E8D85DFD5C6E}"/>
            </c:ext>
          </c:extLst>
        </c:ser>
        <c:ser>
          <c:idx val="1"/>
          <c:order val="1"/>
          <c:tx>
            <c:strRef>
              <c:f>List3!$C$3</c:f>
              <c:strCache>
                <c:ptCount val="1"/>
                <c:pt idx="0">
                  <c:v>Holina z těžby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List3!$A$10:$A$20</c:f>
              <c:strCach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strCache>
              <c:extLst/>
            </c:strRef>
          </c:cat>
          <c:val>
            <c:numRef>
              <c:f>List3!$C$10:$C$20</c:f>
              <c:numCache>
                <c:formatCode>#,##0</c:formatCode>
                <c:ptCount val="11"/>
                <c:pt idx="0">
                  <c:v>8883</c:v>
                </c:pt>
                <c:pt idx="1">
                  <c:v>6796</c:v>
                </c:pt>
                <c:pt idx="2">
                  <c:v>7566</c:v>
                </c:pt>
                <c:pt idx="3">
                  <c:v>7889</c:v>
                </c:pt>
                <c:pt idx="4">
                  <c:v>10920</c:v>
                </c:pt>
                <c:pt idx="5">
                  <c:v>21706</c:v>
                </c:pt>
                <c:pt idx="6">
                  <c:v>21634</c:v>
                </c:pt>
                <c:pt idx="7">
                  <c:v>17549</c:v>
                </c:pt>
                <c:pt idx="8">
                  <c:v>11760</c:v>
                </c:pt>
                <c:pt idx="9">
                  <c:v>5759</c:v>
                </c:pt>
                <c:pt idx="10" formatCode="General">
                  <c:v>6711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3-444F-4C1B-BA32-E8D85DFD5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8772463"/>
        <c:axId val="997877759"/>
      </c:lineChart>
      <c:lineChart>
        <c:grouping val="standard"/>
        <c:varyColors val="0"/>
        <c:ser>
          <c:idx val="4"/>
          <c:order val="4"/>
          <c:tx>
            <c:strRef>
              <c:f>List3!$F$3</c:f>
              <c:strCache>
                <c:ptCount val="1"/>
                <c:pt idx="0">
                  <c:v>podíl přirozené obnovy</c:v>
                </c:pt>
              </c:strCache>
            </c:strRef>
          </c:tx>
          <c:spPr>
            <a:ln w="38100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List3!$A$10:$A$20</c:f>
              <c:strCach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strCache>
              <c:extLst/>
            </c:strRef>
          </c:cat>
          <c:val>
            <c:numRef>
              <c:f>List3!$F$10:$F$20</c:f>
              <c:numCache>
                <c:formatCode>General</c:formatCode>
                <c:ptCount val="11"/>
                <c:pt idx="0">
                  <c:v>0.31541118375630145</c:v>
                </c:pt>
                <c:pt idx="1">
                  <c:v>0.28595783299865718</c:v>
                </c:pt>
                <c:pt idx="2">
                  <c:v>0.31367666948342893</c:v>
                </c:pt>
                <c:pt idx="3">
                  <c:v>0.29214710393150389</c:v>
                </c:pt>
                <c:pt idx="4">
                  <c:v>0.29083286943443343</c:v>
                </c:pt>
                <c:pt idx="5">
                  <c:v>0.2638695129146903</c:v>
                </c:pt>
                <c:pt idx="6">
                  <c:v>0.2622182579351709</c:v>
                </c:pt>
                <c:pt idx="7">
                  <c:v>0.2904769918381282</c:v>
                </c:pt>
                <c:pt idx="8">
                  <c:v>0.3086314593980693</c:v>
                </c:pt>
                <c:pt idx="9">
                  <c:v>0.33576069108302992</c:v>
                </c:pt>
                <c:pt idx="10">
                  <c:v>0.43090985258714232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4-444F-4C1B-BA32-E8D85DFD5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6113807"/>
        <c:axId val="1019401919"/>
      </c:lineChart>
      <c:catAx>
        <c:axId val="1268772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97877759"/>
        <c:crosses val="autoZero"/>
        <c:auto val="1"/>
        <c:lblAlgn val="ctr"/>
        <c:lblOffset val="100"/>
        <c:noMultiLvlLbl val="0"/>
      </c:catAx>
      <c:valAx>
        <c:axId val="997877759"/>
        <c:scaling>
          <c:orientation val="minMax"/>
          <c:max val="40000"/>
        </c:scaling>
        <c:delete val="0"/>
        <c:axPos val="l"/>
        <c:majorGridlines>
          <c:spPr>
            <a:ln w="6350" cap="flat" cmpd="sng" algn="ctr">
              <a:solidFill>
                <a:schemeClr val="bg2">
                  <a:lumMod val="9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1"/>
                  <a:t>Plocha v ha</a:t>
                </a:r>
              </a:p>
            </c:rich>
          </c:tx>
          <c:layout>
            <c:manualLayout>
              <c:xMode val="edge"/>
              <c:yMode val="edge"/>
              <c:x val="1.8189033666247769E-2"/>
              <c:y val="0.396675892970233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in"/>
        <c:minorTickMark val="none"/>
        <c:tickLblPos val="nextTo"/>
        <c:spPr>
          <a:noFill/>
          <a:ln>
            <a:solidFill>
              <a:schemeClr val="bg2">
                <a:lumMod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68772463"/>
        <c:crosses val="autoZero"/>
        <c:crossBetween val="between"/>
        <c:majorUnit val="2000"/>
      </c:valAx>
      <c:valAx>
        <c:axId val="101940191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900" b="1"/>
                  <a:t>Podíl přirozené obnovy na první obnově v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%" sourceLinked="0"/>
        <c:majorTickMark val="in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76113807"/>
        <c:crosses val="max"/>
        <c:crossBetween val="between"/>
      </c:valAx>
      <c:catAx>
        <c:axId val="127611380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940191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chemeClr val="accent3">
          <a:lumMod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 b="1" dirty="0"/>
              <a:t>St</a:t>
            </a:r>
            <a:r>
              <a:rPr lang="cs-CZ" sz="1300" b="1" dirty="0"/>
              <a:t>r</a:t>
            </a:r>
            <a:r>
              <a:rPr lang="en-US" sz="1300" b="1" dirty="0" err="1"/>
              <a:t>uktura</a:t>
            </a:r>
            <a:r>
              <a:rPr lang="en-US" sz="1300" b="1" dirty="0"/>
              <a:t> </a:t>
            </a:r>
            <a:r>
              <a:rPr lang="en-US" sz="1300" b="1" dirty="0" err="1"/>
              <a:t>holiny</a:t>
            </a:r>
            <a:r>
              <a:rPr lang="en-US" sz="1300" b="1" dirty="0"/>
              <a:t> </a:t>
            </a:r>
            <a:r>
              <a:rPr lang="en-US" sz="1300" b="1" dirty="0" err="1"/>
              <a:t>dle</a:t>
            </a:r>
            <a:r>
              <a:rPr lang="en-US" sz="1300" b="1" dirty="0"/>
              <a:t> </a:t>
            </a:r>
            <a:r>
              <a:rPr lang="en-US" sz="1300" b="1" dirty="0" err="1"/>
              <a:t>cílového</a:t>
            </a:r>
            <a:r>
              <a:rPr lang="en-US" sz="1300" b="1" dirty="0"/>
              <a:t> </a:t>
            </a:r>
            <a:r>
              <a:rPr lang="en-US" sz="1300" b="1" dirty="0" err="1"/>
              <a:t>roku</a:t>
            </a:r>
            <a:r>
              <a:rPr lang="en-US" sz="1300" b="1" dirty="0"/>
              <a:t> </a:t>
            </a:r>
            <a:r>
              <a:rPr lang="en-US" sz="1300" b="1" dirty="0" err="1"/>
              <a:t>zalesnění</a:t>
            </a:r>
            <a:r>
              <a:rPr lang="en-US" sz="1300" b="1" dirty="0"/>
              <a:t> s </a:t>
            </a:r>
            <a:r>
              <a:rPr lang="en-US" sz="1300" b="1" dirty="0" err="1"/>
              <a:t>progn</a:t>
            </a:r>
            <a:r>
              <a:rPr lang="cs-CZ" sz="1300" b="1" dirty="0"/>
              <a:t>ó</a:t>
            </a:r>
            <a:r>
              <a:rPr lang="en-US" sz="1300" b="1" dirty="0" err="1"/>
              <a:t>zou</a:t>
            </a:r>
            <a:r>
              <a:rPr lang="en-US" sz="1300" b="1" dirty="0"/>
              <a:t> </a:t>
            </a:r>
            <a:r>
              <a:rPr lang="en-US" sz="1300" b="1" dirty="0" err="1"/>
              <a:t>celkové</a:t>
            </a:r>
            <a:r>
              <a:rPr lang="en-US" sz="1300" b="1" dirty="0"/>
              <a:t> </a:t>
            </a:r>
            <a:r>
              <a:rPr lang="en-US" sz="1300" b="1" dirty="0" err="1"/>
              <a:t>plochy</a:t>
            </a:r>
            <a:r>
              <a:rPr lang="en-US" sz="1300" b="1" dirty="0"/>
              <a:t> </a:t>
            </a:r>
            <a:r>
              <a:rPr lang="en-US" sz="1300" b="1" dirty="0" err="1"/>
              <a:t>obnovy</a:t>
            </a:r>
            <a:r>
              <a:rPr lang="en-US" sz="1300" b="1" dirty="0"/>
              <a:t> u LČR</a:t>
            </a:r>
          </a:p>
        </c:rich>
      </c:tx>
      <c:layout>
        <c:manualLayout>
          <c:xMode val="edge"/>
          <c:yMode val="edge"/>
          <c:x val="0.13477940460688465"/>
          <c:y val="1.61707186483825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Plocha holiny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AB833">
                  <a:lumMod val="40000"/>
                  <a:lumOff val="60000"/>
                </a:srgb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A7-4D8A-A187-9BBB58AA8F6C}"/>
              </c:ext>
            </c:extLst>
          </c:dPt>
          <c:cat>
            <c:numLit>
              <c:formatCode>General</c:formatCode>
              <c:ptCount val="7"/>
              <c:pt idx="0">
                <c:v>2024</c:v>
              </c:pt>
              <c:pt idx="1">
                <c:v>2025</c:v>
              </c:pt>
              <c:pt idx="2">
                <c:v>2026</c:v>
              </c:pt>
              <c:pt idx="3">
                <c:v>2027</c:v>
              </c:pt>
              <c:pt idx="4">
                <c:v>2028</c:v>
              </c:pt>
              <c:pt idx="5">
                <c:v>2029</c:v>
              </c:pt>
              <c:pt idx="6">
                <c:v>2030</c:v>
              </c:pt>
            </c:numLit>
          </c:cat>
          <c:val>
            <c:numLit>
              <c:formatCode>General</c:formatCode>
              <c:ptCount val="7"/>
              <c:pt idx="0">
                <c:v>1840.8200000000008</c:v>
              </c:pt>
              <c:pt idx="1">
                <c:v>4420.8200000000006</c:v>
              </c:pt>
              <c:pt idx="2">
                <c:v>6983.9799999999741</c:v>
              </c:pt>
              <c:pt idx="3">
                <c:v>3826.6999999999935</c:v>
              </c:pt>
              <c:pt idx="4">
                <c:v>2780.0900000000029</c:v>
              </c:pt>
              <c:pt idx="5">
                <c:v>1104.3800000000008</c:v>
              </c:pt>
              <c:pt idx="6">
                <c:v>156.01999999999998</c:v>
              </c:pt>
            </c:numLit>
          </c:val>
          <c:extLst>
            <c:ext xmlns:c16="http://schemas.microsoft.com/office/drawing/2014/chart" uri="{C3380CC4-5D6E-409C-BE32-E72D297353CC}">
              <c16:uniqueId val="{00000000-2DA7-4D8A-A187-9BBB58AA8F6C}"/>
            </c:ext>
          </c:extLst>
        </c:ser>
        <c:ser>
          <c:idx val="1"/>
          <c:order val="1"/>
          <c:tx>
            <c:v>Výhled obnovy</c:v>
          </c:tx>
          <c:spPr>
            <a:solidFill>
              <a:srgbClr val="8AB833">
                <a:lumMod val="75000"/>
              </a:srgbClr>
            </a:solidFill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  <c:invertIfNegative val="0"/>
          <c:cat>
            <c:numLit>
              <c:formatCode>General</c:formatCode>
              <c:ptCount val="7"/>
              <c:pt idx="0">
                <c:v>2024</c:v>
              </c:pt>
              <c:pt idx="1">
                <c:v>2025</c:v>
              </c:pt>
              <c:pt idx="2">
                <c:v>2026</c:v>
              </c:pt>
              <c:pt idx="3">
                <c:v>2027</c:v>
              </c:pt>
              <c:pt idx="4">
                <c:v>2028</c:v>
              </c:pt>
              <c:pt idx="5">
                <c:v>2029</c:v>
              </c:pt>
              <c:pt idx="6">
                <c:v>2030</c:v>
              </c:pt>
            </c:numLit>
          </c:cat>
          <c:val>
            <c:numLit>
              <c:formatCode>General</c:formatCode>
              <c:ptCount val="7"/>
              <c:pt idx="0">
                <c:v>7464</c:v>
              </c:pt>
              <c:pt idx="1">
                <c:v>12243.980000000005</c:v>
              </c:pt>
              <c:pt idx="2">
                <c:v>11110.389999999998</c:v>
              </c:pt>
              <c:pt idx="3">
                <c:v>10427.17</c:v>
              </c:pt>
              <c:pt idx="4">
                <c:v>9719.4499999999989</c:v>
              </c:pt>
            </c:numLit>
          </c:val>
          <c:extLst>
            <c:ext xmlns:c16="http://schemas.microsoft.com/office/drawing/2014/chart" uri="{C3380CC4-5D6E-409C-BE32-E72D297353CC}">
              <c16:uniqueId val="{00000001-2DA7-4D8A-A187-9BBB58AA8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90151519"/>
        <c:axId val="1128607023"/>
      </c:barChart>
      <c:lineChart>
        <c:grouping val="standard"/>
        <c:varyColors val="0"/>
        <c:ser>
          <c:idx val="2"/>
          <c:order val="2"/>
          <c:tx>
            <c:v>Množství Sama</c:v>
          </c:tx>
          <c:spPr>
            <a:ln w="38100" cap="rnd">
              <a:solidFill>
                <a:srgbClr val="549E39">
                  <a:lumMod val="75000"/>
                </a:srgbClr>
              </a:solidFill>
              <a:round/>
            </a:ln>
            <a:effectLst/>
          </c:spPr>
          <c:marker>
            <c:symbol val="none"/>
          </c:marker>
          <c:cat>
            <c:numLit>
              <c:formatCode>General</c:formatCode>
              <c:ptCount val="7"/>
              <c:pt idx="0">
                <c:v>2024</c:v>
              </c:pt>
              <c:pt idx="1">
                <c:v>2025</c:v>
              </c:pt>
              <c:pt idx="2">
                <c:v>2026</c:v>
              </c:pt>
              <c:pt idx="3">
                <c:v>2027</c:v>
              </c:pt>
              <c:pt idx="4">
                <c:v>2028</c:v>
              </c:pt>
              <c:pt idx="5">
                <c:v>2029</c:v>
              </c:pt>
              <c:pt idx="6">
                <c:v>2030</c:v>
              </c:pt>
            </c:numLit>
          </c:cat>
          <c:val>
            <c:numLit>
              <c:formatCode>General</c:formatCode>
              <c:ptCount val="7"/>
              <c:pt idx="1">
                <c:v>51910.529999999955</c:v>
              </c:pt>
              <c:pt idx="2">
                <c:v>47333.419999999911</c:v>
              </c:pt>
              <c:pt idx="3">
                <c:v>43356.880000000019</c:v>
              </c:pt>
              <c:pt idx="4">
                <c:v>39693.839999999909</c:v>
              </c:pt>
            </c:numLit>
          </c:val>
          <c:smooth val="0"/>
          <c:extLst>
            <c:ext xmlns:c16="http://schemas.microsoft.com/office/drawing/2014/chart" uri="{C3380CC4-5D6E-409C-BE32-E72D297353CC}">
              <c16:uniqueId val="{00000002-2DA7-4D8A-A187-9BBB58AA8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91710543"/>
        <c:axId val="1127471663"/>
      </c:lineChart>
      <c:catAx>
        <c:axId val="1290151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28607023"/>
        <c:crosses val="autoZero"/>
        <c:auto val="1"/>
        <c:lblAlgn val="ctr"/>
        <c:lblOffset val="100"/>
        <c:noMultiLvlLbl val="0"/>
      </c:catAx>
      <c:valAx>
        <c:axId val="1128607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Plocha v 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90151519"/>
        <c:crosses val="autoZero"/>
        <c:crossBetween val="between"/>
      </c:valAx>
      <c:valAx>
        <c:axId val="1127471663"/>
        <c:scaling>
          <c:orientation val="minMax"/>
        </c:scaling>
        <c:delete val="0"/>
        <c:axPos val="r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prstDash val="sysDash"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Množství SaMa v tis. 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>
            <a:solidFill>
              <a:srgbClr val="A5A5A5">
                <a:lumMod val="75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91710543"/>
        <c:crosses val="max"/>
        <c:crossBetween val="between"/>
      </c:valAx>
      <c:catAx>
        <c:axId val="159171054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74716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rgbClr val="8AB833">
          <a:lumMod val="75000"/>
        </a:srgbClr>
      </a:solidFill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cs-CZ" sz="1400"/>
              <a:t>Vývoj upřesňování výhledů potřeb SaMa LČR 2017-2024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MVP!$G$2</c:f>
              <c:strCache>
                <c:ptCount val="1"/>
                <c:pt idx="0">
                  <c:v>2017+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MVP!$H$2:$R$2</c:f>
              <c:numCache>
                <c:formatCode>#,##0</c:formatCode>
                <c:ptCount val="11"/>
                <c:pt idx="0">
                  <c:v>47200.160000000003</c:v>
                </c:pt>
                <c:pt idx="1">
                  <c:v>48275.43</c:v>
                </c:pt>
                <c:pt idx="2">
                  <c:v>47590.43</c:v>
                </c:pt>
                <c:pt idx="3">
                  <c:v>45266.27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4-4206-A1C0-573994207AAC}"/>
            </c:ext>
          </c:extLst>
        </c:ser>
        <c:ser>
          <c:idx val="1"/>
          <c:order val="1"/>
          <c:tx>
            <c:strRef>
              <c:f>MVP!$G$3</c:f>
              <c:strCache>
                <c:ptCount val="1"/>
                <c:pt idx="0">
                  <c:v>2018+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MVP!$H$3:$R$3</c:f>
              <c:numCache>
                <c:formatCode>#,##0</c:formatCode>
                <c:ptCount val="11"/>
                <c:pt idx="1">
                  <c:v>51080.95</c:v>
                </c:pt>
                <c:pt idx="2">
                  <c:v>49980.81</c:v>
                </c:pt>
                <c:pt idx="3">
                  <c:v>49735.360000000001</c:v>
                </c:pt>
                <c:pt idx="4">
                  <c:v>48125.14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44-4206-A1C0-573994207AAC}"/>
            </c:ext>
          </c:extLst>
        </c:ser>
        <c:ser>
          <c:idx val="2"/>
          <c:order val="2"/>
          <c:tx>
            <c:strRef>
              <c:f>MVP!$G$4</c:f>
              <c:strCache>
                <c:ptCount val="1"/>
                <c:pt idx="0">
                  <c:v>2019+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MVP!$H$4:$R$4</c:f>
              <c:numCache>
                <c:formatCode>General</c:formatCode>
                <c:ptCount val="11"/>
                <c:pt idx="2" formatCode="#,##0">
                  <c:v>71310.820000000065</c:v>
                </c:pt>
                <c:pt idx="3" formatCode="#,##0">
                  <c:v>76913.279999999824</c:v>
                </c:pt>
                <c:pt idx="4" formatCode="#,##0">
                  <c:v>77955.670000000115</c:v>
                </c:pt>
                <c:pt idx="5" formatCode="#,##0">
                  <c:v>73512.220000000176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44-4206-A1C0-573994207AAC}"/>
            </c:ext>
          </c:extLst>
        </c:ser>
        <c:ser>
          <c:idx val="3"/>
          <c:order val="3"/>
          <c:tx>
            <c:strRef>
              <c:f>MVP!$G$5</c:f>
              <c:strCache>
                <c:ptCount val="1"/>
                <c:pt idx="0">
                  <c:v>2020+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MVP!$H$5:$R$5</c:f>
              <c:numCache>
                <c:formatCode>General</c:formatCode>
                <c:ptCount val="11"/>
                <c:pt idx="3" formatCode="#,##0">
                  <c:v>79804.13</c:v>
                </c:pt>
                <c:pt idx="4" formatCode="#,##0">
                  <c:v>77314.860000000306</c:v>
                </c:pt>
                <c:pt idx="5" formatCode="#,##0">
                  <c:v>75920.2300000002</c:v>
                </c:pt>
                <c:pt idx="6" formatCode="#,##0">
                  <c:v>73634.1500000003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B44-4206-A1C0-573994207AAC}"/>
            </c:ext>
          </c:extLst>
        </c:ser>
        <c:ser>
          <c:idx val="4"/>
          <c:order val="4"/>
          <c:tx>
            <c:strRef>
              <c:f>MVP!$G$6</c:f>
              <c:strCache>
                <c:ptCount val="1"/>
                <c:pt idx="0">
                  <c:v>2021+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MVP!$H$6:$R$6</c:f>
              <c:numCache>
                <c:formatCode>General</c:formatCode>
                <c:ptCount val="11"/>
                <c:pt idx="4" formatCode="#,##0">
                  <c:v>87150.870000000214</c:v>
                </c:pt>
                <c:pt idx="5" formatCode="#,##0">
                  <c:v>84114.100000000413</c:v>
                </c:pt>
                <c:pt idx="6" formatCode="#,##0">
                  <c:v>80559.410000000295</c:v>
                </c:pt>
                <c:pt idx="7" formatCode="#,##0">
                  <c:v>76499.310000000376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44-4206-A1C0-573994207AAC}"/>
            </c:ext>
          </c:extLst>
        </c:ser>
        <c:ser>
          <c:idx val="5"/>
          <c:order val="5"/>
          <c:tx>
            <c:strRef>
              <c:f>MVP!$G$7</c:f>
              <c:strCache>
                <c:ptCount val="1"/>
                <c:pt idx="0">
                  <c:v>2022+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MVP!$H$7:$R$7</c:f>
              <c:numCache>
                <c:formatCode>General</c:formatCode>
                <c:ptCount val="11"/>
                <c:pt idx="5" formatCode="#,##0">
                  <c:v>65522.450000000434</c:v>
                </c:pt>
                <c:pt idx="6" formatCode="#,##0">
                  <c:v>60158.890000000363</c:v>
                </c:pt>
                <c:pt idx="7" formatCode="#,##0">
                  <c:v>53663.490000000449</c:v>
                </c:pt>
                <c:pt idx="8" formatCode="#,##0">
                  <c:v>51576.950000000332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B44-4206-A1C0-573994207AAC}"/>
            </c:ext>
          </c:extLst>
        </c:ser>
        <c:ser>
          <c:idx val="6"/>
          <c:order val="6"/>
          <c:tx>
            <c:strRef>
              <c:f>MVP!$G$8</c:f>
              <c:strCache>
                <c:ptCount val="1"/>
                <c:pt idx="0">
                  <c:v>2023+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MVP!$H$8:$R$8</c:f>
              <c:numCache>
                <c:formatCode>General</c:formatCode>
                <c:ptCount val="11"/>
                <c:pt idx="6" formatCode="#,##0">
                  <c:v>59581.910000000345</c:v>
                </c:pt>
                <c:pt idx="7" formatCode="#,##0">
                  <c:v>54603.430000000313</c:v>
                </c:pt>
                <c:pt idx="8" formatCode="#,##0">
                  <c:v>51773.220000000241</c:v>
                </c:pt>
                <c:pt idx="9" formatCode="#,##0">
                  <c:v>48341.750000000247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B44-4206-A1C0-573994207AAC}"/>
            </c:ext>
          </c:extLst>
        </c:ser>
        <c:ser>
          <c:idx val="7"/>
          <c:order val="7"/>
          <c:tx>
            <c:strRef>
              <c:f>MVP!$G$9</c:f>
              <c:strCache>
                <c:ptCount val="1"/>
                <c:pt idx="0">
                  <c:v>2024+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MVP!$H$9:$R$9</c:f>
              <c:numCache>
                <c:formatCode>General</c:formatCode>
                <c:ptCount val="11"/>
                <c:pt idx="7" formatCode="#,##0">
                  <c:v>51910.529999999955</c:v>
                </c:pt>
                <c:pt idx="8" formatCode="#,##0">
                  <c:v>47333.419999999911</c:v>
                </c:pt>
                <c:pt idx="9" formatCode="#,##0">
                  <c:v>43356.880000000019</c:v>
                </c:pt>
                <c:pt idx="10" formatCode="#,##0">
                  <c:v>39693.839999999909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B44-4206-A1C0-573994207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68932896"/>
        <c:axId val="668933616"/>
      </c:barChart>
      <c:lineChart>
        <c:grouping val="standard"/>
        <c:varyColors val="0"/>
        <c:ser>
          <c:idx val="8"/>
          <c:order val="8"/>
          <c:tx>
            <c:strRef>
              <c:f>MVP!$G$10</c:f>
              <c:strCache>
                <c:ptCount val="1"/>
                <c:pt idx="0">
                  <c:v>Skutečnost</c:v>
                </c:pt>
              </c:strCache>
            </c:strRef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MVP!$H$1:$R$1</c:f>
              <c:numCache>
                <c:formatCode>General</c:formatCode>
                <c:ptCount val="11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</c:numCache>
            </c:numRef>
          </c:cat>
          <c:val>
            <c:numRef>
              <c:f>MVP!$H$10:$R$10</c:f>
              <c:numCache>
                <c:formatCode>#,##0</c:formatCode>
                <c:ptCount val="11"/>
                <c:pt idx="0">
                  <c:v>42370.824000000001</c:v>
                </c:pt>
                <c:pt idx="1">
                  <c:v>57024.139000000003</c:v>
                </c:pt>
                <c:pt idx="2">
                  <c:v>68177.403999999995</c:v>
                </c:pt>
                <c:pt idx="3">
                  <c:v>88852.407999999996</c:v>
                </c:pt>
                <c:pt idx="4">
                  <c:v>74670.165999999997</c:v>
                </c:pt>
                <c:pt idx="5">
                  <c:v>63143.6</c:v>
                </c:pt>
                <c:pt idx="6">
                  <c:v>57666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B44-4206-A1C0-573994207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8932896"/>
        <c:axId val="668933616"/>
      </c:lineChart>
      <c:catAx>
        <c:axId val="66893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68933616"/>
        <c:crosses val="autoZero"/>
        <c:auto val="1"/>
        <c:lblAlgn val="ctr"/>
        <c:lblOffset val="100"/>
        <c:noMultiLvlLbl val="0"/>
      </c:catAx>
      <c:valAx>
        <c:axId val="668933616"/>
        <c:scaling>
          <c:orientation val="minMax"/>
          <c:max val="90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Množství SaMa v tis.ks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68932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90743451541455"/>
          <c:y val="0.95168291683409134"/>
          <c:w val="0.79931814327357864"/>
          <c:h val="3.35316040032890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19050" cap="flat" cmpd="sng" algn="ctr">
      <a:solidFill>
        <a:schemeClr val="accent6">
          <a:lumMod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0.0589</cdr:x>
      <cdr:y>0.93528</cdr:y>
    </cdr:from>
    <cdr:to>
      <cdr:x>0.16865</cdr:x>
      <cdr:y>0.97588</cdr:y>
    </cdr:to>
    <cdr:sp macro="" textlink="">
      <cdr:nvSpPr>
        <cdr:cNvPr id="2" name="TextovéPole 1">
          <a:extLst xmlns:a="http://schemas.openxmlformats.org/drawingml/2006/main">
            <a:ext uri="{FF2B5EF4-FFF2-40B4-BE49-F238E27FC236}">
              <a16:creationId xmlns:a16="http://schemas.microsoft.com/office/drawing/2014/main" id="{A0C7BD60-1CD7-5E2B-E1DF-E08DCD5DDAD9}"/>
            </a:ext>
          </a:extLst>
        </cdr:cNvPr>
        <cdr:cNvSpPr txBox="1"/>
      </cdr:nvSpPr>
      <cdr:spPr>
        <a:xfrm xmlns:a="http://schemas.openxmlformats.org/drawingml/2006/main">
          <a:off x="455093" y="4612658"/>
          <a:ext cx="847990" cy="200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dirty="0"/>
            <a:t>Projektový rok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1"/>
            <a:ext cx="2945659" cy="49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idx="1"/>
          </p:nvPr>
        </p:nvSpPr>
        <p:spPr>
          <a:xfrm>
            <a:off x="3850438" y="1"/>
            <a:ext cx="2945659" cy="49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B6405F6-ABFA-4EE6-80CA-C82763C30CDA}" type="datetime1">
              <a:rPr lang="cs-CZ"/>
              <a:pPr lvl="0"/>
              <a:t>21.03.2025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Zástupný symbol pro poznámky 4"/>
          <p:cNvSpPr txBox="1">
            <a:spLocks noGrp="1"/>
          </p:cNvSpPr>
          <p:nvPr>
            <p:ph type="body" sz="quarter" idx="3"/>
          </p:nvPr>
        </p:nvSpPr>
        <p:spPr>
          <a:xfrm>
            <a:off x="679768" y="4777193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9428578"/>
            <a:ext cx="2945659" cy="49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3850438" y="9428578"/>
            <a:ext cx="2945659" cy="4980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FB5825B-3891-4917-B1E2-6AFA9DAE930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9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s-CZ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s-CZ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s-CZ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s-CZ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cs-CZ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 hasCustomPrompt="1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21400" y="4514813"/>
            <a:ext cx="5111587" cy="1463040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podtitul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75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no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893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ou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768096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1.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2.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62AC2867-D2F2-4F0C-AC8C-EA631E1417C0}" type="slidenum">
              <a:t>‹#›</a:t>
            </a:fld>
            <a:endParaRPr lang="cs-CZ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55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6EAB671-A997-49B0-AA41-A8C6D45CADF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2213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F8E99A4-60D3-4F26-9754-1AA80261363A}" type="slidenum">
              <a:t>‹#›</a:t>
            </a:fld>
            <a:endParaRPr lang="cs-CZ"/>
          </a:p>
        </p:txBody>
      </p:sp>
      <p:pic>
        <p:nvPicPr>
          <p:cNvPr id="3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420945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á strán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3663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408215" y="5468587"/>
            <a:ext cx="8337965" cy="789712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 kontakt</a:t>
            </a:r>
            <a:endParaRPr lang="en-US" dirty="0"/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cs-CZ"/>
              <a:t>DĚKUJI ZA POZORNOST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85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 hasCustomPrompt="1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21400" y="4514813"/>
            <a:ext cx="5111587" cy="1463040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podtitul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23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no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034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ou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768096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1.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2.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62AC2867-D2F2-4F0C-AC8C-EA631E1417C0}" type="slidenum">
              <a:t>‹#›</a:t>
            </a:fld>
            <a:endParaRPr lang="cs-CZ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25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6EAB671-A997-49B0-AA41-A8C6D45CADF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83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no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976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F8E99A4-60D3-4F26-9754-1AA80261363A}" type="slidenum">
              <a:t>‹#›</a:t>
            </a:fld>
            <a:endParaRPr lang="cs-CZ"/>
          </a:p>
        </p:txBody>
      </p:sp>
      <p:pic>
        <p:nvPicPr>
          <p:cNvPr id="3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42938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á strán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1708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408215" y="5468587"/>
            <a:ext cx="8337965" cy="789712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 kontakt</a:t>
            </a:r>
            <a:endParaRPr lang="en-US" dirty="0"/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cs-CZ"/>
              <a:t>DĚKUJI ZA POZORNOST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12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 hasCustomPrompt="1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21400" y="4514813"/>
            <a:ext cx="5111587" cy="1463040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podtitul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40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nosloupcový obsah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4497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ousloupcový obsah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768096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1.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2.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62AC2867-D2F2-4F0C-AC8C-EA631E1417C0}" type="slidenum">
              <a:t>‹#›</a:t>
            </a:fld>
            <a:endParaRPr lang="cs-CZ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954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6EAB671-A997-49B0-AA41-A8C6D45CADF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335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F8E99A4-60D3-4F26-9754-1AA80261363A}" type="slidenum">
              <a:t>‹#›</a:t>
            </a:fld>
            <a:endParaRPr lang="cs-CZ"/>
          </a:p>
        </p:txBody>
      </p:sp>
      <p:pic>
        <p:nvPicPr>
          <p:cNvPr id="3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299636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á strán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4489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408215" y="5468587"/>
            <a:ext cx="8337965" cy="789712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 kontakt</a:t>
            </a:r>
            <a:endParaRPr lang="en-US" dirty="0"/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cs-CZ"/>
              <a:t>DĚKUJI ZA POZORNOST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10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ousloupcov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768096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1.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2.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62AC2867-D2F2-4F0C-AC8C-EA631E1417C0}" type="slidenum">
              <a:t>‹#›</a:t>
            </a:fld>
            <a:endParaRPr lang="cs-CZ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53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 hasCustomPrompt="1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21400" y="4514813"/>
            <a:ext cx="5111587" cy="1463040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podtitul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14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nosloupcový obsah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5356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ousloupcový obsah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>
          <a:xfrm>
            <a:off x="768096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 dirty="0"/>
              <a:t>1. 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3" name="Content Placeholder 3"/>
          <p:cNvSpPr txBox="1"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/>
              <a:t>2. odstavec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62AC2867-D2F2-4F0C-AC8C-EA631E1417C0}" type="slidenum">
              <a:t>‹#›</a:t>
            </a:fld>
            <a:endParaRPr lang="cs-CZ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4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6EAB671-A997-49B0-AA41-A8C6D45CADF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8726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F8E99A4-60D3-4F26-9754-1AA80261363A}" type="slidenum">
              <a:t>‹#›</a:t>
            </a:fld>
            <a:endParaRPr lang="cs-CZ"/>
          </a:p>
        </p:txBody>
      </p:sp>
      <p:pic>
        <p:nvPicPr>
          <p:cNvPr id="3" name="Obráze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7182540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á strán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7392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408215" y="5468587"/>
            <a:ext cx="8337965" cy="789712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 kontakt</a:t>
            </a:r>
            <a:endParaRPr lang="en-US" dirty="0"/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cs-CZ"/>
              <a:t>DĚKUJI ZA POZORNOST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2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86EAB671-A997-49B0-AA41-A8C6D45CADF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275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fld id="{4F8E99A4-60D3-4F26-9754-1AA80261363A}" type="slidenum">
              <a:t>‹#›</a:t>
            </a:fld>
            <a:endParaRPr lang="cs-CZ"/>
          </a:p>
        </p:txBody>
      </p:sp>
      <p:pic>
        <p:nvPicPr>
          <p:cNvPr id="3" name="Obráze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22412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ázdná stránk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589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ávěrečný slide"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 noGrp="1"/>
          </p:cNvSpPr>
          <p:nvPr>
            <p:ph type="subTitle" idx="4294967295" hasCustomPrompt="1"/>
          </p:nvPr>
        </p:nvSpPr>
        <p:spPr>
          <a:xfrm>
            <a:off x="408215" y="5468587"/>
            <a:ext cx="8337965" cy="789712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 kontakt</a:t>
            </a:r>
            <a:endParaRPr lang="en-US" dirty="0"/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cs-CZ"/>
              <a:t>DĚKUJI ZA POZORNOST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43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 userDrawn="1"/>
        </p:nvGrpSpPr>
        <p:grpSpPr bwMode="auto">
          <a:xfrm>
            <a:off x="8032790" y="401697"/>
            <a:ext cx="667374" cy="497262"/>
            <a:chOff x="7207250" y="339725"/>
            <a:chExt cx="1228725" cy="917575"/>
          </a:xfrm>
        </p:grpSpPr>
        <p:sp>
          <p:nvSpPr>
            <p:cNvPr id="5" name="Freeform 24"/>
            <p:cNvSpPr>
              <a:spLocks/>
            </p:cNvSpPr>
            <p:nvPr userDrawn="1"/>
          </p:nvSpPr>
          <p:spPr bwMode="auto">
            <a:xfrm>
              <a:off x="7460748" y="805985"/>
              <a:ext cx="325076" cy="451315"/>
            </a:xfrm>
            <a:custGeom>
              <a:avLst/>
              <a:gdLst>
                <a:gd name="T0" fmla="*/ 0 w 86"/>
                <a:gd name="T1" fmla="*/ 2147483646 h 121"/>
                <a:gd name="T2" fmla="*/ 2147483646 w 86"/>
                <a:gd name="T3" fmla="*/ 2147483646 h 121"/>
                <a:gd name="T4" fmla="*/ 2147483646 w 86"/>
                <a:gd name="T5" fmla="*/ 2147483646 h 121"/>
                <a:gd name="T6" fmla="*/ 2147483646 w 86"/>
                <a:gd name="T7" fmla="*/ 2147483646 h 121"/>
                <a:gd name="T8" fmla="*/ 2147483646 w 86"/>
                <a:gd name="T9" fmla="*/ 2147483646 h 121"/>
                <a:gd name="T10" fmla="*/ 2147483646 w 86"/>
                <a:gd name="T11" fmla="*/ 2147483646 h 121"/>
                <a:gd name="T12" fmla="*/ 2147483646 w 86"/>
                <a:gd name="T13" fmla="*/ 2147483646 h 121"/>
                <a:gd name="T14" fmla="*/ 2147483646 w 86"/>
                <a:gd name="T15" fmla="*/ 2147483646 h 121"/>
                <a:gd name="T16" fmla="*/ 2147483646 w 86"/>
                <a:gd name="T17" fmla="*/ 2147483646 h 121"/>
                <a:gd name="T18" fmla="*/ 2147483646 w 86"/>
                <a:gd name="T19" fmla="*/ 2147483646 h 121"/>
                <a:gd name="T20" fmla="*/ 2147483646 w 86"/>
                <a:gd name="T21" fmla="*/ 0 h 121"/>
                <a:gd name="T22" fmla="*/ 2147483646 w 86"/>
                <a:gd name="T23" fmla="*/ 0 h 121"/>
                <a:gd name="T24" fmla="*/ 2147483646 w 86"/>
                <a:gd name="T25" fmla="*/ 2147483646 h 121"/>
                <a:gd name="T26" fmla="*/ 2147483646 w 86"/>
                <a:gd name="T27" fmla="*/ 2147483646 h 121"/>
                <a:gd name="T28" fmla="*/ 0 w 86"/>
                <a:gd name="T29" fmla="*/ 2147483646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" h="121">
                  <a:moveTo>
                    <a:pt x="0" y="85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2" y="71"/>
                    <a:pt x="56" y="68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0" y="70"/>
                    <a:pt x="60" y="75"/>
                    <a:pt x="60" y="79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1" y="23"/>
                    <a:pt x="46" y="40"/>
                  </a:cubicBezTo>
                  <a:cubicBezTo>
                    <a:pt x="36" y="51"/>
                    <a:pt x="0" y="85"/>
                    <a:pt x="0" y="85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cs-CZ" sz="1050">
                <a:solidFill>
                  <a:srgbClr val="000000"/>
                </a:solidFill>
              </a:endParaRPr>
            </a:p>
          </p:txBody>
        </p:sp>
        <p:sp>
          <p:nvSpPr>
            <p:cNvPr id="6" name="Freeform 25"/>
            <p:cNvSpPr>
              <a:spLocks/>
            </p:cNvSpPr>
            <p:nvPr userDrawn="1"/>
          </p:nvSpPr>
          <p:spPr bwMode="auto">
            <a:xfrm>
              <a:off x="7860382" y="805985"/>
              <a:ext cx="322093" cy="451315"/>
            </a:xfrm>
            <a:custGeom>
              <a:avLst/>
              <a:gdLst>
                <a:gd name="T0" fmla="*/ 2147483646 w 86"/>
                <a:gd name="T1" fmla="*/ 2147483646 h 121"/>
                <a:gd name="T2" fmla="*/ 2147483646 w 86"/>
                <a:gd name="T3" fmla="*/ 2147483646 h 121"/>
                <a:gd name="T4" fmla="*/ 2147483646 w 86"/>
                <a:gd name="T5" fmla="*/ 2147483646 h 121"/>
                <a:gd name="T6" fmla="*/ 2147483646 w 86"/>
                <a:gd name="T7" fmla="*/ 2147483646 h 121"/>
                <a:gd name="T8" fmla="*/ 2147483646 w 86"/>
                <a:gd name="T9" fmla="*/ 2147483646 h 121"/>
                <a:gd name="T10" fmla="*/ 2147483646 w 86"/>
                <a:gd name="T11" fmla="*/ 2147483646 h 121"/>
                <a:gd name="T12" fmla="*/ 2147483646 w 86"/>
                <a:gd name="T13" fmla="*/ 2147483646 h 121"/>
                <a:gd name="T14" fmla="*/ 2147483646 w 86"/>
                <a:gd name="T15" fmla="*/ 2147483646 h 121"/>
                <a:gd name="T16" fmla="*/ 2147483646 w 86"/>
                <a:gd name="T17" fmla="*/ 2147483646 h 121"/>
                <a:gd name="T18" fmla="*/ 0 w 86"/>
                <a:gd name="T19" fmla="*/ 2147483646 h 121"/>
                <a:gd name="T20" fmla="*/ 0 w 86"/>
                <a:gd name="T21" fmla="*/ 0 h 121"/>
                <a:gd name="T22" fmla="*/ 2147483646 w 86"/>
                <a:gd name="T23" fmla="*/ 0 h 121"/>
                <a:gd name="T24" fmla="*/ 2147483646 w 86"/>
                <a:gd name="T25" fmla="*/ 2147483646 h 121"/>
                <a:gd name="T26" fmla="*/ 2147483646 w 86"/>
                <a:gd name="T27" fmla="*/ 2147483646 h 121"/>
                <a:gd name="T28" fmla="*/ 2147483646 w 86"/>
                <a:gd name="T29" fmla="*/ 2147483646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6" h="121">
                  <a:moveTo>
                    <a:pt x="86" y="85"/>
                  </a:moveTo>
                  <a:cubicBezTo>
                    <a:pt x="58" y="97"/>
                    <a:pt x="58" y="97"/>
                    <a:pt x="58" y="97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4" y="71"/>
                    <a:pt x="30" y="68"/>
                    <a:pt x="26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6" y="70"/>
                    <a:pt x="26" y="75"/>
                    <a:pt x="26" y="79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5" y="23"/>
                    <a:pt x="40" y="40"/>
                  </a:cubicBezTo>
                  <a:cubicBezTo>
                    <a:pt x="50" y="51"/>
                    <a:pt x="86" y="85"/>
                    <a:pt x="86" y="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cs-CZ" sz="1050">
                <a:solidFill>
                  <a:srgbClr val="000000"/>
                </a:solidFill>
              </a:endParaRPr>
            </a:p>
          </p:txBody>
        </p:sp>
        <p:sp>
          <p:nvSpPr>
            <p:cNvPr id="8" name="Freeform 26"/>
            <p:cNvSpPr>
              <a:spLocks noEditPoints="1"/>
            </p:cNvSpPr>
            <p:nvPr userDrawn="1"/>
          </p:nvSpPr>
          <p:spPr bwMode="auto">
            <a:xfrm>
              <a:off x="8009499" y="339725"/>
              <a:ext cx="426476" cy="322795"/>
            </a:xfrm>
            <a:custGeom>
              <a:avLst/>
              <a:gdLst>
                <a:gd name="T0" fmla="*/ 2147483646 w 114"/>
                <a:gd name="T1" fmla="*/ 2147483646 h 86"/>
                <a:gd name="T2" fmla="*/ 2147483646 w 114"/>
                <a:gd name="T3" fmla="*/ 2147483646 h 86"/>
                <a:gd name="T4" fmla="*/ 2147483646 w 114"/>
                <a:gd name="T5" fmla="*/ 2147483646 h 86"/>
                <a:gd name="T6" fmla="*/ 2147483646 w 114"/>
                <a:gd name="T7" fmla="*/ 2147483646 h 86"/>
                <a:gd name="T8" fmla="*/ 2147483646 w 114"/>
                <a:gd name="T9" fmla="*/ 2147483646 h 86"/>
                <a:gd name="T10" fmla="*/ 2147483646 w 114"/>
                <a:gd name="T11" fmla="*/ 2147483646 h 86"/>
                <a:gd name="T12" fmla="*/ 2147483646 w 114"/>
                <a:gd name="T13" fmla="*/ 2147483646 h 86"/>
                <a:gd name="T14" fmla="*/ 2147483646 w 114"/>
                <a:gd name="T15" fmla="*/ 2147483646 h 86"/>
                <a:gd name="T16" fmla="*/ 2147483646 w 114"/>
                <a:gd name="T17" fmla="*/ 2147483646 h 86"/>
                <a:gd name="T18" fmla="*/ 2147483646 w 114"/>
                <a:gd name="T19" fmla="*/ 2147483646 h 86"/>
                <a:gd name="T20" fmla="*/ 2147483646 w 114"/>
                <a:gd name="T21" fmla="*/ 2147483646 h 86"/>
                <a:gd name="T22" fmla="*/ 2147483646 w 114"/>
                <a:gd name="T23" fmla="*/ 2147483646 h 86"/>
                <a:gd name="T24" fmla="*/ 2147483646 w 114"/>
                <a:gd name="T25" fmla="*/ 2147483646 h 86"/>
                <a:gd name="T26" fmla="*/ 2147483646 w 114"/>
                <a:gd name="T27" fmla="*/ 2147483646 h 86"/>
                <a:gd name="T28" fmla="*/ 2147483646 w 114"/>
                <a:gd name="T29" fmla="*/ 2147483646 h 86"/>
                <a:gd name="T30" fmla="*/ 2147483646 w 114"/>
                <a:gd name="T31" fmla="*/ 2147483646 h 86"/>
                <a:gd name="T32" fmla="*/ 2147483646 w 114"/>
                <a:gd name="T33" fmla="*/ 2147483646 h 86"/>
                <a:gd name="T34" fmla="*/ 2147483646 w 114"/>
                <a:gd name="T35" fmla="*/ 2147483646 h 86"/>
                <a:gd name="T36" fmla="*/ 2147483646 w 114"/>
                <a:gd name="T37" fmla="*/ 2147483646 h 86"/>
                <a:gd name="T38" fmla="*/ 2147483646 w 114"/>
                <a:gd name="T39" fmla="*/ 0 h 86"/>
                <a:gd name="T40" fmla="*/ 2147483646 w 114"/>
                <a:gd name="T41" fmla="*/ 2147483646 h 86"/>
                <a:gd name="T42" fmla="*/ 2147483646 w 114"/>
                <a:gd name="T43" fmla="*/ 0 h 86"/>
                <a:gd name="T44" fmla="*/ 2147483646 w 114"/>
                <a:gd name="T45" fmla="*/ 2147483646 h 86"/>
                <a:gd name="T46" fmla="*/ 2147483646 w 114"/>
                <a:gd name="T47" fmla="*/ 2147483646 h 86"/>
                <a:gd name="T48" fmla="*/ 2147483646 w 114"/>
                <a:gd name="T49" fmla="*/ 2147483646 h 86"/>
                <a:gd name="T50" fmla="*/ 2147483646 w 114"/>
                <a:gd name="T51" fmla="*/ 2147483646 h 86"/>
                <a:gd name="T52" fmla="*/ 2147483646 w 114"/>
                <a:gd name="T53" fmla="*/ 2147483646 h 86"/>
                <a:gd name="T54" fmla="*/ 2147483646 w 114"/>
                <a:gd name="T55" fmla="*/ 2147483646 h 86"/>
                <a:gd name="T56" fmla="*/ 2147483646 w 114"/>
                <a:gd name="T57" fmla="*/ 2147483646 h 86"/>
                <a:gd name="T58" fmla="*/ 2147483646 w 114"/>
                <a:gd name="T59" fmla="*/ 2147483646 h 86"/>
                <a:gd name="T60" fmla="*/ 2147483646 w 114"/>
                <a:gd name="T61" fmla="*/ 2147483646 h 86"/>
                <a:gd name="T62" fmla="*/ 2147483646 w 114"/>
                <a:gd name="T63" fmla="*/ 2147483646 h 86"/>
                <a:gd name="T64" fmla="*/ 2147483646 w 114"/>
                <a:gd name="T65" fmla="*/ 2147483646 h 86"/>
                <a:gd name="T66" fmla="*/ 0 w 114"/>
                <a:gd name="T67" fmla="*/ 2147483646 h 86"/>
                <a:gd name="T68" fmla="*/ 2147483646 w 114"/>
                <a:gd name="T69" fmla="*/ 2147483646 h 86"/>
                <a:gd name="T70" fmla="*/ 2147483646 w 114"/>
                <a:gd name="T71" fmla="*/ 2147483646 h 8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14" h="86">
                  <a:moveTo>
                    <a:pt x="91" y="41"/>
                  </a:moveTo>
                  <a:cubicBezTo>
                    <a:pt x="91" y="46"/>
                    <a:pt x="87" y="48"/>
                    <a:pt x="82" y="48"/>
                  </a:cubicBezTo>
                  <a:cubicBezTo>
                    <a:pt x="81" y="48"/>
                    <a:pt x="80" y="48"/>
                    <a:pt x="79" y="48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4"/>
                    <a:pt x="81" y="34"/>
                    <a:pt x="83" y="34"/>
                  </a:cubicBezTo>
                  <a:cubicBezTo>
                    <a:pt x="89" y="34"/>
                    <a:pt x="91" y="37"/>
                    <a:pt x="91" y="41"/>
                  </a:cubicBezTo>
                  <a:moveTo>
                    <a:pt x="114" y="85"/>
                  </a:moveTo>
                  <a:cubicBezTo>
                    <a:pt x="103" y="65"/>
                    <a:pt x="103" y="65"/>
                    <a:pt x="103" y="65"/>
                  </a:cubicBezTo>
                  <a:cubicBezTo>
                    <a:pt x="101" y="63"/>
                    <a:pt x="100" y="60"/>
                    <a:pt x="98" y="57"/>
                  </a:cubicBezTo>
                  <a:cubicBezTo>
                    <a:pt x="105" y="55"/>
                    <a:pt x="110" y="47"/>
                    <a:pt x="110" y="39"/>
                  </a:cubicBezTo>
                  <a:cubicBezTo>
                    <a:pt x="110" y="25"/>
                    <a:pt x="100" y="19"/>
                    <a:pt x="84" y="19"/>
                  </a:cubicBezTo>
                  <a:cubicBezTo>
                    <a:pt x="75" y="19"/>
                    <a:pt x="67" y="19"/>
                    <a:pt x="61" y="19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92" y="85"/>
                    <a:pt x="92" y="85"/>
                    <a:pt x="92" y="85"/>
                  </a:cubicBezTo>
                  <a:lnTo>
                    <a:pt x="114" y="85"/>
                  </a:lnTo>
                  <a:close/>
                  <a:moveTo>
                    <a:pt x="47" y="8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47" y="8"/>
                  </a:lnTo>
                  <a:close/>
                  <a:moveTo>
                    <a:pt x="47" y="84"/>
                  </a:moveTo>
                  <a:cubicBezTo>
                    <a:pt x="44" y="67"/>
                    <a:pt x="44" y="67"/>
                    <a:pt x="44" y="67"/>
                  </a:cubicBezTo>
                  <a:cubicBezTo>
                    <a:pt x="42" y="69"/>
                    <a:pt x="37" y="69"/>
                    <a:pt x="34" y="69"/>
                  </a:cubicBezTo>
                  <a:cubicBezTo>
                    <a:pt x="24" y="69"/>
                    <a:pt x="20" y="63"/>
                    <a:pt x="20" y="52"/>
                  </a:cubicBezTo>
                  <a:cubicBezTo>
                    <a:pt x="20" y="41"/>
                    <a:pt x="25" y="35"/>
                    <a:pt x="34" y="35"/>
                  </a:cubicBezTo>
                  <a:cubicBezTo>
                    <a:pt x="38" y="35"/>
                    <a:pt x="41" y="36"/>
                    <a:pt x="44" y="37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3" y="19"/>
                    <a:pt x="38" y="19"/>
                    <a:pt x="34" y="19"/>
                  </a:cubicBezTo>
                  <a:cubicBezTo>
                    <a:pt x="12" y="19"/>
                    <a:pt x="0" y="33"/>
                    <a:pt x="0" y="55"/>
                  </a:cubicBezTo>
                  <a:cubicBezTo>
                    <a:pt x="0" y="68"/>
                    <a:pt x="5" y="86"/>
                    <a:pt x="31" y="86"/>
                  </a:cubicBezTo>
                  <a:cubicBezTo>
                    <a:pt x="36" y="86"/>
                    <a:pt x="42" y="85"/>
                    <a:pt x="47" y="8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cs-CZ" sz="1050">
                <a:solidFill>
                  <a:srgbClr val="000000"/>
                </a:solidFill>
              </a:endParaRPr>
            </a:p>
          </p:txBody>
        </p:sp>
        <p:sp>
          <p:nvSpPr>
            <p:cNvPr id="9" name="Freeform 27"/>
            <p:cNvSpPr>
              <a:spLocks noEditPoints="1"/>
            </p:cNvSpPr>
            <p:nvPr userDrawn="1"/>
          </p:nvSpPr>
          <p:spPr bwMode="auto">
            <a:xfrm>
              <a:off x="7207250" y="405480"/>
              <a:ext cx="781374" cy="257041"/>
            </a:xfrm>
            <a:custGeom>
              <a:avLst/>
              <a:gdLst>
                <a:gd name="T0" fmla="*/ 2147483646 w 209"/>
                <a:gd name="T1" fmla="*/ 2147483646 h 68"/>
                <a:gd name="T2" fmla="*/ 2147483646 w 209"/>
                <a:gd name="T3" fmla="*/ 2147483646 h 68"/>
                <a:gd name="T4" fmla="*/ 2147483646 w 209"/>
                <a:gd name="T5" fmla="*/ 2147483646 h 68"/>
                <a:gd name="T6" fmla="*/ 2147483646 w 209"/>
                <a:gd name="T7" fmla="*/ 2147483646 h 68"/>
                <a:gd name="T8" fmla="*/ 2147483646 w 209"/>
                <a:gd name="T9" fmla="*/ 2147483646 h 68"/>
                <a:gd name="T10" fmla="*/ 2147483646 w 209"/>
                <a:gd name="T11" fmla="*/ 2147483646 h 68"/>
                <a:gd name="T12" fmla="*/ 2147483646 w 209"/>
                <a:gd name="T13" fmla="*/ 2147483646 h 68"/>
                <a:gd name="T14" fmla="*/ 2147483646 w 209"/>
                <a:gd name="T15" fmla="*/ 2147483646 h 68"/>
                <a:gd name="T16" fmla="*/ 2147483646 w 209"/>
                <a:gd name="T17" fmla="*/ 2147483646 h 68"/>
                <a:gd name="T18" fmla="*/ 2147483646 w 209"/>
                <a:gd name="T19" fmla="*/ 2147483646 h 68"/>
                <a:gd name="T20" fmla="*/ 2147483646 w 209"/>
                <a:gd name="T21" fmla="*/ 2147483646 h 68"/>
                <a:gd name="T22" fmla="*/ 2147483646 w 209"/>
                <a:gd name="T23" fmla="*/ 2147483646 h 68"/>
                <a:gd name="T24" fmla="*/ 2147483646 w 209"/>
                <a:gd name="T25" fmla="*/ 2147483646 h 68"/>
                <a:gd name="T26" fmla="*/ 2147483646 w 209"/>
                <a:gd name="T27" fmla="*/ 2147483646 h 68"/>
                <a:gd name="T28" fmla="*/ 2147483646 w 209"/>
                <a:gd name="T29" fmla="*/ 2147483646 h 68"/>
                <a:gd name="T30" fmla="*/ 2147483646 w 209"/>
                <a:gd name="T31" fmla="*/ 2147483646 h 68"/>
                <a:gd name="T32" fmla="*/ 2147483646 w 209"/>
                <a:gd name="T33" fmla="*/ 2147483646 h 68"/>
                <a:gd name="T34" fmla="*/ 2147483646 w 209"/>
                <a:gd name="T35" fmla="*/ 2147483646 h 68"/>
                <a:gd name="T36" fmla="*/ 2147483646 w 209"/>
                <a:gd name="T37" fmla="*/ 2147483646 h 68"/>
                <a:gd name="T38" fmla="*/ 2147483646 w 209"/>
                <a:gd name="T39" fmla="*/ 0 h 68"/>
                <a:gd name="T40" fmla="*/ 2147483646 w 209"/>
                <a:gd name="T41" fmla="*/ 2147483646 h 68"/>
                <a:gd name="T42" fmla="*/ 2147483646 w 209"/>
                <a:gd name="T43" fmla="*/ 2147483646 h 68"/>
                <a:gd name="T44" fmla="*/ 2147483646 w 209"/>
                <a:gd name="T45" fmla="*/ 2147483646 h 68"/>
                <a:gd name="T46" fmla="*/ 2147483646 w 209"/>
                <a:gd name="T47" fmla="*/ 2147483646 h 68"/>
                <a:gd name="T48" fmla="*/ 2147483646 w 209"/>
                <a:gd name="T49" fmla="*/ 2147483646 h 68"/>
                <a:gd name="T50" fmla="*/ 2147483646 w 209"/>
                <a:gd name="T51" fmla="*/ 2147483646 h 68"/>
                <a:gd name="T52" fmla="*/ 2147483646 w 209"/>
                <a:gd name="T53" fmla="*/ 2147483646 h 68"/>
                <a:gd name="T54" fmla="*/ 2147483646 w 209"/>
                <a:gd name="T55" fmla="*/ 2147483646 h 68"/>
                <a:gd name="T56" fmla="*/ 2147483646 w 209"/>
                <a:gd name="T57" fmla="*/ 2147483646 h 68"/>
                <a:gd name="T58" fmla="*/ 2147483646 w 209"/>
                <a:gd name="T59" fmla="*/ 2147483646 h 68"/>
                <a:gd name="T60" fmla="*/ 2147483646 w 209"/>
                <a:gd name="T61" fmla="*/ 2147483646 h 68"/>
                <a:gd name="T62" fmla="*/ 2147483646 w 209"/>
                <a:gd name="T63" fmla="*/ 2147483646 h 68"/>
                <a:gd name="T64" fmla="*/ 2147483646 w 209"/>
                <a:gd name="T65" fmla="*/ 2147483646 h 68"/>
                <a:gd name="T66" fmla="*/ 2147483646 w 209"/>
                <a:gd name="T67" fmla="*/ 2147483646 h 68"/>
                <a:gd name="T68" fmla="*/ 2147483646 w 209"/>
                <a:gd name="T69" fmla="*/ 2147483646 h 68"/>
                <a:gd name="T70" fmla="*/ 2147483646 w 209"/>
                <a:gd name="T71" fmla="*/ 2147483646 h 68"/>
                <a:gd name="T72" fmla="*/ 2147483646 w 209"/>
                <a:gd name="T73" fmla="*/ 2147483646 h 68"/>
                <a:gd name="T74" fmla="*/ 2147483646 w 209"/>
                <a:gd name="T75" fmla="*/ 2147483646 h 68"/>
                <a:gd name="T76" fmla="*/ 2147483646 w 209"/>
                <a:gd name="T77" fmla="*/ 2147483646 h 68"/>
                <a:gd name="T78" fmla="*/ 2147483646 w 209"/>
                <a:gd name="T79" fmla="*/ 2147483646 h 68"/>
                <a:gd name="T80" fmla="*/ 2147483646 w 209"/>
                <a:gd name="T81" fmla="*/ 2147483646 h 68"/>
                <a:gd name="T82" fmla="*/ 2147483646 w 209"/>
                <a:gd name="T83" fmla="*/ 2147483646 h 68"/>
                <a:gd name="T84" fmla="*/ 2147483646 w 209"/>
                <a:gd name="T85" fmla="*/ 2147483646 h 68"/>
                <a:gd name="T86" fmla="*/ 2147483646 w 209"/>
                <a:gd name="T87" fmla="*/ 2147483646 h 68"/>
                <a:gd name="T88" fmla="*/ 0 w 209"/>
                <a:gd name="T89" fmla="*/ 2147483646 h 68"/>
                <a:gd name="T90" fmla="*/ 0 w 209"/>
                <a:gd name="T91" fmla="*/ 2147483646 h 68"/>
                <a:gd name="T92" fmla="*/ 2147483646 w 209"/>
                <a:gd name="T93" fmla="*/ 2147483646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09" h="68">
                  <a:moveTo>
                    <a:pt x="164" y="40"/>
                  </a:moveTo>
                  <a:cubicBezTo>
                    <a:pt x="168" y="54"/>
                    <a:pt x="163" y="67"/>
                    <a:pt x="163" y="67"/>
                  </a:cubicBezTo>
                  <a:cubicBezTo>
                    <a:pt x="181" y="67"/>
                    <a:pt x="181" y="67"/>
                    <a:pt x="181" y="67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189" y="1"/>
                    <a:pt x="189" y="1"/>
                    <a:pt x="189" y="1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81" y="23"/>
                    <a:pt x="180" y="26"/>
                    <a:pt x="179" y="31"/>
                  </a:cubicBezTo>
                  <a:cubicBezTo>
                    <a:pt x="179" y="31"/>
                    <a:pt x="179" y="31"/>
                    <a:pt x="179" y="31"/>
                  </a:cubicBezTo>
                  <a:cubicBezTo>
                    <a:pt x="178" y="31"/>
                    <a:pt x="178" y="31"/>
                    <a:pt x="178" y="31"/>
                  </a:cubicBezTo>
                  <a:cubicBezTo>
                    <a:pt x="178" y="31"/>
                    <a:pt x="178" y="31"/>
                    <a:pt x="178" y="31"/>
                  </a:cubicBezTo>
                  <a:cubicBezTo>
                    <a:pt x="177" y="26"/>
                    <a:pt x="176" y="23"/>
                    <a:pt x="175" y="20"/>
                  </a:cubicBezTo>
                  <a:cubicBezTo>
                    <a:pt x="168" y="1"/>
                    <a:pt x="168" y="1"/>
                    <a:pt x="168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8" y="1"/>
                    <a:pt x="161" y="31"/>
                    <a:pt x="164" y="40"/>
                  </a:cubicBezTo>
                  <a:moveTo>
                    <a:pt x="144" y="46"/>
                  </a:moveTo>
                  <a:cubicBezTo>
                    <a:pt x="144" y="25"/>
                    <a:pt x="119" y="28"/>
                    <a:pt x="119" y="19"/>
                  </a:cubicBezTo>
                  <a:cubicBezTo>
                    <a:pt x="119" y="17"/>
                    <a:pt x="121" y="15"/>
                    <a:pt x="126" y="15"/>
                  </a:cubicBezTo>
                  <a:cubicBezTo>
                    <a:pt x="130" y="15"/>
                    <a:pt x="134" y="16"/>
                    <a:pt x="137" y="17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5" y="0"/>
                    <a:pt x="130" y="0"/>
                    <a:pt x="127" y="0"/>
                  </a:cubicBezTo>
                  <a:cubicBezTo>
                    <a:pt x="109" y="0"/>
                    <a:pt x="99" y="8"/>
                    <a:pt x="99" y="21"/>
                  </a:cubicBezTo>
                  <a:cubicBezTo>
                    <a:pt x="99" y="44"/>
                    <a:pt x="124" y="38"/>
                    <a:pt x="124" y="48"/>
                  </a:cubicBezTo>
                  <a:cubicBezTo>
                    <a:pt x="124" y="51"/>
                    <a:pt x="121" y="53"/>
                    <a:pt x="117" y="53"/>
                  </a:cubicBezTo>
                  <a:cubicBezTo>
                    <a:pt x="112" y="53"/>
                    <a:pt x="107" y="51"/>
                    <a:pt x="102" y="49"/>
                  </a:cubicBezTo>
                  <a:cubicBezTo>
                    <a:pt x="101" y="67"/>
                    <a:pt x="101" y="67"/>
                    <a:pt x="101" y="67"/>
                  </a:cubicBezTo>
                  <a:cubicBezTo>
                    <a:pt x="106" y="68"/>
                    <a:pt x="111" y="68"/>
                    <a:pt x="117" y="68"/>
                  </a:cubicBezTo>
                  <a:cubicBezTo>
                    <a:pt x="133" y="68"/>
                    <a:pt x="144" y="59"/>
                    <a:pt x="144" y="46"/>
                  </a:cubicBezTo>
                  <a:moveTo>
                    <a:pt x="47" y="67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67"/>
                    <a:pt x="86" y="67"/>
                    <a:pt x="86" y="67"/>
                  </a:cubicBezTo>
                  <a:lnTo>
                    <a:pt x="47" y="67"/>
                  </a:lnTo>
                  <a:close/>
                  <a:moveTo>
                    <a:pt x="36" y="67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36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cs-CZ" sz="1050">
                <a:solidFill>
                  <a:srgbClr val="000000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795" y="1483486"/>
            <a:ext cx="8230410" cy="4707180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lnSpc>
                <a:spcPct val="120000"/>
              </a:lnSpc>
              <a:spcBef>
                <a:spcPts val="230"/>
              </a:spcBef>
              <a:defRPr/>
            </a:lvl1pPr>
            <a:lvl2pPr marL="275481" indent="-275481">
              <a:lnSpc>
                <a:spcPct val="120000"/>
              </a:lnSpc>
              <a:spcBef>
                <a:spcPts val="383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>
                <a:latin typeface="+mn-lt"/>
              </a:defRPr>
            </a:lvl2pPr>
            <a:lvl3pPr marL="413222">
              <a:lnSpc>
                <a:spcPct val="120000"/>
              </a:lnSpc>
              <a:spcBef>
                <a:spcPts val="153"/>
              </a:spcBef>
              <a:defRPr>
                <a:latin typeface="+mn-lt"/>
              </a:defRPr>
            </a:lvl3pPr>
            <a:lvl4pPr marL="688703">
              <a:lnSpc>
                <a:spcPct val="120000"/>
              </a:lnSpc>
              <a:spcBef>
                <a:spcPts val="0"/>
              </a:spcBef>
              <a:defRPr sz="1050">
                <a:latin typeface="+mn-lt"/>
              </a:defRPr>
            </a:lvl4pPr>
            <a:lvl5pPr marL="881540">
              <a:lnSpc>
                <a:spcPct val="120000"/>
              </a:lnSpc>
              <a:spcBef>
                <a:spcPts val="0"/>
              </a:spcBef>
              <a:defRPr sz="900">
                <a:latin typeface="+mn-lt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456797" y="410289"/>
            <a:ext cx="7052785" cy="49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96" tIns="46648" rIns="93296" bIns="46648"/>
          <a:lstStyle>
            <a:lvl1pPr>
              <a:defRPr/>
            </a:lvl1pPr>
          </a:lstStyle>
          <a:p>
            <a:pPr lvl="0"/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434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ctrTitle" hasCustomPrompt="1"/>
          </p:nvPr>
        </p:nvSpPr>
        <p:spPr>
          <a:xfrm>
            <a:off x="408215" y="3574471"/>
            <a:ext cx="8337965" cy="736265"/>
          </a:xfrm>
        </p:spPr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cs-CZ" dirty="0"/>
              <a:t>NÁZEV PREZENTACE</a:t>
            </a:r>
            <a:endParaRPr lang="en-US" dirty="0"/>
          </a:p>
        </p:txBody>
      </p:sp>
      <p:sp>
        <p:nvSpPr>
          <p:cNvPr id="5" name="Subtitle 2"/>
          <p:cNvSpPr txBox="1">
            <a:spLocks noGrp="1"/>
          </p:cNvSpPr>
          <p:nvPr>
            <p:ph type="subTitle" idx="1"/>
          </p:nvPr>
        </p:nvSpPr>
        <p:spPr>
          <a:xfrm>
            <a:off x="2021400" y="4514813"/>
            <a:ext cx="5111587" cy="1463040"/>
          </a:xfrm>
        </p:spPr>
        <p:txBody>
          <a:bodyPr lIns="91440" rIns="91440" anchor="ctr" anchorCtr="1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podtitul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7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68096" y="1395356"/>
            <a:ext cx="7290054" cy="491401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5" name="Obrázek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54" r:id="rId7"/>
    <p:sldLayoutId id="2147483697" r:id="rId8"/>
  </p:sldLayoutIdLst>
  <p:hf hdr="0" ftr="0" dt="0"/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cs-CZ" sz="2800" b="1" i="0" u="none" strike="noStrike" kern="1200" cap="none" spc="0" baseline="0">
          <a:solidFill>
            <a:srgbClr val="FFFFFF"/>
          </a:solidFill>
          <a:uFillTx/>
          <a:latin typeface="Franklin Gothic Medium"/>
          <a:cs typeface="Arial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549E39"/>
        </a:buClr>
        <a:buSzPct val="100000"/>
        <a:buFont typeface="Tw Cen MT" pitchFamily="34"/>
        <a:buNone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1pPr>
      <a:lvl2pPr marL="266703" marR="0" lvl="1" indent="-13811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8AB833"/>
        </a:buClr>
        <a:buSzPct val="100000"/>
        <a:buFont typeface="Arial" pitchFamily="34"/>
        <a:buChar char="◦"/>
        <a:tabLst/>
        <a:defRPr lang="cs-CZ" sz="16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2pPr>
      <a:lvl3pPr marL="446090" marR="0" lvl="2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▫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3pPr>
      <a:lvl4pPr marL="628650" marR="0" lvl="3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•"/>
        <a:tabLst>
          <a:tab pos="719139" algn="l"/>
        </a:tabLst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4pPr>
      <a:lvl5pPr marL="808036" marR="0" lvl="4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455F51"/>
        </a:buClr>
        <a:buSzPct val="100000"/>
        <a:buFont typeface="Wingdings 3" pitchFamily="18"/>
        <a:buChar char="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68096" y="1395356"/>
            <a:ext cx="7290054" cy="491401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5" name="Obrázek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934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hdr="0" ftr="0" dt="0"/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cs-CZ" sz="2800" b="1" i="0" u="none" strike="noStrike" kern="1200" cap="none" spc="0" baseline="0">
          <a:solidFill>
            <a:srgbClr val="FFFFFF"/>
          </a:solidFill>
          <a:uFillTx/>
          <a:latin typeface="Franklin Gothic Medium"/>
          <a:cs typeface="Arial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549E39"/>
        </a:buClr>
        <a:buSzPct val="100000"/>
        <a:buFont typeface="Tw Cen MT" pitchFamily="34"/>
        <a:buNone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1pPr>
      <a:lvl2pPr marL="266703" marR="0" lvl="1" indent="-13811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8AB833"/>
        </a:buClr>
        <a:buSzPct val="100000"/>
        <a:buFont typeface="Arial" pitchFamily="34"/>
        <a:buChar char="◦"/>
        <a:tabLst/>
        <a:defRPr lang="cs-CZ" sz="16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2pPr>
      <a:lvl3pPr marL="446090" marR="0" lvl="2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▫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3pPr>
      <a:lvl4pPr marL="628650" marR="0" lvl="3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•"/>
        <a:tabLst>
          <a:tab pos="719139" algn="l"/>
        </a:tabLst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4pPr>
      <a:lvl5pPr marL="808036" marR="0" lvl="4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455F51"/>
        </a:buClr>
        <a:buSzPct val="100000"/>
        <a:buFont typeface="Wingdings 3" pitchFamily="18"/>
        <a:buChar char="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68096" y="1395356"/>
            <a:ext cx="7290054" cy="491401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5" name="Obrázek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74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ftr="0" dt="0"/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cs-CZ" sz="2800" b="1" i="0" u="none" strike="noStrike" kern="1200" cap="none" spc="0" baseline="0">
          <a:solidFill>
            <a:srgbClr val="FFFFFF"/>
          </a:solidFill>
          <a:uFillTx/>
          <a:latin typeface="Franklin Gothic Medium"/>
          <a:cs typeface="Arial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549E39"/>
        </a:buClr>
        <a:buSzPct val="100000"/>
        <a:buFont typeface="Tw Cen MT" pitchFamily="34"/>
        <a:buNone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1pPr>
      <a:lvl2pPr marL="266703" marR="0" lvl="1" indent="-13811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8AB833"/>
        </a:buClr>
        <a:buSzPct val="100000"/>
        <a:buFont typeface="Arial" pitchFamily="34"/>
        <a:buChar char="◦"/>
        <a:tabLst/>
        <a:defRPr lang="cs-CZ" sz="16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2pPr>
      <a:lvl3pPr marL="446090" marR="0" lvl="2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▫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3pPr>
      <a:lvl4pPr marL="628650" marR="0" lvl="3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•"/>
        <a:tabLst>
          <a:tab pos="719139" algn="l"/>
        </a:tabLst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4pPr>
      <a:lvl5pPr marL="808036" marR="0" lvl="4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455F51"/>
        </a:buClr>
        <a:buSzPct val="100000"/>
        <a:buFont typeface="Wingdings 3" pitchFamily="18"/>
        <a:buChar char="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68096" y="1395356"/>
            <a:ext cx="7290054" cy="491401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5" name="Obrázek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947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</p:sldLayoutIdLst>
  <p:hf hdr="0" ftr="0" dt="0"/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cs-CZ" sz="2800" b="1" i="0" u="none" strike="noStrike" kern="1200" cap="none" spc="0" baseline="0">
          <a:solidFill>
            <a:srgbClr val="FFFFFF"/>
          </a:solidFill>
          <a:uFillTx/>
          <a:latin typeface="Franklin Gothic Medium"/>
          <a:cs typeface="Arial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549E39"/>
        </a:buClr>
        <a:buSzPct val="100000"/>
        <a:buFont typeface="Tw Cen MT" pitchFamily="34"/>
        <a:buNone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1pPr>
      <a:lvl2pPr marL="266703" marR="0" lvl="1" indent="-13811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8AB833"/>
        </a:buClr>
        <a:buSzPct val="100000"/>
        <a:buFont typeface="Arial" pitchFamily="34"/>
        <a:buChar char="◦"/>
        <a:tabLst/>
        <a:defRPr lang="cs-CZ" sz="16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2pPr>
      <a:lvl3pPr marL="446090" marR="0" lvl="2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▫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3pPr>
      <a:lvl4pPr marL="628650" marR="0" lvl="3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•"/>
        <a:tabLst>
          <a:tab pos="719139" algn="l"/>
        </a:tabLst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4pPr>
      <a:lvl5pPr marL="808036" marR="0" lvl="4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455F51"/>
        </a:buClr>
        <a:buSzPct val="100000"/>
        <a:buFont typeface="Wingdings 3" pitchFamily="18"/>
        <a:buChar char="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cs-CZ"/>
              <a:t>Titulek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68096" y="1395356"/>
            <a:ext cx="7290054" cy="4914013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t" anchorCtr="0" compatLnSpc="1">
            <a:normAutofit/>
          </a:bodyPr>
          <a:lstStyle/>
          <a:p>
            <a:pPr lvl="0"/>
            <a:r>
              <a:rPr lang="cs-CZ" dirty="0"/>
              <a:t>Odstavec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5" name="Obrázek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665" y="367095"/>
            <a:ext cx="734116" cy="5437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8128001" y="6470705"/>
            <a:ext cx="730248" cy="274320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accent2"/>
                </a:solidFill>
                <a:latin typeface="+mn-lt"/>
              </a:defRPr>
            </a:lvl1pPr>
          </a:lstStyle>
          <a:p>
            <a:fld id="{4155D61C-8060-4D61-9CAD-069F67DC52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451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 ftr="0" dt="0"/>
  <p:txStyles>
    <p:titleStyle>
      <a:lvl1pPr marL="0" marR="0" lvl="0" indent="0" algn="l" defTabSz="914400" rtl="0" fontAlgn="auto" hangingPunct="1">
        <a:lnSpc>
          <a:spcPct val="80000"/>
        </a:lnSpc>
        <a:spcBef>
          <a:spcPts val="0"/>
        </a:spcBef>
        <a:spcAft>
          <a:spcPts val="0"/>
        </a:spcAft>
        <a:buNone/>
        <a:tabLst/>
        <a:defRPr lang="cs-CZ" sz="2800" b="1" i="0" u="none" strike="noStrike" kern="1200" cap="none" spc="0" baseline="0">
          <a:solidFill>
            <a:srgbClr val="FFFFFF"/>
          </a:solidFill>
          <a:uFillTx/>
          <a:latin typeface="Franklin Gothic Medium"/>
          <a:cs typeface="Arial" pitchFamily="34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549E39"/>
        </a:buClr>
        <a:buSzPct val="100000"/>
        <a:buFont typeface="Tw Cen MT" pitchFamily="34"/>
        <a:buNone/>
        <a:tabLst/>
        <a:defRPr lang="cs-CZ" sz="20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1pPr>
      <a:lvl2pPr marL="266703" marR="0" lvl="1" indent="-13811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8AB833"/>
        </a:buClr>
        <a:buSzPct val="100000"/>
        <a:buFont typeface="Arial" pitchFamily="34"/>
        <a:buChar char="◦"/>
        <a:tabLst/>
        <a:defRPr lang="cs-CZ" sz="16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2pPr>
      <a:lvl3pPr marL="446090" marR="0" lvl="2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▫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3pPr>
      <a:lvl4pPr marL="628650" marR="0" lvl="3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549E39"/>
        </a:buClr>
        <a:buSzPct val="100000"/>
        <a:buFont typeface="Arial" pitchFamily="34"/>
        <a:buChar char="•"/>
        <a:tabLst>
          <a:tab pos="719139" algn="l"/>
        </a:tabLst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4pPr>
      <a:lvl5pPr marL="808036" marR="0" lvl="4" indent="-136529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455F51"/>
        </a:buClr>
        <a:buSzPct val="100000"/>
        <a:buFont typeface="Wingdings 3" pitchFamily="18"/>
        <a:buChar char=""/>
        <a:tabLst/>
        <a:defRPr lang="cs-CZ" sz="1200" b="0" i="0" u="none" strike="noStrike" kern="1200" cap="none" spc="0" baseline="0">
          <a:solidFill>
            <a:srgbClr val="000000"/>
          </a:solidFill>
          <a:uFillTx/>
          <a:latin typeface="Franklin Gothic Book"/>
          <a:cs typeface="Arial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sycr.cz/pece-o-les/reprodukcni-material/vyhled-potreb-sadebniho-materialu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Obnova lesů u LČR v </a:t>
            </a:r>
            <a:r>
              <a:rPr lang="cs-CZ" dirty="0" err="1"/>
              <a:t>postkalamitní</a:t>
            </a:r>
            <a:r>
              <a:rPr lang="cs-CZ" dirty="0"/>
              <a:t> době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1"/>
          </p:nvPr>
        </p:nvSpPr>
        <p:spPr>
          <a:xfrm>
            <a:off x="489528" y="4514813"/>
            <a:ext cx="8405090" cy="1463040"/>
          </a:xfrm>
        </p:spPr>
        <p:txBody>
          <a:bodyPr/>
          <a:lstStyle/>
          <a:p>
            <a:pPr lvl="0"/>
            <a:r>
              <a:rPr lang="cs-CZ" b="1" dirty="0"/>
              <a:t>19. 3. 2024                                                                                     Ing. Karel Švéda, Ph.D.</a:t>
            </a:r>
          </a:p>
        </p:txBody>
      </p:sp>
    </p:spTree>
    <p:extLst>
      <p:ext uri="{BB962C8B-B14F-4D97-AF65-F5344CB8AC3E}">
        <p14:creationId xmlns:p14="http://schemas.microsoft.com/office/powerpoint/2010/main" val="3095176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0A522F-59BA-467D-9E88-80E0636BE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178136"/>
            <a:ext cx="7290054" cy="647487"/>
          </a:xfrm>
        </p:spPr>
        <p:txBody>
          <a:bodyPr>
            <a:normAutofit fontScale="90000"/>
          </a:bodyPr>
          <a:lstStyle/>
          <a:p>
            <a:pPr algn="ctr"/>
            <a:br>
              <a:rPr lang="cs-CZ" dirty="0"/>
            </a:br>
            <a:r>
              <a:rPr lang="cs-CZ" sz="2700" dirty="0"/>
              <a:t>Strategie hospodaření Lesů ČR, </a:t>
            </a:r>
            <a:r>
              <a:rPr lang="cs-CZ" sz="2700" dirty="0" err="1"/>
              <a:t>s.p</a:t>
            </a:r>
            <a:r>
              <a:rPr lang="cs-CZ" sz="2700" dirty="0"/>
              <a:t>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691696-821E-4F53-851A-F9E26CD9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949" y="1158058"/>
            <a:ext cx="7767960" cy="2941137"/>
          </a:xfrm>
        </p:spPr>
        <p:txBody>
          <a:bodyPr>
            <a:normAutofit fontScale="40000" lnSpcReduction="20000"/>
          </a:bodyPr>
          <a:lstStyle/>
          <a:p>
            <a:pPr marL="366019" lvl="1" indent="-366019" algn="just">
              <a:lnSpc>
                <a:spcPct val="120000"/>
              </a:lnSpc>
              <a:spcBef>
                <a:spcPts val="51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/>
            </a:pPr>
            <a:r>
              <a:rPr lang="cs-CZ" sz="4600" dirty="0">
                <a:latin typeface="+mn-lt"/>
              </a:rPr>
              <a:t>Lesy ČR budou i nadále pokračovat v trvale udržitelném hospodaření v lesích s ohledem na klimatickou změnu. </a:t>
            </a:r>
          </a:p>
          <a:p>
            <a:pPr marL="366019" lvl="1" indent="-366019" algn="just">
              <a:lnSpc>
                <a:spcPct val="120000"/>
              </a:lnSpc>
              <a:spcBef>
                <a:spcPts val="51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/>
            </a:pPr>
            <a:r>
              <a:rPr lang="cs-CZ" sz="4600" dirty="0">
                <a:latin typeface="+mn-lt"/>
              </a:rPr>
              <a:t>Budou pěstovány prostorově a druhově diferencované lesní porosty s co největším využitím přírodních procesů, pestré přírodě blízké dřevinné skladby, přirozené obnovy, variability pěstebních postupů a tím přispíváno ke zmírňování dopadů klimatické změny. </a:t>
            </a:r>
          </a:p>
          <a:p>
            <a:pPr marL="366019" lvl="1" indent="-366019" algn="just">
              <a:lnSpc>
                <a:spcPct val="120000"/>
              </a:lnSpc>
              <a:spcBef>
                <a:spcPts val="51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  <a:defRPr/>
            </a:pPr>
            <a:r>
              <a:rPr lang="cs-CZ" sz="4600" dirty="0">
                <a:latin typeface="+mn-lt"/>
              </a:rPr>
              <a:t>Způsob obhospodařování lesů bude diverzifikován tak, aby podporoval plnění ekosystémových služeb v krajině a zajišťoval rentabilitu podniku.</a:t>
            </a:r>
            <a:endParaRPr lang="cs-CZ" u="sng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3EE79FB-F2B7-328F-01C0-77D3A1863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47" y="4099195"/>
            <a:ext cx="1815008" cy="2555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28F9789-493A-A7C7-9B11-4B5F4ED76B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516" y="4124770"/>
            <a:ext cx="1809423" cy="2523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EA04140C-2B77-472E-EB2E-090D24A73C5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934" y="4099195"/>
            <a:ext cx="1788980" cy="2571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Obrázek 7" descr="Obsah obrázku strom, text, rostlina, hora&#10;&#10;Popis byl vytvořen automaticky">
            <a:extLst>
              <a:ext uri="{FF2B5EF4-FFF2-40B4-BE49-F238E27FC236}">
                <a16:creationId xmlns:a16="http://schemas.microsoft.com/office/drawing/2014/main" id="{092F8B4F-5EA8-9700-341C-9963CA782FC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75" y="4099195"/>
            <a:ext cx="1815008" cy="2553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0827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096920-983A-ECAD-1309-315C0CCA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Obnova porostů přírodě blízkými způsoby – minimalizace rizika vzniku kalamitních ploch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822A84-54C5-8424-F2D3-CC6BCF055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860" y="1464816"/>
            <a:ext cx="4739951" cy="5393184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Odklon (nikoli zavržení) od pasečného hospodářského způsobu, diferenciace časová a prostorová. Jemnější formy, </a:t>
            </a:r>
            <a:r>
              <a:rPr kumimoji="0" lang="cs-CZ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maloplošnost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Využívání přírodních procesů v lesních porostech jako je přirozená obnova všech dřevin, </a:t>
            </a:r>
            <a:r>
              <a:rPr kumimoji="0" lang="cs-CZ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autoredukce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 a </a:t>
            </a:r>
            <a:r>
              <a:rPr lang="cs-CZ" sz="1600" dirty="0"/>
              <a:t>výšková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 diferenciace. Cílem je jednotlivě až skupinovitě smíšený 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Zaměření na jednotlivý strom, místo porostu. Omezení holých sečí. Upřednostňování maloplošných </a:t>
            </a:r>
            <a:r>
              <a:rPr kumimoji="0" lang="cs-CZ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obnovních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 prvků.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Zásady hospodaření v závislosti na stanovišti, porostním typu a funkčním zaměření lesa.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/>
                <a:cs typeface="Arial" pitchFamily="34"/>
              </a:rPr>
              <a:t>Zpřístupnění porostů v závislosti na terénu je základem pro šetrné přibližování dříví a ochranu půdy jako základního výrobního prostředku.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/>
              <a:t>Vnos dostatečného podílu MZD více druhů vhodnými způsoby s ohledem na ekologické nároky. To je spojeno s nemalými náklady.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cs typeface="Arial" pitchFamily="3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cs-CZ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cs typeface="Arial" pitchFamily="3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200"/>
              </a:spcAft>
              <a:buClr>
                <a:srgbClr val="549E39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cs-CZ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cs typeface="Arial" pitchFamily="34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BD6FC99-40C8-DA23-16AB-1F4EC1E7589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11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61430A6-B7A2-301C-D224-9A88CD2B912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900" y="1323354"/>
            <a:ext cx="3623776" cy="529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85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venku, zalesněná oblast, džungle, Prales&#10;&#10;Popis byl vytvořen automaticky">
            <a:extLst>
              <a:ext uri="{FF2B5EF4-FFF2-40B4-BE49-F238E27FC236}">
                <a16:creationId xmlns:a16="http://schemas.microsoft.com/office/drawing/2014/main" id="{21D81116-3DC3-955E-AABE-EEF67FBEF4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768096" y="1395356"/>
            <a:ext cx="3566160" cy="4732312"/>
          </a:xfrm>
          <a:prstGeom prst="rect">
            <a:avLst/>
          </a:prstGeom>
          <a:noFill/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B3F0A22-D7B9-87A5-2366-08B2CF78B24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 wrap="square" anchor="t"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Ve větší  míře jsou podporovány podsadby a to i před zahájením věku obnovy vyplývajícího z obmýtí a obnovní doby. To je důležité zvláště pro vnos stín snášejících dřevin jako další zpestření spodní etáže.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Obnovou lesa změnit druhovou skladbu lesů směrem ke skladbě přirozené se zřetelem ke klimatické změně. V další generaci lesa zajistit dostatek plodících jedinců všech stanovištně vhodných dřevin. Důraz zejména na zvýšení podílu DB a JD.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Vhodně nastavený počátek obnovy i délka obnovní doby v závislosti na struktuře a skladbě porostu. Dlouhá obnovní doba pro stín snášející dřeviny je základem jejich zdravého vývoje dlouhého dožití.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Plnění všech funkcí lesa. Ekologie a ekonomika se nevylučují.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Mrtvé dřevo = živý les.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Ochrana vodního režimu, včasné a důsledné </a:t>
            </a:r>
            <a:r>
              <a:rPr lang="cs-CZ" sz="1300" err="1"/>
              <a:t>povýrobní</a:t>
            </a:r>
            <a:r>
              <a:rPr lang="cs-CZ" sz="1300"/>
              <a:t> úpravy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1300"/>
              <a:t>Změna přístupu lesníků a způsobu uvažování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4296788-D720-74E5-3101-58EA25B6F4C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155D61C-8060-4D61-9CAD-069F67DC5210}" type="slidenum">
              <a:rPr lang="cs-CZ" smtClean="0"/>
              <a:pPr>
                <a:spcAft>
                  <a:spcPts val="600"/>
                </a:spcAft>
              </a:pPr>
              <a:t>12</a:t>
            </a:fld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D900A6C-015A-DC07-20F2-584E3360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</p:spPr>
        <p:txBody>
          <a:bodyPr wrap="square" anchor="ctr">
            <a:normAutofit/>
          </a:bodyPr>
          <a:lstStyle/>
          <a:p>
            <a:r>
              <a:rPr lang="cs-CZ" dirty="0"/>
              <a:t>Obnova porostů přírodě blízkými způsoby – minimalizace rizika vzniku kalamitních ploch</a:t>
            </a:r>
          </a:p>
        </p:txBody>
      </p:sp>
    </p:spTree>
    <p:extLst>
      <p:ext uri="{BB962C8B-B14F-4D97-AF65-F5344CB8AC3E}">
        <p14:creationId xmlns:p14="http://schemas.microsoft.com/office/powerpoint/2010/main" val="441170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9A0B0E-28CB-3FB2-056D-9C72D813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Jeden cíl, mnoho cest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11FDE010-469F-6377-D002-21EA5BEA3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3" y="1231642"/>
            <a:ext cx="4021237" cy="2780522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E0A03CD-C055-7B18-E3AA-72DF45114CA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4001EFC-9BE7-928C-8383-5B6FF6FE37F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15" y="1231643"/>
            <a:ext cx="4021237" cy="2780521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65A6515-A209-9959-00F1-3CD76181AB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3" y="4180114"/>
            <a:ext cx="3992989" cy="2499752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DCE4F0F-9CFB-9DA7-7D9A-3DE1438258B1}"/>
              </a:ext>
            </a:extLst>
          </p:cNvPr>
          <p:cNvSpPr txBox="1"/>
          <p:nvPr/>
        </p:nvSpPr>
        <p:spPr>
          <a:xfrm>
            <a:off x="420133" y="3673609"/>
            <a:ext cx="3992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FF00"/>
                </a:solidFill>
              </a:rPr>
              <a:t>dlouhá obnovní doba, jednotlivý výběr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B6D6DF8-C5EF-2E09-F0BC-059CF3463947}"/>
              </a:ext>
            </a:extLst>
          </p:cNvPr>
          <p:cNvSpPr txBox="1"/>
          <p:nvPr/>
        </p:nvSpPr>
        <p:spPr>
          <a:xfrm>
            <a:off x="4674383" y="3673609"/>
            <a:ext cx="3872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FFFF00"/>
                </a:solidFill>
              </a:rPr>
              <a:t>specifická stanoviště, </a:t>
            </a:r>
            <a:r>
              <a:rPr lang="cs-CZ" dirty="0" err="1">
                <a:solidFill>
                  <a:srgbClr val="FFFF00"/>
                </a:solidFill>
              </a:rPr>
              <a:t>násečná</a:t>
            </a:r>
            <a:r>
              <a:rPr lang="cs-CZ" dirty="0">
                <a:solidFill>
                  <a:srgbClr val="FFFF00"/>
                </a:solidFill>
              </a:rPr>
              <a:t> forma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11FA422-0AF7-5FCF-23F3-EC5CBCD5393B}"/>
              </a:ext>
            </a:extLst>
          </p:cNvPr>
          <p:cNvSpPr txBox="1"/>
          <p:nvPr/>
        </p:nvSpPr>
        <p:spPr>
          <a:xfrm>
            <a:off x="594240" y="6269465"/>
            <a:ext cx="367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>
                <a:solidFill>
                  <a:srgbClr val="FFFF00"/>
                </a:solidFill>
              </a:rPr>
              <a:t>podrostní forma, rovnováha se zvěří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F418AD5B-085A-979E-9506-F16B30C5C69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383" y="4180114"/>
            <a:ext cx="4058569" cy="2499751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85AEEF46-82AF-287E-9B6C-6D8981771C68}"/>
              </a:ext>
            </a:extLst>
          </p:cNvPr>
          <p:cNvSpPr txBox="1"/>
          <p:nvPr/>
        </p:nvSpPr>
        <p:spPr>
          <a:xfrm>
            <a:off x="4702630" y="6310533"/>
            <a:ext cx="403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FFFF00"/>
                </a:solidFill>
              </a:rPr>
              <a:t>stabilita, maloplošná podrostní forma</a:t>
            </a:r>
          </a:p>
        </p:txBody>
      </p:sp>
    </p:spTree>
    <p:extLst>
      <p:ext uri="{BB962C8B-B14F-4D97-AF65-F5344CB8AC3E}">
        <p14:creationId xmlns:p14="http://schemas.microsoft.com/office/powerpoint/2010/main" val="2358359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90C714-8A38-D673-D084-B71419AA7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Program biotopových stromů a ploch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58CE51-3569-CD39-5369-D51F84234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1" y="1395356"/>
            <a:ext cx="5536551" cy="546264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Z důvodu zvyšování biologické rozmanitosti jsou ponechávány a evidovány biotopové stromy.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Jedná se především o listnáče větších dimenzí ponechané k zetlení, avšak s ohledem na bezpečnost návštěvníků lesa.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Jako další úroveň zvyšování biodiverzity budou v hospodářských lesích zakládány biotopové plochy.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Jsou to fragmenty lesa o velikosti 0,2-0,5, kde je počítáno s bezzásahovým režimem, s převažující přirozenou druhovou skladbou na hospodářsky převážně méně příznivých stanovištích (podmáčené, exponované).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Do roku 2029 bude vyznačen 1 milion biotopových stromů a založen 1 tisíc biotopových ploch.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/>
              <a:t>Program Sto ostrovů obnovy přírody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9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C193532-69B5-276C-2E04-2E8CB44A5DC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14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CD8BF06-9AE7-1AFB-AF31-D41FED0A27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302" y="1068787"/>
            <a:ext cx="3321698" cy="578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34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>
            <a:extLst>
              <a:ext uri="{FF2B5EF4-FFF2-40B4-BE49-F238E27FC236}">
                <a16:creationId xmlns:a16="http://schemas.microsoft.com/office/drawing/2014/main" id="{4F2C8930-98A9-5536-D1EE-99AFB5A29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8429"/>
            <a:ext cx="7051675" cy="500063"/>
          </a:xfrm>
        </p:spPr>
        <p:txBody>
          <a:bodyPr>
            <a:normAutofit/>
          </a:bodyPr>
          <a:lstStyle/>
          <a:p>
            <a:r>
              <a:rPr lang="cs-CZ" b="1" i="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100 ostrovů obnovy přírody</a:t>
            </a:r>
            <a:endParaRPr lang="cs-CZ" dirty="0"/>
          </a:p>
        </p:txBody>
      </p:sp>
      <p:sp>
        <p:nvSpPr>
          <p:cNvPr id="17" name="Zástupný obsah 2">
            <a:extLst>
              <a:ext uri="{FF2B5EF4-FFF2-40B4-BE49-F238E27FC236}">
                <a16:creationId xmlns:a16="http://schemas.microsoft.com/office/drawing/2014/main" id="{D4E40640-B3AA-2F84-F3AE-A67AC146C236}"/>
              </a:ext>
            </a:extLst>
          </p:cNvPr>
          <p:cNvSpPr txBox="1">
            <a:spLocks/>
          </p:cNvSpPr>
          <p:nvPr/>
        </p:nvSpPr>
        <p:spPr>
          <a:xfrm>
            <a:off x="456796" y="1517868"/>
            <a:ext cx="8324133" cy="4991493"/>
          </a:xfrm>
          <a:prstGeom prst="rect">
            <a:avLst/>
          </a:prstGeom>
        </p:spPr>
        <p:txBody>
          <a:bodyPr lIns="93296" tIns="46648" rIns="93296" bIns="46648">
            <a:normAutofit/>
          </a:bodyPr>
          <a:lstStyle>
            <a:lvl1pPr marL="262396" indent="-262396" algn="l" rtl="0" eaLnBrk="1" fontAlgn="base" hangingPunct="1">
              <a:lnSpc>
                <a:spcPct val="120000"/>
              </a:lnSpc>
              <a:spcBef>
                <a:spcPts val="23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75481" indent="-275481" algn="l" rtl="0" eaLnBrk="1" fontAlgn="base" hangingPunct="1">
              <a:lnSpc>
                <a:spcPct val="120000"/>
              </a:lnSpc>
              <a:spcBef>
                <a:spcPts val="383"/>
              </a:spcBef>
              <a:spcAft>
                <a:spcPct val="0"/>
              </a:spcAft>
              <a:buClr>
                <a:schemeClr val="accent1"/>
              </a:buClr>
              <a:buSzPct val="150000"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413222" indent="-174931" algn="l" rtl="0" eaLnBrk="1" fontAlgn="base" hangingPunct="1">
              <a:lnSpc>
                <a:spcPct val="120000"/>
              </a:lnSpc>
              <a:spcBef>
                <a:spcPts val="153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688703" indent="-174931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881540" indent="-174931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Georgia" pitchFamily="18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1924235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74096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23957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73818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1" indent="-355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A0C43A"/>
              </a:buClr>
              <a:buSzPct val="130000"/>
              <a:buFont typeface="Wingdings" panose="05000000000000000000" pitchFamily="2" charset="2"/>
              <a:buChar char="ü"/>
              <a:defRPr/>
            </a:pPr>
            <a:endParaRPr lang="cs-CZ" sz="2000" dirty="0"/>
          </a:p>
        </p:txBody>
      </p:sp>
      <p:sp>
        <p:nvSpPr>
          <p:cNvPr id="2" name="Zástupný obsah 2">
            <a:extLst>
              <a:ext uri="{FF2B5EF4-FFF2-40B4-BE49-F238E27FC236}">
                <a16:creationId xmlns:a16="http://schemas.microsoft.com/office/drawing/2014/main" id="{5E820D41-3D45-D614-86BF-F10B76FEE9AB}"/>
              </a:ext>
            </a:extLst>
          </p:cNvPr>
          <p:cNvSpPr txBox="1">
            <a:spLocks/>
          </p:cNvSpPr>
          <p:nvPr/>
        </p:nvSpPr>
        <p:spPr>
          <a:xfrm>
            <a:off x="371301" y="1528716"/>
            <a:ext cx="8510941" cy="4991493"/>
          </a:xfrm>
          <a:prstGeom prst="rect">
            <a:avLst/>
          </a:prstGeom>
        </p:spPr>
        <p:txBody>
          <a:bodyPr lIns="93296" tIns="46648" rIns="93296" bIns="46648">
            <a:normAutofit/>
          </a:bodyPr>
          <a:lstStyle>
            <a:lvl1pPr marL="262396" indent="-262396" algn="l" rtl="0" eaLnBrk="1" fontAlgn="base" hangingPunct="1">
              <a:lnSpc>
                <a:spcPct val="120000"/>
              </a:lnSpc>
              <a:spcBef>
                <a:spcPts val="23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75481" indent="-275481" algn="l" rtl="0" eaLnBrk="1" fontAlgn="base" hangingPunct="1">
              <a:lnSpc>
                <a:spcPct val="120000"/>
              </a:lnSpc>
              <a:spcBef>
                <a:spcPts val="383"/>
              </a:spcBef>
              <a:spcAft>
                <a:spcPct val="0"/>
              </a:spcAft>
              <a:buClr>
                <a:schemeClr val="accent1"/>
              </a:buClr>
              <a:buSzPct val="150000"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413222" indent="-174931" algn="l" rtl="0" eaLnBrk="1" fontAlgn="base" hangingPunct="1">
              <a:lnSpc>
                <a:spcPct val="120000"/>
              </a:lnSpc>
              <a:spcBef>
                <a:spcPts val="153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688703" indent="-174931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Arial" charset="0"/>
              <a:buChar char="–"/>
              <a:defRPr sz="105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881540" indent="-174931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Georgia" pitchFamily="18" charset="0"/>
              <a:buChar char="−"/>
              <a:defRPr sz="9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1924235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74096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23957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73818" indent="-174931" algn="l" defTabSz="69972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1200"/>
              </a:spcAft>
              <a:buClr>
                <a:srgbClr val="A0C43A"/>
              </a:buClr>
              <a:buSzPct val="130000"/>
              <a:tabLst>
                <a:tab pos="355600" algn="l"/>
              </a:tabLst>
              <a:defRPr/>
            </a:pPr>
            <a:r>
              <a:rPr lang="cs-CZ" sz="1800" b="1" dirty="0"/>
              <a:t>dva typy území</a:t>
            </a:r>
            <a:r>
              <a:rPr lang="cs-CZ" sz="1800" dirty="0"/>
              <a:t>: </a:t>
            </a:r>
            <a:br>
              <a:rPr lang="cs-CZ" sz="1800" dirty="0"/>
            </a:br>
            <a:r>
              <a:rPr lang="cs-CZ" sz="1800" dirty="0">
                <a:solidFill>
                  <a:schemeClr val="accent1"/>
                </a:solidFill>
              </a:rPr>
              <a:t>1. lokality už dnes biologicky cenné a unikátní</a:t>
            </a:r>
            <a:r>
              <a:rPr lang="cs-CZ" sz="1800" dirty="0"/>
              <a:t>, </a:t>
            </a:r>
            <a:r>
              <a:rPr lang="cs-CZ" sz="1600" dirty="0"/>
              <a:t>např. rašeliniště v Krušných horách</a:t>
            </a:r>
            <a:br>
              <a:rPr lang="cs-CZ" sz="1800" dirty="0"/>
            </a:br>
            <a:r>
              <a:rPr lang="cs-CZ" sz="1800" dirty="0">
                <a:solidFill>
                  <a:schemeClr val="accent1"/>
                </a:solidFill>
              </a:rPr>
              <a:t>2. lokality s velkým biologickým potenciálem</a:t>
            </a:r>
            <a:r>
              <a:rPr lang="cs-CZ" sz="1800" dirty="0"/>
              <a:t>, kde je ale nutné promyšlenými lesnickými zásahy tento potenciál nastartovat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A0C43A"/>
              </a:buClr>
              <a:buSzPct val="130000"/>
              <a:tabLst>
                <a:tab pos="355600" algn="l"/>
              </a:tabLst>
              <a:defRPr/>
            </a:pPr>
            <a:r>
              <a:rPr lang="cs-CZ" sz="1800" b="1" dirty="0"/>
              <a:t>atraktivní stanoviště </a:t>
            </a:r>
            <a:r>
              <a:rPr lang="cs-CZ" sz="1800" dirty="0"/>
              <a:t>z pohledu odborníků i laiků: </a:t>
            </a:r>
            <a:r>
              <a:rPr lang="cs-CZ" sz="1800" dirty="0">
                <a:solidFill>
                  <a:schemeClr val="accent1"/>
                </a:solidFill>
              </a:rPr>
              <a:t>rašelinné smrčiny</a:t>
            </a:r>
            <a:r>
              <a:rPr lang="cs-CZ" sz="1800" dirty="0"/>
              <a:t>, </a:t>
            </a:r>
            <a:r>
              <a:rPr lang="cs-CZ" sz="1800" dirty="0">
                <a:solidFill>
                  <a:schemeClr val="accent1"/>
                </a:solidFill>
              </a:rPr>
              <a:t>cenné bučiny</a:t>
            </a:r>
            <a:r>
              <a:rPr lang="cs-CZ" sz="1800" dirty="0"/>
              <a:t>, </a:t>
            </a:r>
            <a:r>
              <a:rPr lang="cs-CZ" sz="1800" dirty="0" err="1">
                <a:solidFill>
                  <a:schemeClr val="accent1"/>
                </a:solidFill>
              </a:rPr>
              <a:t>šípákové</a:t>
            </a:r>
            <a:r>
              <a:rPr lang="cs-CZ" sz="1800" dirty="0">
                <a:solidFill>
                  <a:schemeClr val="accent1"/>
                </a:solidFill>
              </a:rPr>
              <a:t> doubravy</a:t>
            </a:r>
            <a:r>
              <a:rPr lang="cs-CZ" sz="1800" dirty="0"/>
              <a:t>, lesy na </a:t>
            </a:r>
            <a:r>
              <a:rPr lang="cs-CZ" sz="1800" dirty="0">
                <a:solidFill>
                  <a:schemeClr val="accent1"/>
                </a:solidFill>
              </a:rPr>
              <a:t>extrémních stanovištích</a:t>
            </a:r>
            <a:r>
              <a:rPr lang="cs-CZ" sz="1800" dirty="0"/>
              <a:t>, </a:t>
            </a:r>
            <a:r>
              <a:rPr lang="cs-CZ" sz="1800" dirty="0">
                <a:solidFill>
                  <a:schemeClr val="accent1"/>
                </a:solidFill>
              </a:rPr>
              <a:t>mokřady</a:t>
            </a:r>
            <a:r>
              <a:rPr lang="cs-CZ" sz="1800" dirty="0"/>
              <a:t>, </a:t>
            </a:r>
            <a:r>
              <a:rPr lang="cs-CZ" sz="1800" dirty="0">
                <a:solidFill>
                  <a:schemeClr val="accent1"/>
                </a:solidFill>
              </a:rPr>
              <a:t>lužní lesy</a:t>
            </a:r>
            <a:r>
              <a:rPr lang="cs-CZ" sz="1800" dirty="0"/>
              <a:t>, tzv. </a:t>
            </a:r>
            <a:r>
              <a:rPr lang="cs-CZ" sz="1800" dirty="0">
                <a:solidFill>
                  <a:schemeClr val="accent1"/>
                </a:solidFill>
              </a:rPr>
              <a:t>reliktní bory</a:t>
            </a:r>
            <a:r>
              <a:rPr lang="cs-CZ" sz="1800" dirty="0"/>
              <a:t>, …  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A0C43A"/>
              </a:buClr>
              <a:buSzPct val="130000"/>
              <a:defRPr/>
            </a:pPr>
            <a:r>
              <a:rPr lang="cs-CZ" sz="1800" dirty="0"/>
              <a:t>zpracovaná </a:t>
            </a:r>
            <a:r>
              <a:rPr lang="cs-CZ" sz="1800" b="1" dirty="0"/>
              <a:t>podrobná metodika </a:t>
            </a:r>
            <a:r>
              <a:rPr lang="cs-CZ" sz="1800" dirty="0"/>
              <a:t>péče a konkrétní </a:t>
            </a:r>
            <a:r>
              <a:rPr lang="cs-CZ" sz="1800" b="1" dirty="0"/>
              <a:t>lesnická opatření </a:t>
            </a:r>
            <a:r>
              <a:rPr lang="cs-CZ" sz="1800" dirty="0"/>
              <a:t>pro každou lokalitu; pravidelný </a:t>
            </a:r>
            <a:r>
              <a:rPr lang="cs-CZ" sz="1800" b="1" dirty="0"/>
              <a:t>monitoring</a:t>
            </a:r>
            <a:r>
              <a:rPr lang="cs-CZ" sz="1800" dirty="0"/>
              <a:t> a </a:t>
            </a:r>
            <a:r>
              <a:rPr lang="cs-CZ" sz="1800" b="1" dirty="0"/>
              <a:t>vyhodnocování</a:t>
            </a:r>
            <a:r>
              <a:rPr lang="cs-CZ" sz="1800" dirty="0"/>
              <a:t> výsledků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9EC8F8B9-2C64-1785-0CA8-1BDF06DF309A}"/>
              </a:ext>
            </a:extLst>
          </p:cNvPr>
          <p:cNvSpPr/>
          <p:nvPr/>
        </p:nvSpPr>
        <p:spPr>
          <a:xfrm>
            <a:off x="-12488" y="5270090"/>
            <a:ext cx="9144000" cy="158791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9066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6268ED-1F25-B1FA-D8C1-3C8478226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Školící plochy LČR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85E71E3-D9BD-36F6-C807-0A7B32974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" y="1395356"/>
            <a:ext cx="4034018" cy="322508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700" dirty="0"/>
              <a:t>Za účelem proškolení a seznámení s druhově pestrými porosty vzniklo v letech 2022-2024 55 školicích ploch. Jsou vždy 2 plochy 20x20 m se zásahem provedeným a neprovedeným.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700" dirty="0"/>
              <a:t>Porosty z umělé, přirozené i kombinované obnovy. Důraz na změnu přístupu k pionýrským dřevinám.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700" dirty="0"/>
              <a:t>Bylo již proškoleno okolo 1. tisíce lesníků.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700" dirty="0"/>
              <a:t>Možná je účast i lesníků z jiných profesí a oborů (státní správa, AOPK, lesní dělníci).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0252AC6-E1CF-B4FE-EDF1-83D3A558BEE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7D69F5B-AF98-4275-5506-9D168E755E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004" y="1065320"/>
            <a:ext cx="4135995" cy="3555126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748503CC-82D8-70D2-47CD-800B265355E0}"/>
              </a:ext>
            </a:extLst>
          </p:cNvPr>
          <p:cNvSpPr txBox="1"/>
          <p:nvPr/>
        </p:nvSpPr>
        <p:spPr>
          <a:xfrm>
            <a:off x="768096" y="4874781"/>
            <a:ext cx="803188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600" dirty="0"/>
              <a:t>Byl vypsán grant na téma Ekonomická analýza variantních modelů výchovy mladých lesních porostů.</a:t>
            </a:r>
          </a:p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600" dirty="0"/>
              <a:t>Řešitelem je Česká zemědělská univerzita.</a:t>
            </a:r>
          </a:p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600" dirty="0"/>
              <a:t>Podklad pro rozhodování o volbě optimální varianty výchovy.</a:t>
            </a:r>
          </a:p>
        </p:txBody>
      </p:sp>
    </p:spTree>
    <p:extLst>
      <p:ext uri="{BB962C8B-B14F-4D97-AF65-F5344CB8AC3E}">
        <p14:creationId xmlns:p14="http://schemas.microsoft.com/office/powerpoint/2010/main" val="2439639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CCC009-CC8B-3F52-757C-78A6D9394A1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68095" y="1395356"/>
            <a:ext cx="4476079" cy="5284510"/>
          </a:xfrm>
        </p:spPr>
        <p:txBody>
          <a:bodyPr wrap="square"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Stávající i nově zakládané demonstrační objekty.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16 již založených DO ve spolupráci s UHUL, kde postupně probíhá aktualizace.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4 již založené dle metodiky Pro Silva </a:t>
            </a:r>
            <a:r>
              <a:rPr lang="cs-CZ" sz="1700" dirty="0" err="1"/>
              <a:t>Bohemica</a:t>
            </a:r>
            <a:r>
              <a:rPr lang="cs-CZ" sz="1700" dirty="0"/>
              <a:t>. Zde probíhá </a:t>
            </a:r>
            <a:r>
              <a:rPr lang="cs-CZ" sz="1700" dirty="0" err="1"/>
              <a:t>pravidlené</a:t>
            </a:r>
            <a:r>
              <a:rPr lang="cs-CZ" sz="1700" dirty="0"/>
              <a:t> měření na zkusných plochách v 5-letých intervalech (Klokočná, </a:t>
            </a:r>
            <a:r>
              <a:rPr lang="cs-CZ" sz="1700" dirty="0" err="1"/>
              <a:t>Samechov</a:t>
            </a:r>
            <a:r>
              <a:rPr lang="cs-CZ" sz="1700" dirty="0"/>
              <a:t>, Umrlčí, Loupežnický vrch).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5 nově zakládaných objektů dle metodiky Pro Silva </a:t>
            </a:r>
            <a:r>
              <a:rPr lang="cs-CZ" sz="1700" dirty="0" err="1"/>
              <a:t>Bohemica</a:t>
            </a:r>
            <a:r>
              <a:rPr lang="cs-CZ" sz="1700" dirty="0"/>
              <a:t> ve spolupráci s UHUL (LS Hořice, Janovice, Jindřichův Hradec, Český Rudolec a Litvínov).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V letech 2025-26 předpoklad založení dalších 6 nových DO.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700" dirty="0"/>
              <a:t>Cílem je představit funkční ukázky hospodaření s dosaženými výsledky pro zaměstnance i (odbornou) veřejnost.</a:t>
            </a:r>
          </a:p>
          <a:p>
            <a:endParaRPr lang="cs-CZ" sz="17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CB7D0B6-03D0-50BC-7047-6F109EE738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3722" y="1068787"/>
            <a:ext cx="3620278" cy="5805194"/>
          </a:xfrm>
          <a:prstGeom prst="rect">
            <a:avLst/>
          </a:prstGeom>
          <a:noFill/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0E49066-0437-97E3-07B5-6DB66ECF95D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155D61C-8060-4D61-9CAD-069F67DC5210}" type="slidenum">
              <a:rPr lang="cs-CZ" smtClean="0"/>
              <a:pPr>
                <a:spcAft>
                  <a:spcPts val="600"/>
                </a:spcAft>
              </a:pPr>
              <a:t>17</a:t>
            </a:fld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52EC03E-B5ED-E149-99C6-BF961848B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</p:spPr>
        <p:txBody>
          <a:bodyPr wrap="square" anchor="ctr">
            <a:normAutofit/>
          </a:bodyPr>
          <a:lstStyle/>
          <a:p>
            <a:pPr algn="ctr"/>
            <a:r>
              <a:rPr lang="cs-CZ" dirty="0"/>
              <a:t>Demonstrační objekty LČR</a:t>
            </a:r>
          </a:p>
        </p:txBody>
      </p:sp>
    </p:spTree>
    <p:extLst>
      <p:ext uri="{BB962C8B-B14F-4D97-AF65-F5344CB8AC3E}">
        <p14:creationId xmlns:p14="http://schemas.microsoft.com/office/powerpoint/2010/main" val="204410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A7BBE3-EAB4-F74D-05BE-C9070E058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Rizika a příležitosti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4FF81B-9F92-657E-656A-7868F9620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" y="1260629"/>
            <a:ext cx="7290054" cy="5597371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Lesy skutečně nejsou jen továrnou na dřevo a zdrojem příjmů pro  státní rozpočet. Poučení z kalamity je jasné. Lesy je nutné zachovat především jako produktivní ekosystém.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Lesní hospodaření musí být </a:t>
            </a:r>
            <a:r>
              <a:rPr lang="cs-CZ" dirty="0" err="1"/>
              <a:t>samofinancovatelné</a:t>
            </a:r>
            <a:r>
              <a:rPr lang="cs-CZ" dirty="0"/>
              <a:t>, ale zisk by se měl především vracet do lesa, lesní infrastruktury, životního prostředí, ale i do veřejně prospěšných projektů ve spolupráci s obcemi a kraji.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Vztah k ochraně přírody. V zásadě není rozpor. Metody se liší. Zdravý lesní ekosystém vytváří prostředí pro širokou škálu druhů rostlin, živočichů i hub. Je třeba hledat průsečíky.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Státní lesy by měly v rámci </a:t>
            </a:r>
            <a:r>
              <a:rPr lang="cs-CZ" dirty="0" err="1"/>
              <a:t>multifunkcionality</a:t>
            </a:r>
            <a:r>
              <a:rPr lang="cs-CZ" dirty="0"/>
              <a:t> přicházet s návrhy podporujícími druhovou pestrost. Naproti tomu ochrana přírody musí postupovat ve všech oblastech jednotně a čitelně, nikoli podle úsudku jednotlivých úředníků.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Vyhýbat se a nepodléhat radikalismu řízeného emocemi bez odborného podkladu a definovaných dlouhodobých cílů. Obrana spočívá v trpělivé odborné argumentaci.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Dřevo nadále je jedinečná všestranně využitelná obnovitelná surovina.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Nedostatek kvalitních pracovníků (ZZVZ).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Neustálé vzdělávání lesnické personálu na dobrých příkladech z praxe.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285E588-ABBE-F626-2303-7DC550EFDD3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518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2906BD-1C27-7C83-5145-246CAFF2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Děkuji za pozornost !</a:t>
            </a:r>
            <a:br>
              <a:rPr lang="cs-CZ" dirty="0"/>
            </a:br>
            <a:r>
              <a:rPr lang="cs-CZ" dirty="0"/>
              <a:t>Lesu zdar!</a:t>
            </a:r>
          </a:p>
        </p:txBody>
      </p:sp>
    </p:spTree>
    <p:extLst>
      <p:ext uri="{BB962C8B-B14F-4D97-AF65-F5344CB8AC3E}">
        <p14:creationId xmlns:p14="http://schemas.microsoft.com/office/powerpoint/2010/main" val="305415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AE3092-5E48-5A7B-4AD2-30049328D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Poučení z obnovy lesa na kalamitních holinách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2D804E-3F3E-0945-3289-E770662FA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176" y="1259571"/>
            <a:ext cx="7951949" cy="2682137"/>
          </a:xfrm>
        </p:spPr>
        <p:txBody>
          <a:bodyPr>
            <a:normAutofit fontScale="325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Byly vynaloženy vysoké náklady na obnovu a ochranu kultur spolu s nezměrným úsilím lesnického personálu. Problémy s kvalitou a dostupností sadebního materiálu, dostatkem pracovníků i kvalitou prací.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Obrovský potenciál přirozené regenerace lesního ekosystému.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Nutnost systematického plánování obnovy lesa na kalamitních holinách.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Využití přirozené obnovy všech dřevin včetně pionýrských s následným náletem cílových dřevin (vyhláška 298/2018 Sb.).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Příležitost změnit druhovou skladbu rychleji než při běžné obnově smrkových a borových porostů. Přiblížení přirozené skladbě dřevin a větší pestrosti. Větší uplatnění dřevin náročnějších na světlo, zejm. DB.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4000" dirty="0"/>
              <a:t>Větší pozornost si zaslouží síje. Úspěšnost je různá a je stále třeba hledat optimální postupy. Výhodou je lepší vývoj kořenového systému.</a:t>
            </a:r>
          </a:p>
          <a:p>
            <a:endParaRPr lang="cs-CZ" sz="16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590A8CB-51E5-090E-58C2-2ED6469C4C7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2</a:t>
            </a:fld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FCCE012-6259-C01B-06CB-BCA25578C255}"/>
              </a:ext>
            </a:extLst>
          </p:cNvPr>
          <p:cNvSpPr txBox="1"/>
          <p:nvPr/>
        </p:nvSpPr>
        <p:spPr>
          <a:xfrm>
            <a:off x="541176" y="3815046"/>
            <a:ext cx="3650793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300" dirty="0"/>
              <a:t>Naproti tomu docházelo i k méně vhodné obnově stín snášejících dřevin na velké holiny.</a:t>
            </a:r>
          </a:p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300" dirty="0"/>
              <a:t>Na vhodných stanovištích byla možnost rozvrhnout obnovu na delší časové období, aby nevznikaly porosty stejného stáří na velkých plochách (přípravné dřeviny, dvoufázová obnova).</a:t>
            </a:r>
          </a:p>
          <a:p>
            <a:pPr marL="285750" indent="-285750">
              <a:spcAft>
                <a:spcPts val="600"/>
              </a:spcAft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cs-CZ" sz="1300" dirty="0"/>
              <a:t>Druhová pestrost při obnově lesa je nepřímo úměrná vlivu zvěře.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5" name="Zástupný symbol pro obsah 7">
            <a:extLst>
              <a:ext uri="{FF2B5EF4-FFF2-40B4-BE49-F238E27FC236}">
                <a16:creationId xmlns:a16="http://schemas.microsoft.com/office/drawing/2014/main" id="{FD976DA8-EBCB-415E-8022-5242B1EF5F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871" y="3704647"/>
            <a:ext cx="4169735" cy="2938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0291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4522A-C975-07C9-F94D-6467737A3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Obsah obrázku venku, rostlina, zalesněná oblast, lesík&#10;&#10;Popis byl vytvořen automaticky">
            <a:extLst>
              <a:ext uri="{FF2B5EF4-FFF2-40B4-BE49-F238E27FC236}">
                <a16:creationId xmlns:a16="http://schemas.microsoft.com/office/drawing/2014/main" id="{2AB80AC6-DBCF-2564-2F98-5215163102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768096" y="1395356"/>
            <a:ext cx="3566160" cy="4732312"/>
          </a:xfrm>
          <a:prstGeom prst="rect">
            <a:avLst/>
          </a:prstGeom>
          <a:noFill/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17194D-6DE1-8114-FB89-B7A15F57FD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91990" y="1395356"/>
            <a:ext cx="3566160" cy="4732312"/>
          </a:xfrm>
        </p:spPr>
        <p:txBody>
          <a:bodyPr wrap="square"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Úspěšná obnova lesních porostů není možná bez vyřešení problematiky poškozování lesních porostů zvěří.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V oblasti myslivosti a škod zvěří je dlouhodobým cílem Lesů ČR vyrovnaný vztah zvěře a lesních ekosystémů.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Lesy ČR zvýšily počet honiteb, a to na 30 % z plochy celkových honiteb vlastních, ve kterých budou vykonávat právo myslivosti vlastními zaměstnanci.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V případě nutnosti může být podíl režijních honiteb navýšen až na 50 % všech vlastních honiteb s cílem do 5 let snížit náklady na ochranu mladých porostů proti zvěři na polovinu současné výše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Mimo režijní honitby jsou využívány všechny legislativní možnosti k tlaku na uživatele honiteb pro snížení poškození lesních porostů zvěří.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300" dirty="0"/>
              <a:t>Chystaná novela Zákona o myslivosti?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3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3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0991019-DB19-12D6-D01B-8818D778BD6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8128001" y="6470705"/>
            <a:ext cx="730248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155D61C-8060-4D61-9CAD-069F67DC5210}" type="slidenum">
              <a:rPr lang="cs-CZ" smtClean="0"/>
              <a:pPr>
                <a:spcAft>
                  <a:spcPts val="600"/>
                </a:spcAft>
              </a:pPr>
              <a:t>3</a:t>
            </a:fld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718DA93-EB67-0E5A-AD97-1978B676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178134"/>
            <a:ext cx="7290054" cy="890653"/>
          </a:xfrm>
        </p:spPr>
        <p:txBody>
          <a:bodyPr wrap="square" anchor="ctr">
            <a:normAutofit/>
          </a:bodyPr>
          <a:lstStyle/>
          <a:p>
            <a:r>
              <a:rPr lang="cs-CZ" dirty="0"/>
              <a:t>Zvěř – limitní faktor pro obnovu porostů</a:t>
            </a:r>
          </a:p>
        </p:txBody>
      </p:sp>
    </p:spTree>
    <p:extLst>
      <p:ext uri="{BB962C8B-B14F-4D97-AF65-F5344CB8AC3E}">
        <p14:creationId xmlns:p14="http://schemas.microsoft.com/office/powerpoint/2010/main" val="209981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5508E1-1222-9063-DE08-99F785793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Zástupný obsah 6">
            <a:extLst>
              <a:ext uri="{FF2B5EF4-FFF2-40B4-BE49-F238E27FC236}">
                <a16:creationId xmlns:a16="http://schemas.microsoft.com/office/drawing/2014/main" id="{A5E324BB-2D7A-2A17-F9B0-284FAB6F719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798" y="1262725"/>
            <a:ext cx="3822247" cy="2297414"/>
          </a:xfrm>
          <a:prstGeom prst="rect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D4EE3D-F8B6-ED26-61CA-462CD48AFD06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155D61C-8060-4D61-9CAD-069F67DC5210}" type="slidenum">
              <a:rPr lang="cs-CZ" smtClean="0"/>
              <a:pPr>
                <a:spcAft>
                  <a:spcPts val="600"/>
                </a:spcAft>
              </a:pPr>
              <a:t>4</a:t>
            </a:fld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D2731CB-DB9C-ABCC-7BFC-769E7BC2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/>
          <a:p>
            <a:pPr algn="ctr"/>
            <a:r>
              <a:rPr lang="cs-CZ" dirty="0"/>
              <a:t>Druhová skladba obnovovaných porostů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E2EF96E7-4A3C-5C03-CC7A-67218127EA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74" y="1262725"/>
            <a:ext cx="3891908" cy="2297414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4D1ACCD2-EB49-575B-6485-27EBF5F746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581" y="3825531"/>
            <a:ext cx="2861031" cy="1857424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6F0A68E4-8431-8943-3846-1EAC815FD53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383" y="3825531"/>
            <a:ext cx="2862198" cy="1857424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048D8FE7-D703-8024-0174-24F75D816D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52" y="3825531"/>
            <a:ext cx="2862198" cy="1857424"/>
          </a:xfrm>
          <a:prstGeom prst="rect">
            <a:avLst/>
          </a:prstGeom>
        </p:spPr>
      </p:pic>
      <p:sp>
        <p:nvSpPr>
          <p:cNvPr id="20" name="Zástupný obsah 19">
            <a:extLst>
              <a:ext uri="{FF2B5EF4-FFF2-40B4-BE49-F238E27FC236}">
                <a16:creationId xmlns:a16="http://schemas.microsoft.com/office/drawing/2014/main" id="{2FCAC72E-9D9F-7C37-86E5-88285D10E9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4574" y="5948346"/>
            <a:ext cx="7995404" cy="461000"/>
          </a:xfrm>
        </p:spPr>
        <p:txBody>
          <a:bodyPr>
            <a:normAutofit/>
          </a:bodyPr>
          <a:lstStyle/>
          <a:p>
            <a:r>
              <a:rPr lang="cs-CZ" sz="1800" dirty="0"/>
              <a:t>Do roku 2029 plánovaný 40% podíl přirozené obnovy na první obnově celkové.</a:t>
            </a:r>
          </a:p>
        </p:txBody>
      </p:sp>
    </p:spTree>
    <p:extLst>
      <p:ext uri="{BB962C8B-B14F-4D97-AF65-F5344CB8AC3E}">
        <p14:creationId xmlns:p14="http://schemas.microsoft.com/office/powerpoint/2010/main" val="3287892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27F4A9-09EC-4EA1-9A7A-F458CCCB2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Obnova lesa LČR 2014 - 2024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AF33547-3E90-461A-B457-6FF64219EAD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5</a:t>
            </a:fld>
            <a:endParaRPr lang="cs-CZ" dirty="0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386EB103-AF83-6C29-F995-24CC3AE3220A}"/>
              </a:ext>
            </a:extLst>
          </p:cNvPr>
          <p:cNvGraphicFramePr>
            <a:graphicFrameLocks noGrp="1"/>
          </p:cNvGraphicFramePr>
          <p:nvPr/>
        </p:nvGraphicFramePr>
        <p:xfrm>
          <a:off x="594225" y="1261755"/>
          <a:ext cx="7680452" cy="4018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897A2B46-8F10-4886-DA96-2C7C7CBCA0B6}"/>
              </a:ext>
            </a:extLst>
          </p:cNvPr>
          <p:cNvSpPr txBox="1"/>
          <p:nvPr/>
        </p:nvSpPr>
        <p:spPr>
          <a:xfrm>
            <a:off x="425004" y="5473005"/>
            <a:ext cx="8603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Rozsah bilance holin je stabilizován a v </a:t>
            </a:r>
            <a:r>
              <a:rPr lang="cs-CZ" sz="1600" dirty="0" err="1"/>
              <a:t>postkalamitním</a:t>
            </a:r>
            <a:r>
              <a:rPr lang="cs-CZ" sz="1600" dirty="0"/>
              <a:t> období se dostává do normálního stavu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Nárůst holin z těžby byl v letech 2023 a 2024 podnormální, rozsah obnovy byl výrazně větší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S úbytkem bilance holin klesá i celkový rozsah obnovy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Dochází k nárůstu podílu přirozených obnov porostů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585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8CFA36-9AF4-83EB-B940-64CDF92D7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dirty="0"/>
              <a:t>Struktura holiny dle cílového roku zalesnění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AB0166E-F789-9497-C8A3-752C18C003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6</a:t>
            </a:fld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2099D44-A3EE-B59D-EA69-0FCEE6F85A18}"/>
              </a:ext>
            </a:extLst>
          </p:cNvPr>
          <p:cNvSpPr txBox="1"/>
          <p:nvPr/>
        </p:nvSpPr>
        <p:spPr>
          <a:xfrm>
            <a:off x="1004935" y="6238533"/>
            <a:ext cx="718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S poklesem bilance holin, klesá i potřeba </a:t>
            </a:r>
            <a:r>
              <a:rPr lang="cs-CZ" dirty="0" err="1"/>
              <a:t>SaMa</a:t>
            </a:r>
            <a:r>
              <a:rPr lang="cs-CZ" dirty="0"/>
              <a:t> pro umělou obnovu lesa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E375FE9-429C-4B85-B0FA-34714A31D6FC}"/>
              </a:ext>
            </a:extLst>
          </p:cNvPr>
          <p:cNvGraphicFramePr>
            <a:graphicFrameLocks noGrp="1"/>
          </p:cNvGraphicFramePr>
          <p:nvPr/>
        </p:nvGraphicFramePr>
        <p:xfrm>
          <a:off x="519231" y="1301717"/>
          <a:ext cx="7745538" cy="4712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351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8CFA36-9AF4-83EB-B940-64CDF92D7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Výhledy potřeb sadebního materiálu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AB0166E-F789-9497-C8A3-752C18C003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7</a:t>
            </a:fld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2099D44-A3EE-B59D-EA69-0FCEE6F85A18}"/>
              </a:ext>
            </a:extLst>
          </p:cNvPr>
          <p:cNvSpPr txBox="1"/>
          <p:nvPr/>
        </p:nvSpPr>
        <p:spPr>
          <a:xfrm>
            <a:off x="480757" y="5756536"/>
            <a:ext cx="7864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 vývojem stavu obnovy lesa a aktuálního stavu bilance holin jsou výhledy potřeb </a:t>
            </a:r>
            <a:r>
              <a:rPr lang="cs-CZ" dirty="0" err="1"/>
              <a:t>SaMa</a:t>
            </a:r>
            <a:r>
              <a:rPr lang="cs-CZ" dirty="0"/>
              <a:t> každoročně upřesňovány a je tudíž nutno vycházet z posledního výhledu, který je zveřejňován dvouletým předstihem 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0C939621-0B59-39E9-E4C3-CD47446B0C75}"/>
              </a:ext>
            </a:extLst>
          </p:cNvPr>
          <p:cNvGraphicFramePr>
            <a:graphicFrameLocks noGrp="1"/>
          </p:cNvGraphicFramePr>
          <p:nvPr/>
        </p:nvGraphicFramePr>
        <p:xfrm>
          <a:off x="549843" y="1306691"/>
          <a:ext cx="7578158" cy="427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0085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F68A5E-162D-4BAE-E9F9-01694105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Výhledy potřeb sadebního materiálu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000E0F9-F5FA-BF68-835A-111BD4B4D09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85091583-D390-DCE8-B09C-BDD586C30D6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891" y="1137191"/>
            <a:ext cx="7038110" cy="4760158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445894FE-CC13-A7A4-7607-E8BAB5434705}"/>
              </a:ext>
            </a:extLst>
          </p:cNvPr>
          <p:cNvSpPr txBox="1"/>
          <p:nvPr/>
        </p:nvSpPr>
        <p:spPr>
          <a:xfrm>
            <a:off x="285751" y="5999361"/>
            <a:ext cx="857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https://lesycr.cz/pece-o-les/reprodukcni-material/vyhled-potreb-sadebniho-materialu/</a:t>
            </a: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4158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D453C-178E-55FF-BE21-47F7ECDCA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4F1EC5-F2E3-1837-202D-9BF3BB7D8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Lesní školky u LČR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2C0FAF2-D97C-614C-E8B8-869579FF7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022" y="1395356"/>
            <a:ext cx="7913406" cy="49140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V současné době je u LČR aktivních 5 školkařských středisek, a to  na  LZ Kladská, LZ Boubín, LZ Konopiště, LZ Židlochovice a SZ Týniště nad Orlicí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Účelem je produkovat objem sadebního materiálu odpovídající zhruba potřebě lesních závodů a případnému vykrývání lokálních výpadků dodávek standardního a méně běžného sadebního materiálu pro OJ LČR, v objemu 2-4 mil ks. </a:t>
            </a:r>
            <a:r>
              <a:rPr lang="cs-CZ" sz="1600" dirty="0" err="1"/>
              <a:t>SaMa</a:t>
            </a:r>
            <a:endParaRPr lang="cs-CZ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Jsou za podmínek běžné údržby i případných modernizací schopny pěstovat jak </a:t>
            </a:r>
            <a:r>
              <a:rPr lang="cs-CZ" sz="1600" dirty="0" err="1"/>
              <a:t>prostokořenný</a:t>
            </a:r>
            <a:r>
              <a:rPr lang="cs-CZ" sz="1600" dirty="0"/>
              <a:t>, tak obalovaný sadební materiál základních i speciálních pěstebních vzorců, klasickými i moderními technologiemi, pestré škály druhů dřevin, přednostně speciálních původů (genové základny, semenné sady,…)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387A106-D634-D24B-835E-C88C9C6A5C6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4155D61C-8060-4D61-9CAD-069F67DC5210}" type="slidenum">
              <a:rPr lang="cs-CZ" smtClean="0"/>
              <a:pPr/>
              <a:t>9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74132B7-6F82-E4D1-6864-3FBA0CA5FC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572" y="3810539"/>
            <a:ext cx="3394442" cy="2582811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529CEA0C-D215-D3CE-6C85-61CF6C1C75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8592" y="3810539"/>
            <a:ext cx="4538160" cy="262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39137"/>
      </p:ext>
    </p:extLst>
  </p:cSld>
  <p:clrMapOvr>
    <a:masterClrMapping/>
  </p:clrMapOvr>
</p:sld>
</file>

<file path=ppt/theme/theme1.xml><?xml version="1.0" encoding="utf-8"?>
<a:theme xmlns:a="http://schemas.openxmlformats.org/drawingml/2006/main" name="Předloha_1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ředloha_2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ředloha_3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ředloha_4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ředloha_5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80E2EC2F5AC4047BA0CAFFB5A26AC3C" ma:contentTypeVersion="4" ma:contentTypeDescription="Vytvoří nový dokument" ma:contentTypeScope="" ma:versionID="72ceecccd11fadb7544d107d08c49c8c">
  <xsd:schema xmlns:xsd="http://www.w3.org/2001/XMLSchema" xmlns:xs="http://www.w3.org/2001/XMLSchema" xmlns:p="http://schemas.microsoft.com/office/2006/metadata/properties" xmlns:ns2="40e1ae95-23d1-4016-a003-6366f7c637da" targetNamespace="http://schemas.microsoft.com/office/2006/metadata/properties" ma:root="true" ma:fieldsID="86986f9f899396062dcfe4a322e67168" ns2:_="">
    <xsd:import namespace="40e1ae95-23d1-4016-a003-6366f7c637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e1ae95-23d1-4016-a003-6366f7c637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16363C-9FB4-4785-978C-60C9DE6CEDD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5D28EDA-CAB5-4DC2-AC1F-8ACB7F1B3A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1D133-B564-49CD-B1B8-4FE116FDC6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e1ae95-23d1-4016-a003-6366f7c637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10928</TotalTime>
  <Words>1648</Words>
  <Application>Microsoft Office PowerPoint</Application>
  <PresentationFormat>Předvádění na obrazovce (4:3)</PresentationFormat>
  <Paragraphs>121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5</vt:i4>
      </vt:variant>
      <vt:variant>
        <vt:lpstr>Nadpisy snímků</vt:lpstr>
      </vt:variant>
      <vt:variant>
        <vt:i4>19</vt:i4>
      </vt:variant>
    </vt:vector>
  </HeadingPairs>
  <TitlesOfParts>
    <vt:vector size="31" baseType="lpstr">
      <vt:lpstr>Arial</vt:lpstr>
      <vt:lpstr>Calibri</vt:lpstr>
      <vt:lpstr>Franklin Gothic Book</vt:lpstr>
      <vt:lpstr>Franklin Gothic Medium</vt:lpstr>
      <vt:lpstr>Tw Cen MT</vt:lpstr>
      <vt:lpstr>Wingdings</vt:lpstr>
      <vt:lpstr>Wingdings 3</vt:lpstr>
      <vt:lpstr>Předloha_1</vt:lpstr>
      <vt:lpstr>Předloha_2</vt:lpstr>
      <vt:lpstr>Předloha_3</vt:lpstr>
      <vt:lpstr>Předloha_4</vt:lpstr>
      <vt:lpstr>Předloha_5</vt:lpstr>
      <vt:lpstr>Obnova lesů u LČR v postkalamitní době</vt:lpstr>
      <vt:lpstr>Poučení z obnovy lesa na kalamitních holinách</vt:lpstr>
      <vt:lpstr>Zvěř – limitní faktor pro obnovu porostů</vt:lpstr>
      <vt:lpstr>Druhová skladba obnovovaných porostů</vt:lpstr>
      <vt:lpstr>Obnova lesa LČR 2014 - 2024</vt:lpstr>
      <vt:lpstr>Struktura holiny dle cílového roku zalesnění</vt:lpstr>
      <vt:lpstr>Výhledy potřeb sadebního materiálu</vt:lpstr>
      <vt:lpstr>Výhledy potřeb sadebního materiálu</vt:lpstr>
      <vt:lpstr>Lesní školky u LČR</vt:lpstr>
      <vt:lpstr> Strategie hospodaření Lesů ČR, s.p.</vt:lpstr>
      <vt:lpstr>Obnova porostů přírodě blízkými způsoby – minimalizace rizika vzniku kalamitních ploch</vt:lpstr>
      <vt:lpstr>Obnova porostů přírodě blízkými způsoby – minimalizace rizika vzniku kalamitních ploch</vt:lpstr>
      <vt:lpstr>Jeden cíl, mnoho cest</vt:lpstr>
      <vt:lpstr>Program biotopových stromů a ploch</vt:lpstr>
      <vt:lpstr>100 ostrovů obnovy přírody</vt:lpstr>
      <vt:lpstr>Školící plochy LČR</vt:lpstr>
      <vt:lpstr>Demonstrační objekty LČR</vt:lpstr>
      <vt:lpstr>Rizika a příležitosti</vt:lpstr>
      <vt:lpstr>Děkuji za pozornost ! Lesu zdar!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grafik</dc:creator>
  <cp:lastModifiedBy>Cosentino Giorgio</cp:lastModifiedBy>
  <cp:revision>560</cp:revision>
  <cp:lastPrinted>2023-04-25T06:16:41Z</cp:lastPrinted>
  <dcterms:created xsi:type="dcterms:W3CDTF">2017-06-13T11:17:44Z</dcterms:created>
  <dcterms:modified xsi:type="dcterms:W3CDTF">2025-03-21T15:12:33Z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0x010100780E2EC2F5AC4047BA0CAFFB5A26AC3C</vt:lpwstr>
  </property>
</Properties>
</file>