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8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56" r:id="rId2"/>
    <p:sldMasterId id="2147483764" r:id="rId3"/>
    <p:sldMasterId id="2147483799" r:id="rId4"/>
    <p:sldMasterId id="2147483831" r:id="rId5"/>
    <p:sldMasterId id="2147483896" r:id="rId6"/>
    <p:sldMasterId id="2147483905" r:id="rId7"/>
    <p:sldMasterId id="2147483943" r:id="rId8"/>
    <p:sldMasterId id="2147483965" r:id="rId9"/>
    <p:sldMasterId id="2147483975" r:id="rId10"/>
  </p:sldMasterIdLst>
  <p:notesMasterIdLst>
    <p:notesMasterId r:id="rId46"/>
  </p:notesMasterIdLst>
  <p:sldIdLst>
    <p:sldId id="500" r:id="rId11"/>
    <p:sldId id="586" r:id="rId12"/>
    <p:sldId id="516" r:id="rId13"/>
    <p:sldId id="620" r:id="rId14"/>
    <p:sldId id="542" r:id="rId15"/>
    <p:sldId id="604" r:id="rId16"/>
    <p:sldId id="650" r:id="rId17"/>
    <p:sldId id="646" r:id="rId18"/>
    <p:sldId id="603" r:id="rId19"/>
    <p:sldId id="647" r:id="rId20"/>
    <p:sldId id="649" r:id="rId21"/>
    <p:sldId id="633" r:id="rId22"/>
    <p:sldId id="515" r:id="rId23"/>
    <p:sldId id="638" r:id="rId24"/>
    <p:sldId id="359" r:id="rId25"/>
    <p:sldId id="639" r:id="rId26"/>
    <p:sldId id="631" r:id="rId27"/>
    <p:sldId id="563" r:id="rId28"/>
    <p:sldId id="622" r:id="rId29"/>
    <p:sldId id="635" r:id="rId30"/>
    <p:sldId id="651" r:id="rId31"/>
    <p:sldId id="602" r:id="rId32"/>
    <p:sldId id="636" r:id="rId33"/>
    <p:sldId id="526" r:id="rId34"/>
    <p:sldId id="264" r:id="rId35"/>
    <p:sldId id="545" r:id="rId36"/>
    <p:sldId id="624" r:id="rId37"/>
    <p:sldId id="634" r:id="rId38"/>
    <p:sldId id="605" r:id="rId39"/>
    <p:sldId id="608" r:id="rId40"/>
    <p:sldId id="364" r:id="rId41"/>
    <p:sldId id="607" r:id="rId42"/>
    <p:sldId id="593" r:id="rId43"/>
    <p:sldId id="592" r:id="rId44"/>
    <p:sldId id="643" r:id="rId45"/>
  </p:sldIdLst>
  <p:sldSz cx="12192000" cy="6858000"/>
  <p:notesSz cx="7010400" cy="92964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E55D7F0B-1B5F-4C60-98F5-0D87A813EAD5}">
          <p14:sldIdLst>
            <p14:sldId id="500"/>
            <p14:sldId id="586"/>
            <p14:sldId id="516"/>
            <p14:sldId id="620"/>
            <p14:sldId id="542"/>
            <p14:sldId id="604"/>
            <p14:sldId id="650"/>
            <p14:sldId id="646"/>
            <p14:sldId id="603"/>
            <p14:sldId id="647"/>
            <p14:sldId id="649"/>
            <p14:sldId id="633"/>
            <p14:sldId id="515"/>
            <p14:sldId id="638"/>
            <p14:sldId id="359"/>
            <p14:sldId id="639"/>
            <p14:sldId id="631"/>
            <p14:sldId id="563"/>
            <p14:sldId id="622"/>
            <p14:sldId id="635"/>
            <p14:sldId id="651"/>
            <p14:sldId id="602"/>
            <p14:sldId id="636"/>
            <p14:sldId id="526"/>
            <p14:sldId id="264"/>
            <p14:sldId id="545"/>
            <p14:sldId id="624"/>
            <p14:sldId id="634"/>
            <p14:sldId id="605"/>
            <p14:sldId id="608"/>
            <p14:sldId id="364"/>
            <p14:sldId id="607"/>
            <p14:sldId id="593"/>
            <p14:sldId id="592"/>
            <p14:sldId id="6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7" autoAdjust="0"/>
    <p:restoredTop sz="90452" autoAdjust="0"/>
  </p:normalViewPr>
  <p:slideViewPr>
    <p:cSldViewPr>
      <p:cViewPr varScale="1">
        <p:scale>
          <a:sx n="101" d="100"/>
          <a:sy n="101" d="100"/>
        </p:scale>
        <p:origin x="708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3600" dirty="0"/>
            <a:t>1 Klimatická změna</a:t>
          </a:r>
          <a:endParaRPr lang="en-US" sz="3600" dirty="0"/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A2357576-9A9C-4B37-BE18-94562C6EE677}">
      <dgm:prSet custT="1"/>
      <dgm:spPr/>
      <dgm:t>
        <a:bodyPr/>
        <a:lstStyle/>
        <a:p>
          <a:pPr marL="0" indent="0">
            <a:buNone/>
          </a:pPr>
          <a:r>
            <a:rPr lang="cs-CZ" sz="2800" dirty="0"/>
            <a:t> Globální a regionální problém</a:t>
          </a:r>
          <a:endParaRPr lang="en-US" sz="2800" dirty="0"/>
        </a:p>
      </dgm:t>
    </dgm:pt>
    <dgm:pt modelId="{E135BC6A-081F-418B-A029-F5CF32D307B5}" type="parTrans" cxnId="{3A1D25BC-0DA6-4029-93E0-D0A981CDD971}">
      <dgm:prSet/>
      <dgm:spPr/>
      <dgm:t>
        <a:bodyPr/>
        <a:lstStyle/>
        <a:p>
          <a:endParaRPr lang="en-US"/>
        </a:p>
      </dgm:t>
    </dgm:pt>
    <dgm:pt modelId="{EF0A75DE-ECC1-469A-840F-077FDA5429F2}" type="sibTrans" cxnId="{3A1D25BC-0DA6-4029-93E0-D0A981CDD971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/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74F01C43-C74B-4B2A-AC38-041A4B797633}">
      <dgm:prSet custT="1"/>
      <dgm:spPr/>
      <dgm:t>
        <a:bodyPr/>
        <a:lstStyle/>
        <a:p>
          <a:pPr marL="179388" indent="-179388">
            <a:buNone/>
          </a:pPr>
          <a:r>
            <a:rPr lang="cs-CZ" sz="2000" dirty="0"/>
            <a:t>	</a:t>
          </a:r>
          <a:endParaRPr lang="en-US" sz="2000" dirty="0"/>
        </a:p>
      </dgm:t>
    </dgm:pt>
    <dgm:pt modelId="{AC93379E-B718-45E5-8C2D-C6C6D76FF4FA}" type="parTrans" cxnId="{637023E5-ABEB-4CDB-A625-298650AD1DE8}">
      <dgm:prSet/>
      <dgm:spPr/>
      <dgm:t>
        <a:bodyPr/>
        <a:lstStyle/>
        <a:p>
          <a:endParaRPr lang="en-US"/>
        </a:p>
      </dgm:t>
    </dgm:pt>
    <dgm:pt modelId="{CB5B32B3-8E4E-4172-99C8-C776DB65BB02}" type="sibTrans" cxnId="{637023E5-ABEB-4CDB-A625-298650AD1DE8}">
      <dgm:prSet/>
      <dgm:spPr/>
      <dgm:t>
        <a:bodyPr/>
        <a:lstStyle/>
        <a:p>
          <a:endParaRPr lang="en-US"/>
        </a:p>
      </dgm:t>
    </dgm:pt>
    <dgm:pt modelId="{096BEE26-C42A-4FBE-BE88-20B5ECBF7C45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endParaRPr lang="en-US" sz="2000" dirty="0"/>
        </a:p>
      </dgm:t>
    </dgm:pt>
    <dgm:pt modelId="{7C5F7C68-2A01-4AF6-BB88-BB3BEB658692}" type="parTrans" cxnId="{5C9112AD-E9AC-4718-AA26-0F0E7A9F0CEA}">
      <dgm:prSet/>
      <dgm:spPr/>
      <dgm:t>
        <a:bodyPr/>
        <a:lstStyle/>
        <a:p>
          <a:endParaRPr lang="en-US"/>
        </a:p>
      </dgm:t>
    </dgm:pt>
    <dgm:pt modelId="{A39EE568-A6AD-47E4-99DC-39CBD0A20083}" type="sibTrans" cxnId="{5C9112AD-E9AC-4718-AA26-0F0E7A9F0CEA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152477" custLinFactNeighborY="4671">
        <dgm:presLayoutVars>
          <dgm:chMax val="0"/>
          <dgm:bulletEnabled val="1"/>
        </dgm:presLayoutVars>
      </dgm:prSet>
      <dgm:spPr/>
    </dgm:pt>
    <dgm:pt modelId="{823C6FBB-63D0-402E-B3E2-2EDF5FDCD1BC}" type="pres">
      <dgm:prSet presAssocID="{28E11BDE-B4C0-4460-8C44-DDC2B17EC322}" presName="childText" presStyleLbl="revTx" presStyleIdx="0" presStyleCnt="1" custScaleY="199931" custLinFactNeighborY="41151">
        <dgm:presLayoutVars>
          <dgm:bulletEnabled val="1"/>
        </dgm:presLayoutVars>
      </dgm:prSet>
      <dgm:spPr/>
    </dgm:pt>
  </dgm:ptLst>
  <dgm:cxnLst>
    <dgm:cxn modelId="{3F0D8743-401A-4120-9BA0-C52318849F47}" type="presOf" srcId="{096BEE26-C42A-4FBE-BE88-20B5ECBF7C45}" destId="{823C6FBB-63D0-402E-B3E2-2EDF5FDCD1BC}" srcOrd="0" destOrd="3" presId="urn:microsoft.com/office/officeart/2005/8/layout/vList2"/>
    <dgm:cxn modelId="{38B8F37B-6397-4D0F-A80B-F0CC3020EE4F}" type="presOf" srcId="{A2357576-9A9C-4B37-BE18-94562C6EE677}" destId="{823C6FBB-63D0-402E-B3E2-2EDF5FDCD1BC}" srcOrd="0" destOrd="1" presId="urn:microsoft.com/office/officeart/2005/8/layout/vList2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5C9112AD-E9AC-4718-AA26-0F0E7A9F0CEA}" srcId="{74F01C43-C74B-4B2A-AC38-041A4B797633}" destId="{096BEE26-C42A-4FBE-BE88-20B5ECBF7C45}" srcOrd="0" destOrd="0" parTransId="{7C5F7C68-2A01-4AF6-BB88-BB3BEB658692}" sibTransId="{A39EE568-A6AD-47E4-99DC-39CBD0A20083}"/>
    <dgm:cxn modelId="{75ACF6AD-3737-4D79-916C-B9BE14EDDDFB}" type="presOf" srcId="{74F01C43-C74B-4B2A-AC38-041A4B797633}" destId="{823C6FBB-63D0-402E-B3E2-2EDF5FDCD1BC}" srcOrd="0" destOrd="2" presId="urn:microsoft.com/office/officeart/2005/8/layout/vList2"/>
    <dgm:cxn modelId="{3A1D25BC-0DA6-4029-93E0-D0A981CDD971}" srcId="{B3EB17C2-8884-4D01-8268-5DDC567043AF}" destId="{A2357576-9A9C-4B37-BE18-94562C6EE677}" srcOrd="0" destOrd="0" parTransId="{E135BC6A-081F-418B-A029-F5CF32D307B5}" sibTransId="{EF0A75DE-ECC1-469A-840F-077FDA5429F2}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637023E5-ABEB-4CDB-A625-298650AD1DE8}" srcId="{28E11BDE-B4C0-4460-8C44-DDC2B17EC322}" destId="{74F01C43-C74B-4B2A-AC38-041A4B797633}" srcOrd="1" destOrd="0" parTransId="{AC93379E-B718-45E5-8C2D-C6C6D76FF4FA}" sibTransId="{CB5B32B3-8E4E-4172-99C8-C776DB65BB02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51208E8-C4F1-4595-AAC6-05E8E04BE6F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7BCF82-E69D-42DB-BEE5-5A2F46DB032C}">
      <dgm:prSet custT="1"/>
      <dgm:spPr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gm:t>
    </dgm:pt>
    <dgm:pt modelId="{2A0C3546-4036-4056-8AF2-6DE1F57A152E}" type="parTrans" cxnId="{373454FF-ED42-4373-AD2A-C71AD56618ED}">
      <dgm:prSet/>
      <dgm:spPr/>
      <dgm:t>
        <a:bodyPr/>
        <a:lstStyle/>
        <a:p>
          <a:endParaRPr lang="en-US"/>
        </a:p>
      </dgm:t>
    </dgm:pt>
    <dgm:pt modelId="{6674D496-735F-4A3F-8AF0-5EB7A55918F4}" type="sibTrans" cxnId="{373454FF-ED42-4373-AD2A-C71AD56618ED}">
      <dgm:prSet/>
      <dgm:spPr/>
      <dgm:t>
        <a:bodyPr/>
        <a:lstStyle/>
        <a:p>
          <a:endParaRPr lang="en-US"/>
        </a:p>
      </dgm:t>
    </dgm:pt>
    <dgm:pt modelId="{16DC875B-F1D9-4DF8-A802-87B9704D96CA}">
      <dgm:prSet custT="1"/>
      <dgm:spPr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r>
            <a:rPr lang="cs-CZ" sz="1200" b="1" dirty="0">
              <a:solidFill>
                <a:schemeClr val="tx1"/>
              </a:solidFill>
            </a:rPr>
            <a:t>2 </a:t>
          </a:r>
        </a:p>
        <a:p>
          <a:r>
            <a:rPr lang="cs-CZ" sz="1200" b="1" dirty="0">
              <a:solidFill>
                <a:schemeClr val="tx1"/>
              </a:solidFill>
            </a:rPr>
            <a:t>Prostředí v lese</a:t>
          </a:r>
          <a:endParaRPr lang="en-US" sz="1200" b="1" dirty="0">
            <a:solidFill>
              <a:schemeClr val="tx1"/>
            </a:solidFill>
          </a:endParaRPr>
        </a:p>
      </dgm:t>
    </dgm:pt>
    <dgm:pt modelId="{9D9CB72A-352B-47B5-9AE7-9519921A5A28}" type="parTrans" cxnId="{92FE6859-27E1-4076-A27F-68C80991C660}">
      <dgm:prSet/>
      <dgm:spPr/>
      <dgm:t>
        <a:bodyPr/>
        <a:lstStyle/>
        <a:p>
          <a:endParaRPr lang="en-US"/>
        </a:p>
      </dgm:t>
    </dgm:pt>
    <dgm:pt modelId="{4E9654F4-8677-4A69-9F32-DC153BDC827B}" type="sibTrans" cxnId="{92FE6859-27E1-4076-A27F-68C80991C660}">
      <dgm:prSet/>
      <dgm:spPr/>
      <dgm:t>
        <a:bodyPr/>
        <a:lstStyle/>
        <a:p>
          <a:endParaRPr lang="en-US"/>
        </a:p>
      </dgm:t>
    </dgm:pt>
    <dgm:pt modelId="{27CEC52C-C3E4-42CC-A3D6-0BF11807BEF4}">
      <dgm:prSet custT="1"/>
      <dgm:spPr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r>
            <a:rPr lang="cs-CZ" sz="1200" b="1" dirty="0">
              <a:solidFill>
                <a:schemeClr val="bg1"/>
              </a:solidFill>
            </a:rPr>
            <a:t>3 </a:t>
          </a:r>
        </a:p>
        <a:p>
          <a:r>
            <a:rPr lang="cs-CZ" sz="1200" b="1" dirty="0">
              <a:solidFill>
                <a:schemeClr val="bg1"/>
              </a:solidFill>
            </a:rPr>
            <a:t>Důsledky</a:t>
          </a:r>
          <a:endParaRPr lang="en-US" sz="1200" b="1" dirty="0">
            <a:solidFill>
              <a:schemeClr val="bg1"/>
            </a:solidFill>
          </a:endParaRPr>
        </a:p>
      </dgm:t>
    </dgm:pt>
    <dgm:pt modelId="{D61F127C-152E-46D6-AD07-370DDE650D77}" type="parTrans" cxnId="{1089AA3F-5018-4E4F-ADFB-AB95156F10F8}">
      <dgm:prSet/>
      <dgm:spPr/>
      <dgm:t>
        <a:bodyPr/>
        <a:lstStyle/>
        <a:p>
          <a:endParaRPr lang="en-US"/>
        </a:p>
      </dgm:t>
    </dgm:pt>
    <dgm:pt modelId="{B62F170D-57C0-4FC5-8FD3-F14421064E80}" type="sibTrans" cxnId="{1089AA3F-5018-4E4F-ADFB-AB95156F10F8}">
      <dgm:prSet/>
      <dgm:spPr/>
      <dgm:t>
        <a:bodyPr/>
        <a:lstStyle/>
        <a:p>
          <a:endParaRPr lang="en-US"/>
        </a:p>
      </dgm:t>
    </dgm:pt>
    <dgm:pt modelId="{63225A10-4819-453F-A106-26078DE31C04}" type="pres">
      <dgm:prSet presAssocID="{551208E8-C4F1-4595-AAC6-05E8E04BE6F6}" presName="CompostProcess" presStyleCnt="0">
        <dgm:presLayoutVars>
          <dgm:dir/>
          <dgm:resizeHandles val="exact"/>
        </dgm:presLayoutVars>
      </dgm:prSet>
      <dgm:spPr/>
    </dgm:pt>
    <dgm:pt modelId="{6B2C66DD-0792-40CB-8716-80CC655B6CDC}" type="pres">
      <dgm:prSet presAssocID="{551208E8-C4F1-4595-AAC6-05E8E04BE6F6}" presName="arrow" presStyleLbl="bgShp" presStyleIdx="0" presStyleCnt="1" custScaleX="117647"/>
      <dgm:spPr>
        <a:solidFill>
          <a:schemeClr val="accent6">
            <a:lumMod val="40000"/>
            <a:lumOff val="60000"/>
          </a:schemeClr>
        </a:solidFill>
      </dgm:spPr>
    </dgm:pt>
    <dgm:pt modelId="{BB20B6F0-EBBC-4D73-A5D0-24B39261C355}" type="pres">
      <dgm:prSet presAssocID="{551208E8-C4F1-4595-AAC6-05E8E04BE6F6}" presName="linearProcess" presStyleCnt="0"/>
      <dgm:spPr/>
    </dgm:pt>
    <dgm:pt modelId="{B7758AA7-7FAF-472E-B290-CF1E08D2DF9A}" type="pres">
      <dgm:prSet presAssocID="{E57BCF82-E69D-42DB-BEE5-5A2F46DB032C}" presName="textNode" presStyleLbl="node1" presStyleIdx="0" presStyleCnt="3" custScaleX="123389">
        <dgm:presLayoutVars>
          <dgm:bulletEnabled val="1"/>
        </dgm:presLayoutVars>
      </dgm:prSet>
      <dgm:spPr>
        <a:xfrm>
          <a:off x="1345" y="407547"/>
          <a:ext cx="1369045" cy="543396"/>
        </a:xfrm>
        <a:prstGeom prst="roundRect">
          <a:avLst/>
        </a:prstGeom>
      </dgm:spPr>
    </dgm:pt>
    <dgm:pt modelId="{A53B246A-3EE8-4F9F-A13A-D90C67081A96}" type="pres">
      <dgm:prSet presAssocID="{6674D496-735F-4A3F-8AF0-5EB7A55918F4}" presName="sibTrans" presStyleCnt="0"/>
      <dgm:spPr/>
    </dgm:pt>
    <dgm:pt modelId="{95372C44-45E9-4F6A-A3FA-A9BAC814C2FA}" type="pres">
      <dgm:prSet presAssocID="{16DC875B-F1D9-4DF8-A802-87B9704D96CA}" presName="textNode" presStyleLbl="node1" presStyleIdx="1" presStyleCnt="3" custScaleX="110283" custLinFactNeighborX="-66508" custLinFactNeighborY="-2117">
        <dgm:presLayoutVars>
          <dgm:bulletEnabled val="1"/>
        </dgm:presLayoutVars>
      </dgm:prSet>
      <dgm:spPr>
        <a:xfrm>
          <a:off x="1428115" y="396043"/>
          <a:ext cx="1223629" cy="543396"/>
        </a:xfrm>
        <a:prstGeom prst="roundRect">
          <a:avLst/>
        </a:prstGeom>
      </dgm:spPr>
    </dgm:pt>
    <dgm:pt modelId="{0C1496CF-ED3A-4EA1-B5E6-61DEA0F66A17}" type="pres">
      <dgm:prSet presAssocID="{4E9654F4-8677-4A69-9F32-DC153BDC827B}" presName="sibTrans" presStyleCnt="0"/>
      <dgm:spPr/>
    </dgm:pt>
    <dgm:pt modelId="{B5360333-E507-4ECC-99E2-DECF8357890A}" type="pres">
      <dgm:prSet presAssocID="{27CEC52C-C3E4-42CC-A3D6-0BF11807BEF4}" presName="textNode" presStyleLbl="node1" presStyleIdx="2" presStyleCnt="3" custScaleX="104943" custLinFactX="-2482" custLinFactNeighborX="-100000" custLinFactNeighborY="-2117">
        <dgm:presLayoutVars>
          <dgm:bulletEnabled val="1"/>
        </dgm:presLayoutVars>
      </dgm:prSet>
      <dgm:spPr>
        <a:xfrm>
          <a:off x="2738836" y="396043"/>
          <a:ext cx="1164380" cy="543396"/>
        </a:xfrm>
        <a:prstGeom prst="roundRect">
          <a:avLst/>
        </a:prstGeom>
      </dgm:spPr>
    </dgm:pt>
  </dgm:ptLst>
  <dgm:cxnLst>
    <dgm:cxn modelId="{1F409106-60C5-4DEB-B2B8-88CB2F76DC46}" type="presOf" srcId="{16DC875B-F1D9-4DF8-A802-87B9704D96CA}" destId="{95372C44-45E9-4F6A-A3FA-A9BAC814C2FA}" srcOrd="0" destOrd="0" presId="urn:microsoft.com/office/officeart/2005/8/layout/hProcess9"/>
    <dgm:cxn modelId="{1089AA3F-5018-4E4F-ADFB-AB95156F10F8}" srcId="{551208E8-C4F1-4595-AAC6-05E8E04BE6F6}" destId="{27CEC52C-C3E4-42CC-A3D6-0BF11807BEF4}" srcOrd="2" destOrd="0" parTransId="{D61F127C-152E-46D6-AD07-370DDE650D77}" sibTransId="{B62F170D-57C0-4FC5-8FD3-F14421064E80}"/>
    <dgm:cxn modelId="{21771C5D-AE82-40E8-8F30-59C55AFCD3EF}" type="presOf" srcId="{27CEC52C-C3E4-42CC-A3D6-0BF11807BEF4}" destId="{B5360333-E507-4ECC-99E2-DECF8357890A}" srcOrd="0" destOrd="0" presId="urn:microsoft.com/office/officeart/2005/8/layout/hProcess9"/>
    <dgm:cxn modelId="{27FDA964-7B26-4750-B78B-A131759A4B58}" type="presOf" srcId="{E57BCF82-E69D-42DB-BEE5-5A2F46DB032C}" destId="{B7758AA7-7FAF-472E-B290-CF1E08D2DF9A}" srcOrd="0" destOrd="0" presId="urn:microsoft.com/office/officeart/2005/8/layout/hProcess9"/>
    <dgm:cxn modelId="{33D46C4D-76EC-49F1-88A7-8AE5C4280FDB}" type="presOf" srcId="{551208E8-C4F1-4595-AAC6-05E8E04BE6F6}" destId="{63225A10-4819-453F-A106-26078DE31C04}" srcOrd="0" destOrd="0" presId="urn:microsoft.com/office/officeart/2005/8/layout/hProcess9"/>
    <dgm:cxn modelId="{92FE6859-27E1-4076-A27F-68C80991C660}" srcId="{551208E8-C4F1-4595-AAC6-05E8E04BE6F6}" destId="{16DC875B-F1D9-4DF8-A802-87B9704D96CA}" srcOrd="1" destOrd="0" parTransId="{9D9CB72A-352B-47B5-9AE7-9519921A5A28}" sibTransId="{4E9654F4-8677-4A69-9F32-DC153BDC827B}"/>
    <dgm:cxn modelId="{373454FF-ED42-4373-AD2A-C71AD56618ED}" srcId="{551208E8-C4F1-4595-AAC6-05E8E04BE6F6}" destId="{E57BCF82-E69D-42DB-BEE5-5A2F46DB032C}" srcOrd="0" destOrd="0" parTransId="{2A0C3546-4036-4056-8AF2-6DE1F57A152E}" sibTransId="{6674D496-735F-4A3F-8AF0-5EB7A55918F4}"/>
    <dgm:cxn modelId="{0576FC86-661A-4097-A147-6808622E074C}" type="presParOf" srcId="{63225A10-4819-453F-A106-26078DE31C04}" destId="{6B2C66DD-0792-40CB-8716-80CC655B6CDC}" srcOrd="0" destOrd="0" presId="urn:microsoft.com/office/officeart/2005/8/layout/hProcess9"/>
    <dgm:cxn modelId="{7749BD8D-9E39-4E4F-9B10-6E8BE06E3F31}" type="presParOf" srcId="{63225A10-4819-453F-A106-26078DE31C04}" destId="{BB20B6F0-EBBC-4D73-A5D0-24B39261C355}" srcOrd="1" destOrd="0" presId="urn:microsoft.com/office/officeart/2005/8/layout/hProcess9"/>
    <dgm:cxn modelId="{8206F8F9-B20A-4ED2-A7A4-8A8BB745C68D}" type="presParOf" srcId="{BB20B6F0-EBBC-4D73-A5D0-24B39261C355}" destId="{B7758AA7-7FAF-472E-B290-CF1E08D2DF9A}" srcOrd="0" destOrd="0" presId="urn:microsoft.com/office/officeart/2005/8/layout/hProcess9"/>
    <dgm:cxn modelId="{8B3989C2-F8AD-4E98-84A7-F0690AD3A1A0}" type="presParOf" srcId="{BB20B6F0-EBBC-4D73-A5D0-24B39261C355}" destId="{A53B246A-3EE8-4F9F-A13A-D90C67081A96}" srcOrd="1" destOrd="0" presId="urn:microsoft.com/office/officeart/2005/8/layout/hProcess9"/>
    <dgm:cxn modelId="{8F4DAA69-F1A1-4106-BD07-63A49BA0B343}" type="presParOf" srcId="{BB20B6F0-EBBC-4D73-A5D0-24B39261C355}" destId="{95372C44-45E9-4F6A-A3FA-A9BAC814C2FA}" srcOrd="2" destOrd="0" presId="urn:microsoft.com/office/officeart/2005/8/layout/hProcess9"/>
    <dgm:cxn modelId="{D8D21334-1076-4930-940B-55E88C4CC29E}" type="presParOf" srcId="{BB20B6F0-EBBC-4D73-A5D0-24B39261C355}" destId="{0C1496CF-ED3A-4EA1-B5E6-61DEA0F66A17}" srcOrd="3" destOrd="0" presId="urn:microsoft.com/office/officeart/2005/8/layout/hProcess9"/>
    <dgm:cxn modelId="{04BFA240-8C40-46DA-9F05-673238F4E4EA}" type="presParOf" srcId="{BB20B6F0-EBBC-4D73-A5D0-24B39261C355}" destId="{B5360333-E507-4ECC-99E2-DECF8357890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3600" dirty="0"/>
            <a:t>2 Změna prostředí v lese</a:t>
          </a:r>
          <a:endParaRPr lang="en-US" sz="3600" dirty="0"/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A2357576-9A9C-4B37-BE18-94562C6EE677}">
      <dgm:prSet custT="1"/>
      <dgm:spPr/>
      <dgm:t>
        <a:bodyPr/>
        <a:lstStyle/>
        <a:p>
          <a:pPr marL="0" indent="0">
            <a:buNone/>
          </a:pPr>
          <a:r>
            <a: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rPr>
            <a:t>  </a:t>
          </a:r>
          <a:r>
            <a:rPr lang="cs-CZ" sz="2800" dirty="0"/>
            <a:t>Teplotní a vlhkostní režim v lesích ČR</a:t>
          </a:r>
          <a:endParaRPr lang="en-US" sz="2800" dirty="0"/>
        </a:p>
      </dgm:t>
    </dgm:pt>
    <dgm:pt modelId="{E135BC6A-081F-418B-A029-F5CF32D307B5}" type="parTrans" cxnId="{3A1D25BC-0DA6-4029-93E0-D0A981CDD971}">
      <dgm:prSet/>
      <dgm:spPr/>
      <dgm:t>
        <a:bodyPr/>
        <a:lstStyle/>
        <a:p>
          <a:endParaRPr lang="en-US"/>
        </a:p>
      </dgm:t>
    </dgm:pt>
    <dgm:pt modelId="{EF0A75DE-ECC1-469A-840F-077FDA5429F2}" type="sibTrans" cxnId="{3A1D25BC-0DA6-4029-93E0-D0A981CDD971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/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74F01C43-C74B-4B2A-AC38-041A4B797633}">
      <dgm:prSet custT="1"/>
      <dgm:spPr/>
      <dgm:t>
        <a:bodyPr/>
        <a:lstStyle/>
        <a:p>
          <a:pPr marL="179388" indent="-179388">
            <a:buNone/>
          </a:pPr>
          <a:endParaRPr lang="en-US" sz="2000" dirty="0"/>
        </a:p>
      </dgm:t>
    </dgm:pt>
    <dgm:pt modelId="{CB5B32B3-8E4E-4172-99C8-C776DB65BB02}" type="sibTrans" cxnId="{637023E5-ABEB-4CDB-A625-298650AD1DE8}">
      <dgm:prSet/>
      <dgm:spPr/>
      <dgm:t>
        <a:bodyPr/>
        <a:lstStyle/>
        <a:p>
          <a:endParaRPr lang="en-US"/>
        </a:p>
      </dgm:t>
    </dgm:pt>
    <dgm:pt modelId="{AC93379E-B718-45E5-8C2D-C6C6D76FF4FA}" type="parTrans" cxnId="{637023E5-ABEB-4CDB-A625-298650AD1DE8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154838" custLinFactNeighborY="10675">
        <dgm:presLayoutVars>
          <dgm:chMax val="0"/>
          <dgm:bulletEnabled val="1"/>
        </dgm:presLayoutVars>
      </dgm:prSet>
      <dgm:spPr/>
    </dgm:pt>
    <dgm:pt modelId="{823C6FBB-63D0-402E-B3E2-2EDF5FDCD1BC}" type="pres">
      <dgm:prSet presAssocID="{28E11BDE-B4C0-4460-8C44-DDC2B17EC322}" presName="childText" presStyleLbl="revTx" presStyleIdx="0" presStyleCnt="1" custScaleY="199931">
        <dgm:presLayoutVars>
          <dgm:bulletEnabled val="1"/>
        </dgm:presLayoutVars>
      </dgm:prSet>
      <dgm:spPr/>
    </dgm:pt>
  </dgm:ptLst>
  <dgm:cxnLst>
    <dgm:cxn modelId="{38B8F37B-6397-4D0F-A80B-F0CC3020EE4F}" type="presOf" srcId="{A2357576-9A9C-4B37-BE18-94562C6EE677}" destId="{823C6FBB-63D0-402E-B3E2-2EDF5FDCD1BC}" srcOrd="0" destOrd="1" presId="urn:microsoft.com/office/officeart/2005/8/layout/vList2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75ACF6AD-3737-4D79-916C-B9BE14EDDDFB}" type="presOf" srcId="{74F01C43-C74B-4B2A-AC38-041A4B797633}" destId="{823C6FBB-63D0-402E-B3E2-2EDF5FDCD1BC}" srcOrd="0" destOrd="2" presId="urn:microsoft.com/office/officeart/2005/8/layout/vList2"/>
    <dgm:cxn modelId="{3A1D25BC-0DA6-4029-93E0-D0A981CDD971}" srcId="{B3EB17C2-8884-4D01-8268-5DDC567043AF}" destId="{A2357576-9A9C-4B37-BE18-94562C6EE677}" srcOrd="0" destOrd="0" parTransId="{E135BC6A-081F-418B-A029-F5CF32D307B5}" sibTransId="{EF0A75DE-ECC1-469A-840F-077FDA5429F2}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637023E5-ABEB-4CDB-A625-298650AD1DE8}" srcId="{28E11BDE-B4C0-4460-8C44-DDC2B17EC322}" destId="{74F01C43-C74B-4B2A-AC38-041A4B797633}" srcOrd="1" destOrd="0" parTransId="{AC93379E-B718-45E5-8C2D-C6C6D76FF4FA}" sibTransId="{CB5B32B3-8E4E-4172-99C8-C776DB65BB02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3600" dirty="0"/>
            <a:t>3 Důsledky pro lesnictví</a:t>
          </a:r>
          <a:endParaRPr lang="en-US" sz="3600" dirty="0"/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A2357576-9A9C-4B37-BE18-94562C6EE677}">
      <dgm:prSet custT="1"/>
      <dgm:spPr/>
      <dgm:t>
        <a:bodyPr/>
        <a:lstStyle/>
        <a:p>
          <a:pPr marL="0" indent="0">
            <a:buNone/>
          </a:pPr>
          <a:r>
            <a:rPr lang="cs-CZ" sz="2800" dirty="0"/>
            <a:t>  Reakce dřevin a plnění ekosystémových služeb</a:t>
          </a:r>
          <a:endParaRPr lang="en-US" sz="2800" dirty="0"/>
        </a:p>
      </dgm:t>
    </dgm:pt>
    <dgm:pt modelId="{E135BC6A-081F-418B-A029-F5CF32D307B5}" type="parTrans" cxnId="{3A1D25BC-0DA6-4029-93E0-D0A981CDD971}">
      <dgm:prSet/>
      <dgm:spPr/>
      <dgm:t>
        <a:bodyPr/>
        <a:lstStyle/>
        <a:p>
          <a:endParaRPr lang="en-US"/>
        </a:p>
      </dgm:t>
    </dgm:pt>
    <dgm:pt modelId="{EF0A75DE-ECC1-469A-840F-077FDA5429F2}" type="sibTrans" cxnId="{3A1D25BC-0DA6-4029-93E0-D0A981CDD971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/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93072">
        <dgm:presLayoutVars>
          <dgm:chMax val="0"/>
          <dgm:bulletEnabled val="1"/>
        </dgm:presLayoutVars>
      </dgm:prSet>
      <dgm:spPr/>
    </dgm:pt>
    <dgm:pt modelId="{823C6FBB-63D0-402E-B3E2-2EDF5FDCD1BC}" type="pres">
      <dgm:prSet presAssocID="{28E11BDE-B4C0-4460-8C44-DDC2B17EC322}" presName="childText" presStyleLbl="revTx" presStyleIdx="0" presStyleCnt="1" custScaleY="199931">
        <dgm:presLayoutVars>
          <dgm:bulletEnabled val="1"/>
        </dgm:presLayoutVars>
      </dgm:prSet>
      <dgm:spPr/>
    </dgm:pt>
  </dgm:ptLst>
  <dgm:cxnLst>
    <dgm:cxn modelId="{38B8F37B-6397-4D0F-A80B-F0CC3020EE4F}" type="presOf" srcId="{A2357576-9A9C-4B37-BE18-94562C6EE677}" destId="{823C6FBB-63D0-402E-B3E2-2EDF5FDCD1BC}" srcOrd="0" destOrd="1" presId="urn:microsoft.com/office/officeart/2005/8/layout/vList2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3A1D25BC-0DA6-4029-93E0-D0A981CDD971}" srcId="{B3EB17C2-8884-4D01-8268-5DDC567043AF}" destId="{A2357576-9A9C-4B37-BE18-94562C6EE677}" srcOrd="0" destOrd="0" parTransId="{E135BC6A-081F-418B-A029-F5CF32D307B5}" sibTransId="{EF0A75DE-ECC1-469A-840F-077FDA5429F2}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1208E8-C4F1-4595-AAC6-05E8E04BE6F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7BCF82-E69D-42DB-BEE5-5A2F46DB032C}">
      <dgm:prSet custT="1"/>
      <dgm:spPr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gm:t>
    </dgm:pt>
    <dgm:pt modelId="{2A0C3546-4036-4056-8AF2-6DE1F57A152E}" type="parTrans" cxnId="{373454FF-ED42-4373-AD2A-C71AD56618ED}">
      <dgm:prSet/>
      <dgm:spPr/>
      <dgm:t>
        <a:bodyPr/>
        <a:lstStyle/>
        <a:p>
          <a:endParaRPr lang="en-US"/>
        </a:p>
      </dgm:t>
    </dgm:pt>
    <dgm:pt modelId="{6674D496-735F-4A3F-8AF0-5EB7A55918F4}" type="sibTrans" cxnId="{373454FF-ED42-4373-AD2A-C71AD56618ED}">
      <dgm:prSet/>
      <dgm:spPr/>
      <dgm:t>
        <a:bodyPr/>
        <a:lstStyle/>
        <a:p>
          <a:endParaRPr lang="en-US"/>
        </a:p>
      </dgm:t>
    </dgm:pt>
    <dgm:pt modelId="{16DC875B-F1D9-4DF8-A802-87B9704D96CA}">
      <dgm:prSet custT="1"/>
      <dgm:spPr>
        <a:noFill/>
      </dgm:spPr>
      <dgm:t>
        <a:bodyPr/>
        <a:lstStyle/>
        <a:p>
          <a:r>
            <a:rPr lang="cs-CZ" sz="1200" b="1" dirty="0">
              <a:solidFill>
                <a:schemeClr val="tx1"/>
              </a:solidFill>
            </a:rPr>
            <a:t>2 </a:t>
          </a:r>
        </a:p>
        <a:p>
          <a:r>
            <a:rPr lang="cs-CZ" sz="1200" b="1" dirty="0">
              <a:solidFill>
                <a:schemeClr val="tx1"/>
              </a:solidFill>
            </a:rPr>
            <a:t>Prostředí v lese</a:t>
          </a:r>
          <a:endParaRPr lang="en-US" sz="1200" b="1" dirty="0">
            <a:solidFill>
              <a:schemeClr val="tx1"/>
            </a:solidFill>
          </a:endParaRPr>
        </a:p>
      </dgm:t>
    </dgm:pt>
    <dgm:pt modelId="{9D9CB72A-352B-47B5-9AE7-9519921A5A28}" type="parTrans" cxnId="{92FE6859-27E1-4076-A27F-68C80991C660}">
      <dgm:prSet/>
      <dgm:spPr/>
      <dgm:t>
        <a:bodyPr/>
        <a:lstStyle/>
        <a:p>
          <a:endParaRPr lang="en-US"/>
        </a:p>
      </dgm:t>
    </dgm:pt>
    <dgm:pt modelId="{4E9654F4-8677-4A69-9F32-DC153BDC827B}" type="sibTrans" cxnId="{92FE6859-27E1-4076-A27F-68C80991C660}">
      <dgm:prSet/>
      <dgm:spPr/>
      <dgm:t>
        <a:bodyPr/>
        <a:lstStyle/>
        <a:p>
          <a:endParaRPr lang="en-US"/>
        </a:p>
      </dgm:t>
    </dgm:pt>
    <dgm:pt modelId="{27CEC52C-C3E4-42CC-A3D6-0BF11807BEF4}">
      <dgm:prSet custT="1"/>
      <dgm:spPr>
        <a:noFill/>
      </dgm:spPr>
      <dgm:t>
        <a:bodyPr/>
        <a:lstStyle/>
        <a:p>
          <a:r>
            <a:rPr lang="cs-CZ" sz="1200" b="1" dirty="0">
              <a:solidFill>
                <a:schemeClr val="tx1"/>
              </a:solidFill>
            </a:rPr>
            <a:t>3 </a:t>
          </a:r>
        </a:p>
        <a:p>
          <a:r>
            <a:rPr lang="cs-CZ" sz="1200" b="1" dirty="0">
              <a:solidFill>
                <a:schemeClr val="tx1"/>
              </a:solidFill>
            </a:rPr>
            <a:t>Důsledky</a:t>
          </a:r>
          <a:endParaRPr lang="en-US" sz="1200" b="1" dirty="0">
            <a:solidFill>
              <a:schemeClr val="tx1"/>
            </a:solidFill>
          </a:endParaRPr>
        </a:p>
      </dgm:t>
    </dgm:pt>
    <dgm:pt modelId="{D61F127C-152E-46D6-AD07-370DDE650D77}" type="parTrans" cxnId="{1089AA3F-5018-4E4F-ADFB-AB95156F10F8}">
      <dgm:prSet/>
      <dgm:spPr/>
      <dgm:t>
        <a:bodyPr/>
        <a:lstStyle/>
        <a:p>
          <a:endParaRPr lang="en-US"/>
        </a:p>
      </dgm:t>
    </dgm:pt>
    <dgm:pt modelId="{B62F170D-57C0-4FC5-8FD3-F14421064E80}" type="sibTrans" cxnId="{1089AA3F-5018-4E4F-ADFB-AB95156F10F8}">
      <dgm:prSet/>
      <dgm:spPr/>
      <dgm:t>
        <a:bodyPr/>
        <a:lstStyle/>
        <a:p>
          <a:endParaRPr lang="en-US"/>
        </a:p>
      </dgm:t>
    </dgm:pt>
    <dgm:pt modelId="{63225A10-4819-453F-A106-26078DE31C04}" type="pres">
      <dgm:prSet presAssocID="{551208E8-C4F1-4595-AAC6-05E8E04BE6F6}" presName="CompostProcess" presStyleCnt="0">
        <dgm:presLayoutVars>
          <dgm:dir/>
          <dgm:resizeHandles val="exact"/>
        </dgm:presLayoutVars>
      </dgm:prSet>
      <dgm:spPr/>
    </dgm:pt>
    <dgm:pt modelId="{6B2C66DD-0792-40CB-8716-80CC655B6CDC}" type="pres">
      <dgm:prSet presAssocID="{551208E8-C4F1-4595-AAC6-05E8E04BE6F6}" presName="arrow" presStyleLbl="bgShp" presStyleIdx="0" presStyleCnt="1" custScaleX="117647"/>
      <dgm:spPr>
        <a:solidFill>
          <a:schemeClr val="accent6">
            <a:lumMod val="40000"/>
            <a:lumOff val="60000"/>
          </a:schemeClr>
        </a:solidFill>
      </dgm:spPr>
    </dgm:pt>
    <dgm:pt modelId="{BB20B6F0-EBBC-4D73-A5D0-24B39261C355}" type="pres">
      <dgm:prSet presAssocID="{551208E8-C4F1-4595-AAC6-05E8E04BE6F6}" presName="linearProcess" presStyleCnt="0"/>
      <dgm:spPr/>
    </dgm:pt>
    <dgm:pt modelId="{B7758AA7-7FAF-472E-B290-CF1E08D2DF9A}" type="pres">
      <dgm:prSet presAssocID="{E57BCF82-E69D-42DB-BEE5-5A2F46DB032C}" presName="textNode" presStyleLbl="node1" presStyleIdx="0" presStyleCnt="3" custScaleX="123389">
        <dgm:presLayoutVars>
          <dgm:bulletEnabled val="1"/>
        </dgm:presLayoutVars>
      </dgm:prSet>
      <dgm:spPr>
        <a:xfrm>
          <a:off x="1345" y="407547"/>
          <a:ext cx="1369045" cy="543396"/>
        </a:xfrm>
        <a:prstGeom prst="roundRect">
          <a:avLst/>
        </a:prstGeom>
      </dgm:spPr>
    </dgm:pt>
    <dgm:pt modelId="{A53B246A-3EE8-4F9F-A13A-D90C67081A96}" type="pres">
      <dgm:prSet presAssocID="{6674D496-735F-4A3F-8AF0-5EB7A55918F4}" presName="sibTrans" presStyleCnt="0"/>
      <dgm:spPr/>
    </dgm:pt>
    <dgm:pt modelId="{95372C44-45E9-4F6A-A3FA-A9BAC814C2FA}" type="pres">
      <dgm:prSet presAssocID="{16DC875B-F1D9-4DF8-A802-87B9704D96CA}" presName="textNode" presStyleLbl="node1" presStyleIdx="1" presStyleCnt="3" custScaleX="110283" custLinFactNeighborX="-66508" custLinFactNeighborY="-2117">
        <dgm:presLayoutVars>
          <dgm:bulletEnabled val="1"/>
        </dgm:presLayoutVars>
      </dgm:prSet>
      <dgm:spPr/>
    </dgm:pt>
    <dgm:pt modelId="{0C1496CF-ED3A-4EA1-B5E6-61DEA0F66A17}" type="pres">
      <dgm:prSet presAssocID="{4E9654F4-8677-4A69-9F32-DC153BDC827B}" presName="sibTrans" presStyleCnt="0"/>
      <dgm:spPr/>
    </dgm:pt>
    <dgm:pt modelId="{B5360333-E507-4ECC-99E2-DECF8357890A}" type="pres">
      <dgm:prSet presAssocID="{27CEC52C-C3E4-42CC-A3D6-0BF11807BEF4}" presName="textNode" presStyleLbl="node1" presStyleIdx="2" presStyleCnt="3" custScaleX="104943" custLinFactX="-2482" custLinFactNeighborX="-100000" custLinFactNeighborY="-2117">
        <dgm:presLayoutVars>
          <dgm:bulletEnabled val="1"/>
        </dgm:presLayoutVars>
      </dgm:prSet>
      <dgm:spPr/>
    </dgm:pt>
  </dgm:ptLst>
  <dgm:cxnLst>
    <dgm:cxn modelId="{1F409106-60C5-4DEB-B2B8-88CB2F76DC46}" type="presOf" srcId="{16DC875B-F1D9-4DF8-A802-87B9704D96CA}" destId="{95372C44-45E9-4F6A-A3FA-A9BAC814C2FA}" srcOrd="0" destOrd="0" presId="urn:microsoft.com/office/officeart/2005/8/layout/hProcess9"/>
    <dgm:cxn modelId="{1089AA3F-5018-4E4F-ADFB-AB95156F10F8}" srcId="{551208E8-C4F1-4595-AAC6-05E8E04BE6F6}" destId="{27CEC52C-C3E4-42CC-A3D6-0BF11807BEF4}" srcOrd="2" destOrd="0" parTransId="{D61F127C-152E-46D6-AD07-370DDE650D77}" sibTransId="{B62F170D-57C0-4FC5-8FD3-F14421064E80}"/>
    <dgm:cxn modelId="{21771C5D-AE82-40E8-8F30-59C55AFCD3EF}" type="presOf" srcId="{27CEC52C-C3E4-42CC-A3D6-0BF11807BEF4}" destId="{B5360333-E507-4ECC-99E2-DECF8357890A}" srcOrd="0" destOrd="0" presId="urn:microsoft.com/office/officeart/2005/8/layout/hProcess9"/>
    <dgm:cxn modelId="{27FDA964-7B26-4750-B78B-A131759A4B58}" type="presOf" srcId="{E57BCF82-E69D-42DB-BEE5-5A2F46DB032C}" destId="{B7758AA7-7FAF-472E-B290-CF1E08D2DF9A}" srcOrd="0" destOrd="0" presId="urn:microsoft.com/office/officeart/2005/8/layout/hProcess9"/>
    <dgm:cxn modelId="{33D46C4D-76EC-49F1-88A7-8AE5C4280FDB}" type="presOf" srcId="{551208E8-C4F1-4595-AAC6-05E8E04BE6F6}" destId="{63225A10-4819-453F-A106-26078DE31C04}" srcOrd="0" destOrd="0" presId="urn:microsoft.com/office/officeart/2005/8/layout/hProcess9"/>
    <dgm:cxn modelId="{92FE6859-27E1-4076-A27F-68C80991C660}" srcId="{551208E8-C4F1-4595-AAC6-05E8E04BE6F6}" destId="{16DC875B-F1D9-4DF8-A802-87B9704D96CA}" srcOrd="1" destOrd="0" parTransId="{9D9CB72A-352B-47B5-9AE7-9519921A5A28}" sibTransId="{4E9654F4-8677-4A69-9F32-DC153BDC827B}"/>
    <dgm:cxn modelId="{373454FF-ED42-4373-AD2A-C71AD56618ED}" srcId="{551208E8-C4F1-4595-AAC6-05E8E04BE6F6}" destId="{E57BCF82-E69D-42DB-BEE5-5A2F46DB032C}" srcOrd="0" destOrd="0" parTransId="{2A0C3546-4036-4056-8AF2-6DE1F57A152E}" sibTransId="{6674D496-735F-4A3F-8AF0-5EB7A55918F4}"/>
    <dgm:cxn modelId="{0576FC86-661A-4097-A147-6808622E074C}" type="presParOf" srcId="{63225A10-4819-453F-A106-26078DE31C04}" destId="{6B2C66DD-0792-40CB-8716-80CC655B6CDC}" srcOrd="0" destOrd="0" presId="urn:microsoft.com/office/officeart/2005/8/layout/hProcess9"/>
    <dgm:cxn modelId="{7749BD8D-9E39-4E4F-9B10-6E8BE06E3F31}" type="presParOf" srcId="{63225A10-4819-453F-A106-26078DE31C04}" destId="{BB20B6F0-EBBC-4D73-A5D0-24B39261C355}" srcOrd="1" destOrd="0" presId="urn:microsoft.com/office/officeart/2005/8/layout/hProcess9"/>
    <dgm:cxn modelId="{8206F8F9-B20A-4ED2-A7A4-8A8BB745C68D}" type="presParOf" srcId="{BB20B6F0-EBBC-4D73-A5D0-24B39261C355}" destId="{B7758AA7-7FAF-472E-B290-CF1E08D2DF9A}" srcOrd="0" destOrd="0" presId="urn:microsoft.com/office/officeart/2005/8/layout/hProcess9"/>
    <dgm:cxn modelId="{8B3989C2-F8AD-4E98-84A7-F0690AD3A1A0}" type="presParOf" srcId="{BB20B6F0-EBBC-4D73-A5D0-24B39261C355}" destId="{A53B246A-3EE8-4F9F-A13A-D90C67081A96}" srcOrd="1" destOrd="0" presId="urn:microsoft.com/office/officeart/2005/8/layout/hProcess9"/>
    <dgm:cxn modelId="{8F4DAA69-F1A1-4106-BD07-63A49BA0B343}" type="presParOf" srcId="{BB20B6F0-EBBC-4D73-A5D0-24B39261C355}" destId="{95372C44-45E9-4F6A-A3FA-A9BAC814C2FA}" srcOrd="2" destOrd="0" presId="urn:microsoft.com/office/officeart/2005/8/layout/hProcess9"/>
    <dgm:cxn modelId="{D8D21334-1076-4930-940B-55E88C4CC29E}" type="presParOf" srcId="{BB20B6F0-EBBC-4D73-A5D0-24B39261C355}" destId="{0C1496CF-ED3A-4EA1-B5E6-61DEA0F66A17}" srcOrd="3" destOrd="0" presId="urn:microsoft.com/office/officeart/2005/8/layout/hProcess9"/>
    <dgm:cxn modelId="{04BFA240-8C40-46DA-9F05-673238F4E4EA}" type="presParOf" srcId="{BB20B6F0-EBBC-4D73-A5D0-24B39261C355}" destId="{B5360333-E507-4ECC-99E2-DECF8357890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3600" dirty="0"/>
            <a:t>1 Klimatická změna</a:t>
          </a:r>
          <a:endParaRPr lang="en-US" sz="3600" dirty="0"/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A2357576-9A9C-4B37-BE18-94562C6EE677}">
      <dgm:prSet custT="1"/>
      <dgm:spPr/>
      <dgm:t>
        <a:bodyPr/>
        <a:lstStyle/>
        <a:p>
          <a:pPr marL="0" indent="0">
            <a:lnSpc>
              <a:spcPct val="90000"/>
            </a:lnSpc>
            <a:spcAft>
              <a:spcPct val="20000"/>
            </a:spcAft>
            <a:buNone/>
          </a:pPr>
          <a:r>
            <a:rPr lang="cs-CZ" sz="2800" dirty="0"/>
            <a:t> </a:t>
          </a:r>
          <a:r>
            <a:rPr lang="cs-CZ" sz="2000" dirty="0"/>
            <a:t>	</a:t>
          </a:r>
          <a:endParaRPr lang="en-US" sz="2800" dirty="0"/>
        </a:p>
      </dgm:t>
    </dgm:pt>
    <dgm:pt modelId="{E135BC6A-081F-418B-A029-F5CF32D307B5}" type="parTrans" cxnId="{3A1D25BC-0DA6-4029-93E0-D0A981CDD971}">
      <dgm:prSet/>
      <dgm:spPr/>
      <dgm:t>
        <a:bodyPr/>
        <a:lstStyle/>
        <a:p>
          <a:endParaRPr lang="en-US"/>
        </a:p>
      </dgm:t>
    </dgm:pt>
    <dgm:pt modelId="{EF0A75DE-ECC1-469A-840F-077FDA5429F2}" type="sibTrans" cxnId="{3A1D25BC-0DA6-4029-93E0-D0A981CDD971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>
            <a:lnSpc>
              <a:spcPct val="90000"/>
            </a:lnSpc>
            <a:spcAft>
              <a:spcPct val="20000"/>
            </a:spcAft>
          </a:pPr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096BEE26-C42A-4FBE-BE88-20B5ECBF7C45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b="1" dirty="0"/>
            <a:t>Z</a:t>
          </a:r>
          <a:r>
            <a:rPr lang="cs-CZ" sz="2200" b="1" noProof="0" dirty="0" err="1"/>
            <a:t>vyšování</a:t>
          </a:r>
          <a:r>
            <a:rPr lang="en-US" sz="2200" b="1" dirty="0"/>
            <a:t> </a:t>
          </a:r>
          <a:r>
            <a:rPr lang="en-US" sz="2200" b="1" dirty="0" err="1"/>
            <a:t>průměrných</a:t>
          </a:r>
          <a:r>
            <a:rPr lang="en-US" sz="2200" b="1" dirty="0"/>
            <a:t> </a:t>
          </a:r>
          <a:r>
            <a:rPr lang="en-US" sz="2200" b="1" dirty="0" err="1"/>
            <a:t>teplot</a:t>
          </a:r>
          <a:r>
            <a:rPr lang="cs-CZ" sz="2200" dirty="0"/>
            <a:t>; </a:t>
          </a:r>
          <a:r>
            <a:rPr lang="en-US" sz="2200" b="1" dirty="0" err="1"/>
            <a:t>změn</a:t>
          </a:r>
          <a:r>
            <a:rPr lang="cs-CZ" sz="2200" b="1" dirty="0"/>
            <a:t>y</a:t>
          </a:r>
          <a:r>
            <a:rPr lang="en-US" sz="2200" b="1" dirty="0"/>
            <a:t> v </a:t>
          </a:r>
          <a:r>
            <a:rPr lang="en-US" sz="2200" b="1" dirty="0" err="1"/>
            <a:t>rozložení</a:t>
          </a:r>
          <a:r>
            <a:rPr lang="en-US" sz="2200" b="1" dirty="0"/>
            <a:t> </a:t>
          </a:r>
          <a:r>
            <a:rPr lang="en-US" sz="2200" b="1" dirty="0" err="1"/>
            <a:t>srážek</a:t>
          </a:r>
          <a:r>
            <a:rPr lang="en-US" sz="2200" dirty="0"/>
            <a:t>, </a:t>
          </a:r>
          <a:r>
            <a:rPr lang="en-US" sz="2200" dirty="0" err="1"/>
            <a:t>včetně</a:t>
          </a:r>
          <a:r>
            <a:rPr lang="en-US" sz="2200" dirty="0"/>
            <a:t> </a:t>
          </a:r>
          <a:r>
            <a:rPr lang="en-US" sz="2200" dirty="0" err="1"/>
            <a:t>změny</a:t>
          </a:r>
          <a:r>
            <a:rPr lang="en-US" sz="2200" dirty="0"/>
            <a:t> </a:t>
          </a:r>
          <a:r>
            <a:rPr lang="en-US" sz="2200" dirty="0" err="1"/>
            <a:t>jejich</a:t>
          </a:r>
          <a:r>
            <a:rPr lang="en-US" sz="2200" dirty="0"/>
            <a:t> </a:t>
          </a:r>
          <a:r>
            <a:rPr lang="en-US" sz="2200" dirty="0" err="1"/>
            <a:t>načasování</a:t>
          </a:r>
          <a:r>
            <a:rPr lang="en-US" sz="2200" dirty="0"/>
            <a:t> a </a:t>
          </a:r>
          <a:r>
            <a:rPr lang="en-US" sz="2200" dirty="0" err="1"/>
            <a:t>rozložení</a:t>
          </a:r>
          <a:r>
            <a:rPr lang="en-US" sz="2200" dirty="0"/>
            <a:t>
</a:t>
          </a:r>
          <a:r>
            <a:rPr lang="cs-CZ" sz="2200" b="1" dirty="0"/>
            <a:t>S</a:t>
          </a:r>
          <a:r>
            <a:rPr lang="en-US" sz="2200" b="1" dirty="0" err="1"/>
            <a:t>tres</a:t>
          </a:r>
          <a:r>
            <a:rPr lang="en-US" sz="2200" b="1" dirty="0"/>
            <a:t> </a:t>
          </a:r>
          <a:r>
            <a:rPr lang="cs-CZ" sz="2200" b="1" dirty="0"/>
            <a:t>dřevin</a:t>
          </a:r>
          <a:r>
            <a:rPr lang="en-US" sz="2200" b="1" dirty="0"/>
            <a:t> such</a:t>
          </a:r>
          <a:r>
            <a:rPr lang="cs-CZ" sz="2200" b="1" dirty="0" err="1"/>
            <a:t>em</a:t>
          </a:r>
          <a:r>
            <a:rPr lang="en-US" sz="2200" b="1" dirty="0"/>
            <a:t> </a:t>
          </a:r>
          <a:r>
            <a:rPr lang="en-US" sz="2200" dirty="0" err="1"/>
            <a:t>oslab</a:t>
          </a:r>
          <a:r>
            <a:rPr lang="cs-CZ" sz="2200" dirty="0" err="1"/>
            <a:t>uje</a:t>
          </a:r>
          <a:r>
            <a:rPr lang="en-US" sz="2200" dirty="0"/>
            <a:t> </a:t>
          </a:r>
          <a:r>
            <a:rPr lang="en-US" sz="2200" dirty="0" err="1"/>
            <a:t>jejich</a:t>
          </a:r>
          <a:r>
            <a:rPr lang="en-US" sz="2200" dirty="0"/>
            <a:t> </a:t>
          </a:r>
          <a:r>
            <a:rPr lang="en-US" sz="2200" dirty="0" err="1"/>
            <a:t>odolnost</a:t>
          </a:r>
          <a:r>
            <a:rPr lang="en-US" sz="2200" dirty="0"/>
            <a:t> </a:t>
          </a:r>
          <a:r>
            <a:rPr lang="en-US" sz="2200" dirty="0" err="1"/>
            <a:t>vůči</a:t>
          </a:r>
          <a:r>
            <a:rPr lang="en-US" sz="2200" dirty="0"/>
            <a:t> </a:t>
          </a:r>
          <a:r>
            <a:rPr lang="en-US" sz="2200" dirty="0" err="1"/>
            <a:t>škůdcům</a:t>
          </a:r>
          <a:r>
            <a:rPr lang="en-US" sz="2200" dirty="0"/>
            <a:t> a </a:t>
          </a:r>
          <a:r>
            <a:rPr lang="en-US" sz="2200" dirty="0" err="1"/>
            <a:t>chorobám</a:t>
          </a:r>
          <a:r>
            <a:rPr lang="en-US" sz="2200" dirty="0"/>
            <a:t> 	
</a:t>
          </a:r>
          <a:r>
            <a:rPr lang="en-US" sz="2200" dirty="0" err="1"/>
            <a:t>Stres</a:t>
          </a:r>
          <a:r>
            <a:rPr lang="en-US" sz="2200" dirty="0"/>
            <a:t> </a:t>
          </a:r>
          <a:r>
            <a:rPr lang="cs-CZ" sz="2200" dirty="0"/>
            <a:t>dřevin </a:t>
          </a:r>
          <a:r>
            <a:rPr lang="en-US" sz="2200" dirty="0" err="1"/>
            <a:t>suchem</a:t>
          </a:r>
          <a:r>
            <a:rPr lang="en-US" sz="2200" dirty="0"/>
            <a:t> </a:t>
          </a:r>
          <a:r>
            <a:rPr lang="en-US" sz="2200" dirty="0" err="1"/>
            <a:t>vede</a:t>
          </a:r>
          <a:r>
            <a:rPr lang="en-US" sz="2200" dirty="0"/>
            <a:t> </a:t>
          </a:r>
          <a:r>
            <a:rPr lang="en-US" sz="2200" dirty="0" err="1"/>
            <a:t>také</a:t>
          </a:r>
          <a:r>
            <a:rPr lang="en-US" sz="2200" dirty="0"/>
            <a:t> </a:t>
          </a:r>
          <a:r>
            <a:rPr lang="en-US" sz="2200" dirty="0" err="1"/>
            <a:t>ke</a:t>
          </a:r>
          <a:r>
            <a:rPr lang="en-US" sz="2200" dirty="0"/>
            <a:t> </a:t>
          </a:r>
          <a:r>
            <a:rPr lang="en-US" sz="2200" b="1" dirty="0" err="1"/>
            <a:t>zvýšenému</a:t>
          </a:r>
          <a:r>
            <a:rPr lang="en-US" sz="2200" b="1" dirty="0"/>
            <a:t> </a:t>
          </a:r>
          <a:r>
            <a:rPr lang="en-US" sz="2200" b="1" dirty="0" err="1"/>
            <a:t>úhynu</a:t>
          </a:r>
          <a:r>
            <a:rPr lang="en-US" sz="2200" b="1" dirty="0"/>
            <a:t> </a:t>
          </a:r>
          <a:r>
            <a:rPr lang="en-US" sz="2200" dirty="0" err="1"/>
            <a:t>stromů</a:t>
          </a:r>
          <a:r>
            <a:rPr lang="en-US" sz="2200" dirty="0"/>
            <a:t> a </a:t>
          </a:r>
          <a:r>
            <a:rPr lang="en-US" sz="2200" dirty="0" err="1"/>
            <a:t>snížení</a:t>
          </a:r>
          <a:r>
            <a:rPr lang="en-US" sz="2200" dirty="0"/>
            <a:t> </a:t>
          </a:r>
          <a:r>
            <a:rPr lang="en-US" sz="2200" dirty="0" err="1"/>
            <a:t>produktivity</a:t>
          </a:r>
          <a:r>
            <a:rPr lang="en-US" sz="2200" dirty="0"/>
            <a:t> </a:t>
          </a:r>
          <a:r>
            <a:rPr lang="en-US" sz="2200" dirty="0" err="1"/>
            <a:t>lesů</a:t>
          </a:r>
          <a:endParaRPr lang="en-US" sz="2000" dirty="0"/>
        </a:p>
      </dgm:t>
    </dgm:pt>
    <dgm:pt modelId="{7C5F7C68-2A01-4AF6-BB88-BB3BEB658692}" type="parTrans" cxnId="{5C9112AD-E9AC-4718-AA26-0F0E7A9F0CEA}">
      <dgm:prSet/>
      <dgm:spPr/>
      <dgm:t>
        <a:bodyPr/>
        <a:lstStyle/>
        <a:p>
          <a:endParaRPr lang="en-US"/>
        </a:p>
      </dgm:t>
    </dgm:pt>
    <dgm:pt modelId="{A39EE568-A6AD-47E4-99DC-39CBD0A20083}" type="sibTrans" cxnId="{5C9112AD-E9AC-4718-AA26-0F0E7A9F0CEA}">
      <dgm:prSet/>
      <dgm:spPr/>
      <dgm:t>
        <a:bodyPr/>
        <a:lstStyle/>
        <a:p>
          <a:endParaRPr lang="en-US"/>
        </a:p>
      </dgm:t>
    </dgm:pt>
    <dgm:pt modelId="{B1B70FD6-60FF-4705-AD9C-EFBCD0C3C8C9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dirty="0"/>
            <a:t>Rostoucí</a:t>
          </a:r>
          <a:r>
            <a:rPr lang="en-US" sz="2200" dirty="0"/>
            <a:t> </a:t>
          </a:r>
          <a:r>
            <a:rPr lang="en-US" sz="2200" dirty="0" err="1"/>
            <a:t>teploty</a:t>
          </a:r>
          <a:r>
            <a:rPr lang="en-US" sz="2200" dirty="0"/>
            <a:t> </a:t>
          </a:r>
          <a:r>
            <a:rPr lang="en-US" sz="2200" dirty="0" err="1"/>
            <a:t>ovlivňují</a:t>
          </a:r>
          <a:r>
            <a:rPr lang="en-US" sz="2200" dirty="0"/>
            <a:t> </a:t>
          </a:r>
          <a:r>
            <a:rPr lang="cs-CZ" sz="2200" b="1" dirty="0"/>
            <a:t>areál a </a:t>
          </a:r>
          <a:r>
            <a:rPr lang="en-US" sz="2200" b="1" dirty="0" err="1"/>
            <a:t>rozšíř</a:t>
          </a:r>
          <a:r>
            <a:rPr lang="cs-CZ" sz="2200" b="1" dirty="0"/>
            <a:t>ování</a:t>
          </a:r>
          <a:r>
            <a:rPr lang="en-US" sz="2200" b="1" dirty="0"/>
            <a:t> </a:t>
          </a:r>
          <a:r>
            <a:rPr lang="cs-CZ" sz="2200" b="1" dirty="0"/>
            <a:t>dřevin</a:t>
          </a:r>
          <a:r>
            <a:rPr lang="en-US" sz="2200" b="1" dirty="0"/>
            <a:t> </a:t>
          </a:r>
          <a:r>
            <a:rPr lang="cs-CZ" sz="2200" dirty="0"/>
            <a:t>v závislosti na jejich </a:t>
          </a:r>
          <a:r>
            <a:rPr lang="en-US" sz="2200" dirty="0" err="1"/>
            <a:t>odoln</a:t>
          </a:r>
          <a:r>
            <a:rPr lang="cs-CZ" sz="2200" dirty="0" err="1"/>
            <a:t>osti</a:t>
          </a:r>
          <a:r>
            <a:rPr lang="en-US" sz="2200" dirty="0"/>
            <a:t> </a:t>
          </a:r>
          <a:r>
            <a:rPr lang="en-US" sz="2200" dirty="0" err="1"/>
            <a:t>vůči</a:t>
          </a:r>
          <a:r>
            <a:rPr lang="en-US" sz="2200" dirty="0"/>
            <a:t> </a:t>
          </a:r>
          <a:r>
            <a:rPr lang="en-US" sz="2200" dirty="0" err="1"/>
            <a:t>teplu</a:t>
          </a:r>
          <a:r>
            <a:rPr lang="en-US" sz="2200" dirty="0"/>
            <a:t> a </a:t>
          </a:r>
          <a:r>
            <a:rPr lang="en-US" sz="2200" dirty="0" err="1"/>
            <a:t>suchu</a:t>
          </a:r>
          <a:endParaRPr lang="en-US" sz="2200" dirty="0"/>
        </a:p>
      </dgm:t>
    </dgm:pt>
    <dgm:pt modelId="{618A610C-0FBC-4F35-8A0E-F36C10BF7920}" type="parTrans" cxnId="{FAD601B5-4143-4AAE-9BDB-4C2928BAABC3}">
      <dgm:prSet/>
      <dgm:spPr/>
      <dgm:t>
        <a:bodyPr/>
        <a:lstStyle/>
        <a:p>
          <a:endParaRPr lang="en-US"/>
        </a:p>
      </dgm:t>
    </dgm:pt>
    <dgm:pt modelId="{D816D266-9E77-441E-83A0-18A364B6860B}" type="sibTrans" cxnId="{FAD601B5-4143-4AAE-9BDB-4C2928BAABC3}">
      <dgm:prSet/>
      <dgm:spPr/>
      <dgm:t>
        <a:bodyPr/>
        <a:lstStyle/>
        <a:p>
          <a:endParaRPr lang="en-US"/>
        </a:p>
      </dgm:t>
    </dgm:pt>
    <dgm:pt modelId="{1F84C4C8-39E6-4FD3-870A-6515BB06E63E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b="1" dirty="0"/>
            <a:t>Z</a:t>
          </a:r>
          <a:r>
            <a:rPr lang="en-US" sz="2200" b="1" dirty="0" err="1"/>
            <a:t>měn</a:t>
          </a:r>
          <a:r>
            <a:rPr lang="cs-CZ" sz="2200" b="1" dirty="0"/>
            <a:t>y</a:t>
          </a:r>
          <a:r>
            <a:rPr lang="en-US" sz="2200" b="1" dirty="0"/>
            <a:t> v</a:t>
          </a:r>
          <a:r>
            <a:rPr lang="cs-CZ" sz="2200" b="1" dirty="0"/>
            <a:t> druhovém</a:t>
          </a:r>
          <a:r>
            <a:rPr lang="en-US" sz="2200" b="1" dirty="0"/>
            <a:t> </a:t>
          </a:r>
          <a:r>
            <a:rPr lang="en-US" sz="2200" b="1" dirty="0" err="1"/>
            <a:t>složení</a:t>
          </a:r>
          <a:r>
            <a:rPr lang="en-US" sz="2200" b="1" dirty="0"/>
            <a:t> </a:t>
          </a:r>
          <a:r>
            <a:rPr lang="en-US" sz="2200" b="1" dirty="0" err="1"/>
            <a:t>lesů</a:t>
          </a:r>
          <a:r>
            <a:rPr lang="cs-CZ" sz="2200" dirty="0"/>
            <a:t> …</a:t>
          </a:r>
          <a:endParaRPr lang="en-US" sz="2200" dirty="0"/>
        </a:p>
      </dgm:t>
    </dgm:pt>
    <dgm:pt modelId="{B966B3D0-BE4C-4409-8D98-91CF3DD6771F}" type="parTrans" cxnId="{7132A180-5DED-44BC-BD9B-7B31BB3602AC}">
      <dgm:prSet/>
      <dgm:spPr/>
      <dgm:t>
        <a:bodyPr/>
        <a:lstStyle/>
        <a:p>
          <a:endParaRPr lang="en-US"/>
        </a:p>
      </dgm:t>
    </dgm:pt>
    <dgm:pt modelId="{5CD6055D-DD8D-405E-9442-843969BC3627}" type="sibTrans" cxnId="{7132A180-5DED-44BC-BD9B-7B31BB3602AC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247254">
        <dgm:presLayoutVars>
          <dgm:chMax val="0"/>
          <dgm:bulletEnabled val="1"/>
        </dgm:presLayoutVars>
      </dgm:prSet>
      <dgm:spPr/>
    </dgm:pt>
    <dgm:pt modelId="{823C6FBB-63D0-402E-B3E2-2EDF5FDCD1BC}" type="pres">
      <dgm:prSet presAssocID="{28E11BDE-B4C0-4460-8C44-DDC2B17EC322}" presName="childText" presStyleLbl="revTx" presStyleIdx="0" presStyleCnt="1" custScaleY="199931">
        <dgm:presLayoutVars>
          <dgm:bulletEnabled val="1"/>
        </dgm:presLayoutVars>
      </dgm:prSet>
      <dgm:spPr/>
    </dgm:pt>
  </dgm:ptLst>
  <dgm:cxnLst>
    <dgm:cxn modelId="{51CF1F2D-214D-4A14-BCE8-78EC5A3D85F0}" type="presOf" srcId="{1F84C4C8-39E6-4FD3-870A-6515BB06E63E}" destId="{823C6FBB-63D0-402E-B3E2-2EDF5FDCD1BC}" srcOrd="0" destOrd="4" presId="urn:microsoft.com/office/officeart/2005/8/layout/vList2"/>
    <dgm:cxn modelId="{3F0D8743-401A-4120-9BA0-C52318849F47}" type="presOf" srcId="{096BEE26-C42A-4FBE-BE88-20B5ECBF7C45}" destId="{823C6FBB-63D0-402E-B3E2-2EDF5FDCD1BC}" srcOrd="0" destOrd="2" presId="urn:microsoft.com/office/officeart/2005/8/layout/vList2"/>
    <dgm:cxn modelId="{38B8F37B-6397-4D0F-A80B-F0CC3020EE4F}" type="presOf" srcId="{A2357576-9A9C-4B37-BE18-94562C6EE677}" destId="{823C6FBB-63D0-402E-B3E2-2EDF5FDCD1BC}" srcOrd="0" destOrd="1" presId="urn:microsoft.com/office/officeart/2005/8/layout/vList2"/>
    <dgm:cxn modelId="{7132A180-5DED-44BC-BD9B-7B31BB3602AC}" srcId="{096BEE26-C42A-4FBE-BE88-20B5ECBF7C45}" destId="{1F84C4C8-39E6-4FD3-870A-6515BB06E63E}" srcOrd="1" destOrd="0" parTransId="{B966B3D0-BE4C-4409-8D98-91CF3DD6771F}" sibTransId="{5CD6055D-DD8D-405E-9442-843969BC3627}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AC1BC793-0B6B-43B6-A8CC-F1B5038428C5}" type="presOf" srcId="{B1B70FD6-60FF-4705-AD9C-EFBCD0C3C8C9}" destId="{823C6FBB-63D0-402E-B3E2-2EDF5FDCD1BC}" srcOrd="0" destOrd="3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5C9112AD-E9AC-4718-AA26-0F0E7A9F0CEA}" srcId="{28E11BDE-B4C0-4460-8C44-DDC2B17EC322}" destId="{096BEE26-C42A-4FBE-BE88-20B5ECBF7C45}" srcOrd="1" destOrd="0" parTransId="{7C5F7C68-2A01-4AF6-BB88-BB3BEB658692}" sibTransId="{A39EE568-A6AD-47E4-99DC-39CBD0A20083}"/>
    <dgm:cxn modelId="{FAD601B5-4143-4AAE-9BDB-4C2928BAABC3}" srcId="{096BEE26-C42A-4FBE-BE88-20B5ECBF7C45}" destId="{B1B70FD6-60FF-4705-AD9C-EFBCD0C3C8C9}" srcOrd="0" destOrd="0" parTransId="{618A610C-0FBC-4F35-8A0E-F36C10BF7920}" sibTransId="{D816D266-9E77-441E-83A0-18A364B6860B}"/>
    <dgm:cxn modelId="{3A1D25BC-0DA6-4029-93E0-D0A981CDD971}" srcId="{B3EB17C2-8884-4D01-8268-5DDC567043AF}" destId="{A2357576-9A9C-4B37-BE18-94562C6EE677}" srcOrd="0" destOrd="0" parTransId="{E135BC6A-081F-418B-A029-F5CF32D307B5}" sibTransId="{EF0A75DE-ECC1-469A-840F-077FDA5429F2}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51208E8-C4F1-4595-AAC6-05E8E04BE6F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7BCF82-E69D-42DB-BEE5-5A2F46DB032C}">
      <dgm:prSet custT="1"/>
      <dgm:spPr>
        <a:solidFill>
          <a:schemeClr val="accent6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bg1"/>
            </a:solidFill>
            <a:latin typeface="Calibri" panose="020F0502020204030204"/>
            <a:ea typeface="+mn-ea"/>
            <a:cs typeface="+mn-cs"/>
          </a:endParaRPr>
        </a:p>
      </dgm:t>
    </dgm:pt>
    <dgm:pt modelId="{2A0C3546-4036-4056-8AF2-6DE1F57A152E}" type="parTrans" cxnId="{373454FF-ED42-4373-AD2A-C71AD56618ED}">
      <dgm:prSet/>
      <dgm:spPr/>
      <dgm:t>
        <a:bodyPr/>
        <a:lstStyle/>
        <a:p>
          <a:endParaRPr lang="en-US"/>
        </a:p>
      </dgm:t>
    </dgm:pt>
    <dgm:pt modelId="{6674D496-735F-4A3F-8AF0-5EB7A55918F4}" type="sibTrans" cxnId="{373454FF-ED42-4373-AD2A-C71AD56618ED}">
      <dgm:prSet/>
      <dgm:spPr/>
      <dgm:t>
        <a:bodyPr/>
        <a:lstStyle/>
        <a:p>
          <a:endParaRPr lang="en-US"/>
        </a:p>
      </dgm:t>
    </dgm:pt>
    <dgm:pt modelId="{16DC875B-F1D9-4DF8-A802-87B9704D96CA}">
      <dgm:prSet custT="1"/>
      <dgm:spPr>
        <a:noFill/>
      </dgm:spPr>
      <dgm:t>
        <a:bodyPr/>
        <a:lstStyle/>
        <a:p>
          <a:r>
            <a:rPr lang="cs-CZ" sz="1200" b="1" dirty="0">
              <a:solidFill>
                <a:schemeClr val="tx1"/>
              </a:solidFill>
            </a:rPr>
            <a:t>2 </a:t>
          </a:r>
        </a:p>
        <a:p>
          <a:r>
            <a:rPr lang="cs-CZ" sz="1200" b="1" dirty="0">
              <a:solidFill>
                <a:schemeClr val="tx1"/>
              </a:solidFill>
            </a:rPr>
            <a:t>Prostředí v lese</a:t>
          </a:r>
          <a:endParaRPr lang="en-US" sz="1200" b="1" dirty="0">
            <a:solidFill>
              <a:schemeClr val="tx1"/>
            </a:solidFill>
          </a:endParaRPr>
        </a:p>
      </dgm:t>
    </dgm:pt>
    <dgm:pt modelId="{9D9CB72A-352B-47B5-9AE7-9519921A5A28}" type="parTrans" cxnId="{92FE6859-27E1-4076-A27F-68C80991C660}">
      <dgm:prSet/>
      <dgm:spPr/>
      <dgm:t>
        <a:bodyPr/>
        <a:lstStyle/>
        <a:p>
          <a:endParaRPr lang="en-US"/>
        </a:p>
      </dgm:t>
    </dgm:pt>
    <dgm:pt modelId="{4E9654F4-8677-4A69-9F32-DC153BDC827B}" type="sibTrans" cxnId="{92FE6859-27E1-4076-A27F-68C80991C660}">
      <dgm:prSet/>
      <dgm:spPr/>
      <dgm:t>
        <a:bodyPr/>
        <a:lstStyle/>
        <a:p>
          <a:endParaRPr lang="en-US"/>
        </a:p>
      </dgm:t>
    </dgm:pt>
    <dgm:pt modelId="{27CEC52C-C3E4-42CC-A3D6-0BF11807BEF4}">
      <dgm:prSet custT="1"/>
      <dgm:spPr>
        <a:noFill/>
      </dgm:spPr>
      <dgm:t>
        <a:bodyPr/>
        <a:lstStyle/>
        <a:p>
          <a:r>
            <a:rPr lang="cs-CZ" sz="1200" b="1" dirty="0">
              <a:solidFill>
                <a:schemeClr val="tx1"/>
              </a:solidFill>
            </a:rPr>
            <a:t>3 </a:t>
          </a:r>
        </a:p>
        <a:p>
          <a:r>
            <a:rPr lang="cs-CZ" sz="1200" b="1" dirty="0">
              <a:solidFill>
                <a:schemeClr val="tx1"/>
              </a:solidFill>
            </a:rPr>
            <a:t>Důsledky</a:t>
          </a:r>
          <a:endParaRPr lang="en-US" sz="1200" b="1" dirty="0">
            <a:solidFill>
              <a:schemeClr val="tx1"/>
            </a:solidFill>
          </a:endParaRPr>
        </a:p>
      </dgm:t>
    </dgm:pt>
    <dgm:pt modelId="{D61F127C-152E-46D6-AD07-370DDE650D77}" type="parTrans" cxnId="{1089AA3F-5018-4E4F-ADFB-AB95156F10F8}">
      <dgm:prSet/>
      <dgm:spPr/>
      <dgm:t>
        <a:bodyPr/>
        <a:lstStyle/>
        <a:p>
          <a:endParaRPr lang="en-US"/>
        </a:p>
      </dgm:t>
    </dgm:pt>
    <dgm:pt modelId="{B62F170D-57C0-4FC5-8FD3-F14421064E80}" type="sibTrans" cxnId="{1089AA3F-5018-4E4F-ADFB-AB95156F10F8}">
      <dgm:prSet/>
      <dgm:spPr/>
      <dgm:t>
        <a:bodyPr/>
        <a:lstStyle/>
        <a:p>
          <a:endParaRPr lang="en-US"/>
        </a:p>
      </dgm:t>
    </dgm:pt>
    <dgm:pt modelId="{63225A10-4819-453F-A106-26078DE31C04}" type="pres">
      <dgm:prSet presAssocID="{551208E8-C4F1-4595-AAC6-05E8E04BE6F6}" presName="CompostProcess" presStyleCnt="0">
        <dgm:presLayoutVars>
          <dgm:dir/>
          <dgm:resizeHandles val="exact"/>
        </dgm:presLayoutVars>
      </dgm:prSet>
      <dgm:spPr/>
    </dgm:pt>
    <dgm:pt modelId="{6B2C66DD-0792-40CB-8716-80CC655B6CDC}" type="pres">
      <dgm:prSet presAssocID="{551208E8-C4F1-4595-AAC6-05E8E04BE6F6}" presName="arrow" presStyleLbl="bgShp" presStyleIdx="0" presStyleCnt="1" custScaleX="117647"/>
      <dgm:spPr>
        <a:solidFill>
          <a:schemeClr val="accent6">
            <a:lumMod val="40000"/>
            <a:lumOff val="60000"/>
          </a:schemeClr>
        </a:solidFill>
      </dgm:spPr>
    </dgm:pt>
    <dgm:pt modelId="{BB20B6F0-EBBC-4D73-A5D0-24B39261C355}" type="pres">
      <dgm:prSet presAssocID="{551208E8-C4F1-4595-AAC6-05E8E04BE6F6}" presName="linearProcess" presStyleCnt="0"/>
      <dgm:spPr/>
    </dgm:pt>
    <dgm:pt modelId="{B7758AA7-7FAF-472E-B290-CF1E08D2DF9A}" type="pres">
      <dgm:prSet presAssocID="{E57BCF82-E69D-42DB-BEE5-5A2F46DB032C}" presName="textNode" presStyleLbl="node1" presStyleIdx="0" presStyleCnt="3" custScaleX="123389">
        <dgm:presLayoutVars>
          <dgm:bulletEnabled val="1"/>
        </dgm:presLayoutVars>
      </dgm:prSet>
      <dgm:spPr>
        <a:xfrm>
          <a:off x="207" y="407547"/>
          <a:ext cx="1133829" cy="543396"/>
        </a:xfrm>
        <a:prstGeom prst="roundRect">
          <a:avLst/>
        </a:prstGeom>
      </dgm:spPr>
    </dgm:pt>
    <dgm:pt modelId="{A53B246A-3EE8-4F9F-A13A-D90C67081A96}" type="pres">
      <dgm:prSet presAssocID="{6674D496-735F-4A3F-8AF0-5EB7A55918F4}" presName="sibTrans" presStyleCnt="0"/>
      <dgm:spPr/>
    </dgm:pt>
    <dgm:pt modelId="{95372C44-45E9-4F6A-A3FA-A9BAC814C2FA}" type="pres">
      <dgm:prSet presAssocID="{16DC875B-F1D9-4DF8-A802-87B9704D96CA}" presName="textNode" presStyleLbl="node1" presStyleIdx="1" presStyleCnt="3" custScaleX="110283" custLinFactNeighborX="-66508" custLinFactNeighborY="-2117">
        <dgm:presLayoutVars>
          <dgm:bulletEnabled val="1"/>
        </dgm:presLayoutVars>
      </dgm:prSet>
      <dgm:spPr/>
    </dgm:pt>
    <dgm:pt modelId="{0C1496CF-ED3A-4EA1-B5E6-61DEA0F66A17}" type="pres">
      <dgm:prSet presAssocID="{4E9654F4-8677-4A69-9F32-DC153BDC827B}" presName="sibTrans" presStyleCnt="0"/>
      <dgm:spPr/>
    </dgm:pt>
    <dgm:pt modelId="{B5360333-E507-4ECC-99E2-DECF8357890A}" type="pres">
      <dgm:prSet presAssocID="{27CEC52C-C3E4-42CC-A3D6-0BF11807BEF4}" presName="textNode" presStyleLbl="node1" presStyleIdx="2" presStyleCnt="3" custScaleX="104943" custLinFactX="-2482" custLinFactNeighborX="-100000" custLinFactNeighborY="-2117">
        <dgm:presLayoutVars>
          <dgm:bulletEnabled val="1"/>
        </dgm:presLayoutVars>
      </dgm:prSet>
      <dgm:spPr/>
    </dgm:pt>
  </dgm:ptLst>
  <dgm:cxnLst>
    <dgm:cxn modelId="{1F409106-60C5-4DEB-B2B8-88CB2F76DC46}" type="presOf" srcId="{16DC875B-F1D9-4DF8-A802-87B9704D96CA}" destId="{95372C44-45E9-4F6A-A3FA-A9BAC814C2FA}" srcOrd="0" destOrd="0" presId="urn:microsoft.com/office/officeart/2005/8/layout/hProcess9"/>
    <dgm:cxn modelId="{1089AA3F-5018-4E4F-ADFB-AB95156F10F8}" srcId="{551208E8-C4F1-4595-AAC6-05E8E04BE6F6}" destId="{27CEC52C-C3E4-42CC-A3D6-0BF11807BEF4}" srcOrd="2" destOrd="0" parTransId="{D61F127C-152E-46D6-AD07-370DDE650D77}" sibTransId="{B62F170D-57C0-4FC5-8FD3-F14421064E80}"/>
    <dgm:cxn modelId="{21771C5D-AE82-40E8-8F30-59C55AFCD3EF}" type="presOf" srcId="{27CEC52C-C3E4-42CC-A3D6-0BF11807BEF4}" destId="{B5360333-E507-4ECC-99E2-DECF8357890A}" srcOrd="0" destOrd="0" presId="urn:microsoft.com/office/officeart/2005/8/layout/hProcess9"/>
    <dgm:cxn modelId="{27FDA964-7B26-4750-B78B-A131759A4B58}" type="presOf" srcId="{E57BCF82-E69D-42DB-BEE5-5A2F46DB032C}" destId="{B7758AA7-7FAF-472E-B290-CF1E08D2DF9A}" srcOrd="0" destOrd="0" presId="urn:microsoft.com/office/officeart/2005/8/layout/hProcess9"/>
    <dgm:cxn modelId="{33D46C4D-76EC-49F1-88A7-8AE5C4280FDB}" type="presOf" srcId="{551208E8-C4F1-4595-AAC6-05E8E04BE6F6}" destId="{63225A10-4819-453F-A106-26078DE31C04}" srcOrd="0" destOrd="0" presId="urn:microsoft.com/office/officeart/2005/8/layout/hProcess9"/>
    <dgm:cxn modelId="{92FE6859-27E1-4076-A27F-68C80991C660}" srcId="{551208E8-C4F1-4595-AAC6-05E8E04BE6F6}" destId="{16DC875B-F1D9-4DF8-A802-87B9704D96CA}" srcOrd="1" destOrd="0" parTransId="{9D9CB72A-352B-47B5-9AE7-9519921A5A28}" sibTransId="{4E9654F4-8677-4A69-9F32-DC153BDC827B}"/>
    <dgm:cxn modelId="{373454FF-ED42-4373-AD2A-C71AD56618ED}" srcId="{551208E8-C4F1-4595-AAC6-05E8E04BE6F6}" destId="{E57BCF82-E69D-42DB-BEE5-5A2F46DB032C}" srcOrd="0" destOrd="0" parTransId="{2A0C3546-4036-4056-8AF2-6DE1F57A152E}" sibTransId="{6674D496-735F-4A3F-8AF0-5EB7A55918F4}"/>
    <dgm:cxn modelId="{0576FC86-661A-4097-A147-6808622E074C}" type="presParOf" srcId="{63225A10-4819-453F-A106-26078DE31C04}" destId="{6B2C66DD-0792-40CB-8716-80CC655B6CDC}" srcOrd="0" destOrd="0" presId="urn:microsoft.com/office/officeart/2005/8/layout/hProcess9"/>
    <dgm:cxn modelId="{7749BD8D-9E39-4E4F-9B10-6E8BE06E3F31}" type="presParOf" srcId="{63225A10-4819-453F-A106-26078DE31C04}" destId="{BB20B6F0-EBBC-4D73-A5D0-24B39261C355}" srcOrd="1" destOrd="0" presId="urn:microsoft.com/office/officeart/2005/8/layout/hProcess9"/>
    <dgm:cxn modelId="{8206F8F9-B20A-4ED2-A7A4-8A8BB745C68D}" type="presParOf" srcId="{BB20B6F0-EBBC-4D73-A5D0-24B39261C355}" destId="{B7758AA7-7FAF-472E-B290-CF1E08D2DF9A}" srcOrd="0" destOrd="0" presId="urn:microsoft.com/office/officeart/2005/8/layout/hProcess9"/>
    <dgm:cxn modelId="{8B3989C2-F8AD-4E98-84A7-F0690AD3A1A0}" type="presParOf" srcId="{BB20B6F0-EBBC-4D73-A5D0-24B39261C355}" destId="{A53B246A-3EE8-4F9F-A13A-D90C67081A96}" srcOrd="1" destOrd="0" presId="urn:microsoft.com/office/officeart/2005/8/layout/hProcess9"/>
    <dgm:cxn modelId="{8F4DAA69-F1A1-4106-BD07-63A49BA0B343}" type="presParOf" srcId="{BB20B6F0-EBBC-4D73-A5D0-24B39261C355}" destId="{95372C44-45E9-4F6A-A3FA-A9BAC814C2FA}" srcOrd="2" destOrd="0" presId="urn:microsoft.com/office/officeart/2005/8/layout/hProcess9"/>
    <dgm:cxn modelId="{D8D21334-1076-4930-940B-55E88C4CC29E}" type="presParOf" srcId="{BB20B6F0-EBBC-4D73-A5D0-24B39261C355}" destId="{0C1496CF-ED3A-4EA1-B5E6-61DEA0F66A17}" srcOrd="3" destOrd="0" presId="urn:microsoft.com/office/officeart/2005/8/layout/hProcess9"/>
    <dgm:cxn modelId="{04BFA240-8C40-46DA-9F05-673238F4E4EA}" type="presParOf" srcId="{BB20B6F0-EBBC-4D73-A5D0-24B39261C355}" destId="{B5360333-E507-4ECC-99E2-DECF8357890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37160" tIns="137160" rIns="137160" bIns="137160" numCol="1" spcCol="1270" anchor="ctr" anchorCtr="0"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2 Nové prostředí v lese</a:t>
          </a:r>
          <a:endParaRPr lang="en-US" sz="36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>
            <a:lnSpc>
              <a:spcPct val="90000"/>
            </a:lnSpc>
            <a:spcAft>
              <a:spcPct val="20000"/>
            </a:spcAft>
          </a:pPr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74F01C43-C74B-4B2A-AC38-041A4B797633}">
      <dgm:prSet custT="1"/>
      <dgm:spPr/>
      <dgm:t>
        <a:bodyPr/>
        <a:lstStyle/>
        <a:p>
          <a:pPr marL="179388" indent="-179388">
            <a:lnSpc>
              <a:spcPct val="90000"/>
            </a:lnSpc>
            <a:spcAft>
              <a:spcPct val="20000"/>
            </a:spcAft>
            <a:buNone/>
          </a:pPr>
          <a:r>
            <a:rPr lang="cs-CZ" sz="2000" dirty="0"/>
            <a:t>	</a:t>
          </a:r>
          <a:endParaRPr lang="en-US" sz="2000" dirty="0"/>
        </a:p>
      </dgm:t>
    </dgm:pt>
    <dgm:pt modelId="{AC93379E-B718-45E5-8C2D-C6C6D76FF4FA}" type="parTrans" cxnId="{637023E5-ABEB-4CDB-A625-298650AD1DE8}">
      <dgm:prSet/>
      <dgm:spPr/>
      <dgm:t>
        <a:bodyPr/>
        <a:lstStyle/>
        <a:p>
          <a:endParaRPr lang="en-US"/>
        </a:p>
      </dgm:t>
    </dgm:pt>
    <dgm:pt modelId="{CB5B32B3-8E4E-4172-99C8-C776DB65BB02}" type="sibTrans" cxnId="{637023E5-ABEB-4CDB-A625-298650AD1DE8}">
      <dgm:prSet/>
      <dgm:spPr/>
      <dgm:t>
        <a:bodyPr/>
        <a:lstStyle/>
        <a:p>
          <a:endParaRPr lang="en-US"/>
        </a:p>
      </dgm:t>
    </dgm:pt>
    <dgm:pt modelId="{885B760B-A7E3-4C79-BB8D-755DECDC92BF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Kombinace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sucha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vysokých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teplot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vede ke zvýšené </a:t>
          </a:r>
          <a:r>
            <a:rPr lang="cs-CZ" sz="2200" b="1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mortalitě dřevin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
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Lesy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jsou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závislé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na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b="1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dostupnosti</a:t>
          </a:r>
          <a:r>
            <a:rPr lang="en-US" sz="2200" b="1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b="1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vody</a:t>
          </a:r>
          <a:endParaRPr lang="en-US" sz="2200" b="1" dirty="0"/>
        </a:p>
      </dgm:t>
    </dgm:pt>
    <dgm:pt modelId="{ACD9CCD0-66AD-4E6F-87D7-7C37AB665635}" type="parTrans" cxnId="{336956CB-B27E-40E4-93A1-89ACA1434825}">
      <dgm:prSet/>
      <dgm:spPr/>
      <dgm:t>
        <a:bodyPr/>
        <a:lstStyle/>
        <a:p>
          <a:endParaRPr lang="en-US"/>
        </a:p>
      </dgm:t>
    </dgm:pt>
    <dgm:pt modelId="{0A3EFEB1-A808-473C-8449-48DA81A3FC47}" type="sibTrans" cxnId="{336956CB-B27E-40E4-93A1-89ACA1434825}">
      <dgm:prSet/>
      <dgm:spPr/>
      <dgm:t>
        <a:bodyPr/>
        <a:lstStyle/>
        <a:p>
          <a:endParaRPr lang="en-US"/>
        </a:p>
      </dgm:t>
    </dgm:pt>
    <dgm:pt modelId="{09A15CCD-5A47-4888-B940-6169AC0EA76A}">
      <dgm:prSet custT="1"/>
      <dgm:spPr/>
      <dgm:t>
        <a:bodyPr/>
        <a:lstStyle/>
        <a:p>
          <a:pPr marL="179388" indent="-179388">
            <a:lnSpc>
              <a:spcPct val="90000"/>
            </a:lnSpc>
            <a:spcAft>
              <a:spcPct val="20000"/>
            </a:spcAft>
            <a:buFont typeface="Arial" panose="020B0604020202020204" pitchFamily="34" charset="0"/>
            <a:buChar char="•"/>
          </a:pPr>
          <a:endParaRPr lang="en-US" sz="2000" dirty="0"/>
        </a:p>
      </dgm:t>
    </dgm:pt>
    <dgm:pt modelId="{C068A5CD-B5BC-42ED-9A5A-6A744ED08AF3}" type="parTrans" cxnId="{69C0EAB4-2D99-4421-A54C-CB8B75A7FE4B}">
      <dgm:prSet/>
      <dgm:spPr/>
      <dgm:t>
        <a:bodyPr/>
        <a:lstStyle/>
        <a:p>
          <a:endParaRPr lang="en-US"/>
        </a:p>
      </dgm:t>
    </dgm:pt>
    <dgm:pt modelId="{D26DD894-E14E-448D-8D38-56BF9190DD5A}" type="sibTrans" cxnId="{69C0EAB4-2D99-4421-A54C-CB8B75A7FE4B}">
      <dgm:prSet/>
      <dgm:spPr/>
      <dgm:t>
        <a:bodyPr/>
        <a:lstStyle/>
        <a:p>
          <a:endParaRPr lang="en-US"/>
        </a:p>
      </dgm:t>
    </dgm:pt>
    <dgm:pt modelId="{022AA2DC-542E-41C4-B75B-11E394B7B50F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Voda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hraje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ústřední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roli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v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e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fyziologických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procesech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rostlin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změny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v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její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dostupnosti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vé</a:t>
          </a:r>
          <a:r>
            <a:rPr lang="cs-CZ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dou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ke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strukturálním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funkčním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změnám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od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jednotlivých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buněk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až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po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celé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stromy</a:t>
          </a:r>
          <a:endParaRPr lang="en-US" sz="2200" dirty="0"/>
        </a:p>
      </dgm:t>
    </dgm:pt>
    <dgm:pt modelId="{0DFA06AD-7F52-4D04-A7BD-B1637EE02C4D}" type="parTrans" cxnId="{FA80892C-1D0D-4B4E-958C-41684662A443}">
      <dgm:prSet/>
      <dgm:spPr/>
      <dgm:t>
        <a:bodyPr/>
        <a:lstStyle/>
        <a:p>
          <a:endParaRPr lang="en-US"/>
        </a:p>
      </dgm:t>
    </dgm:pt>
    <dgm:pt modelId="{0BEA69A6-5867-4EA3-B96D-8F11C4B5C3DD}" type="sibTrans" cxnId="{FA80892C-1D0D-4B4E-958C-41684662A443}">
      <dgm:prSet/>
      <dgm:spPr/>
      <dgm:t>
        <a:bodyPr/>
        <a:lstStyle/>
        <a:p>
          <a:endParaRPr lang="en-US"/>
        </a:p>
      </dgm:t>
    </dgm:pt>
    <dgm:pt modelId="{2EC29557-8EBB-4254-805B-4345BA41EE07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dirty="0"/>
            <a:t>Lesní ekosystémy jsou citlivé na změnu </a:t>
          </a:r>
          <a:r>
            <a:rPr lang="cs-CZ" sz="2200" b="1" dirty="0"/>
            <a:t>vodní bilance</a:t>
          </a:r>
          <a:endParaRPr lang="en-US" sz="2200" b="1" dirty="0"/>
        </a:p>
      </dgm:t>
    </dgm:pt>
    <dgm:pt modelId="{CCBE7C14-3725-4F9C-A401-43F8334C2934}" type="parTrans" cxnId="{029B953E-D46D-459A-A98D-B7DEDD6F4691}">
      <dgm:prSet/>
      <dgm:spPr/>
      <dgm:t>
        <a:bodyPr/>
        <a:lstStyle/>
        <a:p>
          <a:endParaRPr lang="en-US"/>
        </a:p>
      </dgm:t>
    </dgm:pt>
    <dgm:pt modelId="{FA3B28E8-31E7-4DC7-80D5-41F4EF96DA7E}" type="sibTrans" cxnId="{029B953E-D46D-459A-A98D-B7DEDD6F4691}">
      <dgm:prSet/>
      <dgm:spPr/>
      <dgm:t>
        <a:bodyPr/>
        <a:lstStyle/>
        <a:p>
          <a:endParaRPr lang="en-US"/>
        </a:p>
      </dgm:t>
    </dgm:pt>
    <dgm:pt modelId="{28FE3F14-88F6-46E4-B735-523F277B835C}">
      <dgm:prSet custT="1"/>
      <dgm:spPr/>
      <dgm:t>
        <a:bodyPr/>
        <a:lstStyle/>
        <a:p>
          <a:pPr marL="179388" indent="-179388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Znalost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těchto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zákonitost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í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procesů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spojené se změnami v lese</a:t>
          </a:r>
          <a:r>
            <a:rPr lang="en-US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je klíčové pro </a:t>
          </a:r>
          <a:r>
            <a:rPr lang="cs-CZ" sz="2200" b="1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management lesa</a:t>
          </a:r>
          <a:endParaRPr lang="en-US" sz="2200" b="1" dirty="0"/>
        </a:p>
      </dgm:t>
    </dgm:pt>
    <dgm:pt modelId="{42D8AF2F-29D4-4A2E-A688-712CCB5D806B}" type="parTrans" cxnId="{E297C5B0-C2C4-487B-8A45-48AD1C266B78}">
      <dgm:prSet/>
      <dgm:spPr/>
      <dgm:t>
        <a:bodyPr/>
        <a:lstStyle/>
        <a:p>
          <a:endParaRPr lang="en-US"/>
        </a:p>
      </dgm:t>
    </dgm:pt>
    <dgm:pt modelId="{35175919-AD3D-42F1-A743-1554B57A2517}" type="sibTrans" cxnId="{E297C5B0-C2C4-487B-8A45-48AD1C266B78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247254">
        <dgm:presLayoutVars>
          <dgm:chMax val="0"/>
          <dgm:bulletEnabled val="1"/>
        </dgm:presLayoutVars>
      </dgm:prSet>
      <dgm:spPr>
        <a:xfrm>
          <a:off x="0" y="2096"/>
          <a:ext cx="9649072" cy="1073494"/>
        </a:xfrm>
        <a:prstGeom prst="roundRect">
          <a:avLst/>
        </a:prstGeom>
      </dgm:spPr>
    </dgm:pt>
    <dgm:pt modelId="{823C6FBB-63D0-402E-B3E2-2EDF5FDCD1BC}" type="pres">
      <dgm:prSet presAssocID="{28E11BDE-B4C0-4460-8C44-DDC2B17EC322}" presName="childText" presStyleLbl="revTx" presStyleIdx="0" presStyleCnt="1" custScaleY="199931">
        <dgm:presLayoutVars>
          <dgm:bulletEnabled val="1"/>
        </dgm:presLayoutVars>
      </dgm:prSet>
      <dgm:spPr/>
    </dgm:pt>
  </dgm:ptLst>
  <dgm:cxnLst>
    <dgm:cxn modelId="{E11F3808-5011-4BC2-AFB3-68F62B28EFD1}" type="presOf" srcId="{022AA2DC-542E-41C4-B75B-11E394B7B50F}" destId="{823C6FBB-63D0-402E-B3E2-2EDF5FDCD1BC}" srcOrd="0" destOrd="4" presId="urn:microsoft.com/office/officeart/2005/8/layout/vList2"/>
    <dgm:cxn modelId="{FA80892C-1D0D-4B4E-958C-41684662A443}" srcId="{B3EB17C2-8884-4D01-8268-5DDC567043AF}" destId="{022AA2DC-542E-41C4-B75B-11E394B7B50F}" srcOrd="3" destOrd="0" parTransId="{0DFA06AD-7F52-4D04-A7BD-B1637EE02C4D}" sibTransId="{0BEA69A6-5867-4EA3-B96D-8F11C4B5C3DD}"/>
    <dgm:cxn modelId="{029B953E-D46D-459A-A98D-B7DEDD6F4691}" srcId="{B3EB17C2-8884-4D01-8268-5DDC567043AF}" destId="{2EC29557-8EBB-4254-805B-4345BA41EE07}" srcOrd="2" destOrd="0" parTransId="{CCBE7C14-3725-4F9C-A401-43F8334C2934}" sibTransId="{FA3B28E8-31E7-4DC7-80D5-41F4EF96DA7E}"/>
    <dgm:cxn modelId="{114A7F50-6BDF-47E3-AFC1-9C844AB28375}" type="presOf" srcId="{09A15CCD-5A47-4888-B940-6169AC0EA76A}" destId="{823C6FBB-63D0-402E-B3E2-2EDF5FDCD1BC}" srcOrd="0" destOrd="6" presId="urn:microsoft.com/office/officeart/2005/8/layout/vList2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675FA8A5-6EB8-4D97-ADE3-3E59244332EF}" type="presOf" srcId="{28FE3F14-88F6-46E4-B735-523F277B835C}" destId="{823C6FBB-63D0-402E-B3E2-2EDF5FDCD1BC}" srcOrd="0" destOrd="5" presId="urn:microsoft.com/office/officeart/2005/8/layout/vList2"/>
    <dgm:cxn modelId="{75ACF6AD-3737-4D79-916C-B9BE14EDDDFB}" type="presOf" srcId="{74F01C43-C74B-4B2A-AC38-041A4B797633}" destId="{823C6FBB-63D0-402E-B3E2-2EDF5FDCD1BC}" srcOrd="0" destOrd="1" presId="urn:microsoft.com/office/officeart/2005/8/layout/vList2"/>
    <dgm:cxn modelId="{E297C5B0-C2C4-487B-8A45-48AD1C266B78}" srcId="{B3EB17C2-8884-4D01-8268-5DDC567043AF}" destId="{28FE3F14-88F6-46E4-B735-523F277B835C}" srcOrd="4" destOrd="0" parTransId="{42D8AF2F-29D4-4A2E-A688-712CCB5D806B}" sibTransId="{35175919-AD3D-42F1-A743-1554B57A2517}"/>
    <dgm:cxn modelId="{69C0EAB4-2D99-4421-A54C-CB8B75A7FE4B}" srcId="{28E11BDE-B4C0-4460-8C44-DDC2B17EC322}" destId="{09A15CCD-5A47-4888-B940-6169AC0EA76A}" srcOrd="1" destOrd="0" parTransId="{C068A5CD-B5BC-42ED-9A5A-6A744ED08AF3}" sibTransId="{D26DD894-E14E-448D-8D38-56BF9190DD5A}"/>
    <dgm:cxn modelId="{A1E12FC3-B42B-4CB5-8F26-675430D2191A}" type="presOf" srcId="{2EC29557-8EBB-4254-805B-4345BA41EE07}" destId="{823C6FBB-63D0-402E-B3E2-2EDF5FDCD1BC}" srcOrd="0" destOrd="3" presId="urn:microsoft.com/office/officeart/2005/8/layout/vList2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336956CB-B27E-40E4-93A1-89ACA1434825}" srcId="{B3EB17C2-8884-4D01-8268-5DDC567043AF}" destId="{885B760B-A7E3-4C79-BB8D-755DECDC92BF}" srcOrd="1" destOrd="0" parTransId="{ACD9CCD0-66AD-4E6F-87D7-7C37AB665635}" sibTransId="{0A3EFEB1-A808-473C-8449-48DA81A3FC47}"/>
    <dgm:cxn modelId="{E89AC5E2-826A-452D-847D-FB4CEC588FC8}" type="presOf" srcId="{885B760B-A7E3-4C79-BB8D-755DECDC92BF}" destId="{823C6FBB-63D0-402E-B3E2-2EDF5FDCD1BC}" srcOrd="0" destOrd="2" presId="urn:microsoft.com/office/officeart/2005/8/layout/vList2"/>
    <dgm:cxn modelId="{637023E5-ABEB-4CDB-A625-298650AD1DE8}" srcId="{B3EB17C2-8884-4D01-8268-5DDC567043AF}" destId="{74F01C43-C74B-4B2A-AC38-041A4B797633}" srcOrd="0" destOrd="0" parTransId="{AC93379E-B718-45E5-8C2D-C6C6D76FF4FA}" sibTransId="{CB5B32B3-8E4E-4172-99C8-C776DB65BB02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1208E8-C4F1-4595-AAC6-05E8E04BE6F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7BCF82-E69D-42DB-BEE5-5A2F46DB032C}">
      <dgm:prSet custT="1"/>
      <dgm:spPr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gm:t>
    </dgm:pt>
    <dgm:pt modelId="{2A0C3546-4036-4056-8AF2-6DE1F57A152E}" type="parTrans" cxnId="{373454FF-ED42-4373-AD2A-C71AD56618ED}">
      <dgm:prSet/>
      <dgm:spPr/>
      <dgm:t>
        <a:bodyPr/>
        <a:lstStyle/>
        <a:p>
          <a:endParaRPr lang="en-US"/>
        </a:p>
      </dgm:t>
    </dgm:pt>
    <dgm:pt modelId="{6674D496-735F-4A3F-8AF0-5EB7A55918F4}" type="sibTrans" cxnId="{373454FF-ED42-4373-AD2A-C71AD56618ED}">
      <dgm:prSet/>
      <dgm:spPr/>
      <dgm:t>
        <a:bodyPr/>
        <a:lstStyle/>
        <a:p>
          <a:endParaRPr lang="en-US"/>
        </a:p>
      </dgm:t>
    </dgm:pt>
    <dgm:pt modelId="{16DC875B-F1D9-4DF8-A802-87B9704D96CA}">
      <dgm:prSet custT="1"/>
      <dgm:spPr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r>
            <a:rPr lang="cs-CZ" sz="1200" b="1" dirty="0">
              <a:solidFill>
                <a:schemeClr val="bg1"/>
              </a:solidFill>
            </a:rPr>
            <a:t>2 </a:t>
          </a:r>
        </a:p>
        <a:p>
          <a:r>
            <a:rPr lang="cs-CZ" sz="1200" b="1" dirty="0">
              <a:solidFill>
                <a:schemeClr val="bg1"/>
              </a:solidFill>
            </a:rPr>
            <a:t>Prostředí v lese</a:t>
          </a:r>
          <a:endParaRPr lang="en-US" sz="1200" b="1" dirty="0">
            <a:solidFill>
              <a:schemeClr val="bg1"/>
            </a:solidFill>
          </a:endParaRPr>
        </a:p>
      </dgm:t>
    </dgm:pt>
    <dgm:pt modelId="{9D9CB72A-352B-47B5-9AE7-9519921A5A28}" type="parTrans" cxnId="{92FE6859-27E1-4076-A27F-68C80991C660}">
      <dgm:prSet/>
      <dgm:spPr/>
      <dgm:t>
        <a:bodyPr/>
        <a:lstStyle/>
        <a:p>
          <a:endParaRPr lang="en-US"/>
        </a:p>
      </dgm:t>
    </dgm:pt>
    <dgm:pt modelId="{4E9654F4-8677-4A69-9F32-DC153BDC827B}" type="sibTrans" cxnId="{92FE6859-27E1-4076-A27F-68C80991C660}">
      <dgm:prSet/>
      <dgm:spPr/>
      <dgm:t>
        <a:bodyPr/>
        <a:lstStyle/>
        <a:p>
          <a:endParaRPr lang="en-US"/>
        </a:p>
      </dgm:t>
    </dgm:pt>
    <dgm:pt modelId="{27CEC52C-C3E4-42CC-A3D6-0BF11807BEF4}">
      <dgm:prSet custT="1"/>
      <dgm:spPr>
        <a:noFill/>
      </dgm:spPr>
      <dgm:t>
        <a:bodyPr/>
        <a:lstStyle/>
        <a:p>
          <a:r>
            <a:rPr lang="cs-CZ" sz="1200" b="1" dirty="0">
              <a:solidFill>
                <a:schemeClr val="tx1"/>
              </a:solidFill>
            </a:rPr>
            <a:t>3 </a:t>
          </a:r>
        </a:p>
        <a:p>
          <a:r>
            <a:rPr lang="cs-CZ" sz="1200" b="1" dirty="0">
              <a:solidFill>
                <a:schemeClr val="tx1"/>
              </a:solidFill>
            </a:rPr>
            <a:t>Důsledky</a:t>
          </a:r>
          <a:endParaRPr lang="en-US" sz="1200" b="1" dirty="0">
            <a:solidFill>
              <a:schemeClr val="tx1"/>
            </a:solidFill>
          </a:endParaRPr>
        </a:p>
      </dgm:t>
    </dgm:pt>
    <dgm:pt modelId="{D61F127C-152E-46D6-AD07-370DDE650D77}" type="parTrans" cxnId="{1089AA3F-5018-4E4F-ADFB-AB95156F10F8}">
      <dgm:prSet/>
      <dgm:spPr/>
      <dgm:t>
        <a:bodyPr/>
        <a:lstStyle/>
        <a:p>
          <a:endParaRPr lang="en-US"/>
        </a:p>
      </dgm:t>
    </dgm:pt>
    <dgm:pt modelId="{B62F170D-57C0-4FC5-8FD3-F14421064E80}" type="sibTrans" cxnId="{1089AA3F-5018-4E4F-ADFB-AB95156F10F8}">
      <dgm:prSet/>
      <dgm:spPr/>
      <dgm:t>
        <a:bodyPr/>
        <a:lstStyle/>
        <a:p>
          <a:endParaRPr lang="en-US"/>
        </a:p>
      </dgm:t>
    </dgm:pt>
    <dgm:pt modelId="{63225A10-4819-453F-A106-26078DE31C04}" type="pres">
      <dgm:prSet presAssocID="{551208E8-C4F1-4595-AAC6-05E8E04BE6F6}" presName="CompostProcess" presStyleCnt="0">
        <dgm:presLayoutVars>
          <dgm:dir/>
          <dgm:resizeHandles val="exact"/>
        </dgm:presLayoutVars>
      </dgm:prSet>
      <dgm:spPr/>
    </dgm:pt>
    <dgm:pt modelId="{6B2C66DD-0792-40CB-8716-80CC655B6CDC}" type="pres">
      <dgm:prSet presAssocID="{551208E8-C4F1-4595-AAC6-05E8E04BE6F6}" presName="arrow" presStyleLbl="bgShp" presStyleIdx="0" presStyleCnt="1" custScaleX="117647"/>
      <dgm:spPr>
        <a:solidFill>
          <a:schemeClr val="accent6">
            <a:lumMod val="40000"/>
            <a:lumOff val="60000"/>
          </a:schemeClr>
        </a:solidFill>
      </dgm:spPr>
    </dgm:pt>
    <dgm:pt modelId="{BB20B6F0-EBBC-4D73-A5D0-24B39261C355}" type="pres">
      <dgm:prSet presAssocID="{551208E8-C4F1-4595-AAC6-05E8E04BE6F6}" presName="linearProcess" presStyleCnt="0"/>
      <dgm:spPr/>
    </dgm:pt>
    <dgm:pt modelId="{B7758AA7-7FAF-472E-B290-CF1E08D2DF9A}" type="pres">
      <dgm:prSet presAssocID="{E57BCF82-E69D-42DB-BEE5-5A2F46DB032C}" presName="textNode" presStyleLbl="node1" presStyleIdx="0" presStyleCnt="3" custScaleX="123389">
        <dgm:presLayoutVars>
          <dgm:bulletEnabled val="1"/>
        </dgm:presLayoutVars>
      </dgm:prSet>
      <dgm:spPr>
        <a:xfrm>
          <a:off x="1345" y="407547"/>
          <a:ext cx="1369045" cy="543396"/>
        </a:xfrm>
        <a:prstGeom prst="roundRect">
          <a:avLst/>
        </a:prstGeom>
      </dgm:spPr>
    </dgm:pt>
    <dgm:pt modelId="{A53B246A-3EE8-4F9F-A13A-D90C67081A96}" type="pres">
      <dgm:prSet presAssocID="{6674D496-735F-4A3F-8AF0-5EB7A55918F4}" presName="sibTrans" presStyleCnt="0"/>
      <dgm:spPr/>
    </dgm:pt>
    <dgm:pt modelId="{95372C44-45E9-4F6A-A3FA-A9BAC814C2FA}" type="pres">
      <dgm:prSet presAssocID="{16DC875B-F1D9-4DF8-A802-87B9704D96CA}" presName="textNode" presStyleLbl="node1" presStyleIdx="1" presStyleCnt="3" custScaleX="110283" custLinFactNeighborX="-66508" custLinFactNeighborY="-2117">
        <dgm:presLayoutVars>
          <dgm:bulletEnabled val="1"/>
        </dgm:presLayoutVars>
      </dgm:prSet>
      <dgm:spPr>
        <a:xfrm>
          <a:off x="1428115" y="396043"/>
          <a:ext cx="1223629" cy="543396"/>
        </a:xfrm>
        <a:prstGeom prst="roundRect">
          <a:avLst/>
        </a:prstGeom>
      </dgm:spPr>
    </dgm:pt>
    <dgm:pt modelId="{0C1496CF-ED3A-4EA1-B5E6-61DEA0F66A17}" type="pres">
      <dgm:prSet presAssocID="{4E9654F4-8677-4A69-9F32-DC153BDC827B}" presName="sibTrans" presStyleCnt="0"/>
      <dgm:spPr/>
    </dgm:pt>
    <dgm:pt modelId="{B5360333-E507-4ECC-99E2-DECF8357890A}" type="pres">
      <dgm:prSet presAssocID="{27CEC52C-C3E4-42CC-A3D6-0BF11807BEF4}" presName="textNode" presStyleLbl="node1" presStyleIdx="2" presStyleCnt="3" custScaleX="104943" custLinFactX="-2482" custLinFactNeighborX="-100000" custLinFactNeighborY="-2117">
        <dgm:presLayoutVars>
          <dgm:bulletEnabled val="1"/>
        </dgm:presLayoutVars>
      </dgm:prSet>
      <dgm:spPr/>
    </dgm:pt>
  </dgm:ptLst>
  <dgm:cxnLst>
    <dgm:cxn modelId="{1F409106-60C5-4DEB-B2B8-88CB2F76DC46}" type="presOf" srcId="{16DC875B-F1D9-4DF8-A802-87B9704D96CA}" destId="{95372C44-45E9-4F6A-A3FA-A9BAC814C2FA}" srcOrd="0" destOrd="0" presId="urn:microsoft.com/office/officeart/2005/8/layout/hProcess9"/>
    <dgm:cxn modelId="{1089AA3F-5018-4E4F-ADFB-AB95156F10F8}" srcId="{551208E8-C4F1-4595-AAC6-05E8E04BE6F6}" destId="{27CEC52C-C3E4-42CC-A3D6-0BF11807BEF4}" srcOrd="2" destOrd="0" parTransId="{D61F127C-152E-46D6-AD07-370DDE650D77}" sibTransId="{B62F170D-57C0-4FC5-8FD3-F14421064E80}"/>
    <dgm:cxn modelId="{21771C5D-AE82-40E8-8F30-59C55AFCD3EF}" type="presOf" srcId="{27CEC52C-C3E4-42CC-A3D6-0BF11807BEF4}" destId="{B5360333-E507-4ECC-99E2-DECF8357890A}" srcOrd="0" destOrd="0" presId="urn:microsoft.com/office/officeart/2005/8/layout/hProcess9"/>
    <dgm:cxn modelId="{27FDA964-7B26-4750-B78B-A131759A4B58}" type="presOf" srcId="{E57BCF82-E69D-42DB-BEE5-5A2F46DB032C}" destId="{B7758AA7-7FAF-472E-B290-CF1E08D2DF9A}" srcOrd="0" destOrd="0" presId="urn:microsoft.com/office/officeart/2005/8/layout/hProcess9"/>
    <dgm:cxn modelId="{33D46C4D-76EC-49F1-88A7-8AE5C4280FDB}" type="presOf" srcId="{551208E8-C4F1-4595-AAC6-05E8E04BE6F6}" destId="{63225A10-4819-453F-A106-26078DE31C04}" srcOrd="0" destOrd="0" presId="urn:microsoft.com/office/officeart/2005/8/layout/hProcess9"/>
    <dgm:cxn modelId="{92FE6859-27E1-4076-A27F-68C80991C660}" srcId="{551208E8-C4F1-4595-AAC6-05E8E04BE6F6}" destId="{16DC875B-F1D9-4DF8-A802-87B9704D96CA}" srcOrd="1" destOrd="0" parTransId="{9D9CB72A-352B-47B5-9AE7-9519921A5A28}" sibTransId="{4E9654F4-8677-4A69-9F32-DC153BDC827B}"/>
    <dgm:cxn modelId="{373454FF-ED42-4373-AD2A-C71AD56618ED}" srcId="{551208E8-C4F1-4595-AAC6-05E8E04BE6F6}" destId="{E57BCF82-E69D-42DB-BEE5-5A2F46DB032C}" srcOrd="0" destOrd="0" parTransId="{2A0C3546-4036-4056-8AF2-6DE1F57A152E}" sibTransId="{6674D496-735F-4A3F-8AF0-5EB7A55918F4}"/>
    <dgm:cxn modelId="{0576FC86-661A-4097-A147-6808622E074C}" type="presParOf" srcId="{63225A10-4819-453F-A106-26078DE31C04}" destId="{6B2C66DD-0792-40CB-8716-80CC655B6CDC}" srcOrd="0" destOrd="0" presId="urn:microsoft.com/office/officeart/2005/8/layout/hProcess9"/>
    <dgm:cxn modelId="{7749BD8D-9E39-4E4F-9B10-6E8BE06E3F31}" type="presParOf" srcId="{63225A10-4819-453F-A106-26078DE31C04}" destId="{BB20B6F0-EBBC-4D73-A5D0-24B39261C355}" srcOrd="1" destOrd="0" presId="urn:microsoft.com/office/officeart/2005/8/layout/hProcess9"/>
    <dgm:cxn modelId="{8206F8F9-B20A-4ED2-A7A4-8A8BB745C68D}" type="presParOf" srcId="{BB20B6F0-EBBC-4D73-A5D0-24B39261C355}" destId="{B7758AA7-7FAF-472E-B290-CF1E08D2DF9A}" srcOrd="0" destOrd="0" presId="urn:microsoft.com/office/officeart/2005/8/layout/hProcess9"/>
    <dgm:cxn modelId="{8B3989C2-F8AD-4E98-84A7-F0690AD3A1A0}" type="presParOf" srcId="{BB20B6F0-EBBC-4D73-A5D0-24B39261C355}" destId="{A53B246A-3EE8-4F9F-A13A-D90C67081A96}" srcOrd="1" destOrd="0" presId="urn:microsoft.com/office/officeart/2005/8/layout/hProcess9"/>
    <dgm:cxn modelId="{8F4DAA69-F1A1-4106-BD07-63A49BA0B343}" type="presParOf" srcId="{BB20B6F0-EBBC-4D73-A5D0-24B39261C355}" destId="{95372C44-45E9-4F6A-A3FA-A9BAC814C2FA}" srcOrd="2" destOrd="0" presId="urn:microsoft.com/office/officeart/2005/8/layout/hProcess9"/>
    <dgm:cxn modelId="{D8D21334-1076-4930-940B-55E88C4CC29E}" type="presParOf" srcId="{BB20B6F0-EBBC-4D73-A5D0-24B39261C355}" destId="{0C1496CF-ED3A-4EA1-B5E6-61DEA0F66A17}" srcOrd="3" destOrd="0" presId="urn:microsoft.com/office/officeart/2005/8/layout/hProcess9"/>
    <dgm:cxn modelId="{04BFA240-8C40-46DA-9F05-673238F4E4EA}" type="presParOf" srcId="{BB20B6F0-EBBC-4D73-A5D0-24B39261C355}" destId="{B5360333-E507-4ECC-99E2-DECF8357890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3AD36F0-37A2-4999-90D6-CD6085BDA1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E11BDE-B4C0-4460-8C44-DDC2B17EC322}">
      <dgm:prSet custT="1"/>
      <dgm:spPr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37160" tIns="137160" rIns="137160" bIns="137160" numCol="1" spcCol="1270" anchor="ctr" anchorCtr="0"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3 Důsledky pro les</a:t>
          </a:r>
          <a:endParaRPr lang="en-US" sz="36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58AF9CB6-6662-4C96-A352-84D0B38CAF74}" type="parTrans" cxnId="{77C811C5-19B4-4F77-BFF8-A3EEA5364A52}">
      <dgm:prSet/>
      <dgm:spPr/>
      <dgm:t>
        <a:bodyPr/>
        <a:lstStyle/>
        <a:p>
          <a:endParaRPr lang="en-US"/>
        </a:p>
      </dgm:t>
    </dgm:pt>
    <dgm:pt modelId="{FFE55A26-4399-4294-A090-090D91B5C3D6}" type="sibTrans" cxnId="{77C811C5-19B4-4F77-BFF8-A3EEA5364A52}">
      <dgm:prSet/>
      <dgm:spPr/>
      <dgm:t>
        <a:bodyPr/>
        <a:lstStyle/>
        <a:p>
          <a:endParaRPr lang="en-US"/>
        </a:p>
      </dgm:t>
    </dgm:pt>
    <dgm:pt modelId="{A2357576-9A9C-4B37-BE18-94562C6EE677}">
      <dgm:prSet custT="1"/>
      <dgm:spPr/>
      <dgm:t>
        <a:bodyPr/>
        <a:lstStyle/>
        <a:p>
          <a:pPr marL="0" indent="0">
            <a:buNone/>
          </a:pPr>
          <a:r>
            <a:rPr lang="cs-CZ" sz="2800" dirty="0"/>
            <a:t>Podmínky prostředí a reakce dřevin</a:t>
          </a:r>
          <a:endParaRPr lang="en-US" sz="2800" dirty="0"/>
        </a:p>
      </dgm:t>
    </dgm:pt>
    <dgm:pt modelId="{E135BC6A-081F-418B-A029-F5CF32D307B5}" type="parTrans" cxnId="{3A1D25BC-0DA6-4029-93E0-D0A981CDD971}">
      <dgm:prSet/>
      <dgm:spPr/>
      <dgm:t>
        <a:bodyPr/>
        <a:lstStyle/>
        <a:p>
          <a:endParaRPr lang="en-US"/>
        </a:p>
      </dgm:t>
    </dgm:pt>
    <dgm:pt modelId="{EF0A75DE-ECC1-469A-840F-077FDA5429F2}" type="sibTrans" cxnId="{3A1D25BC-0DA6-4029-93E0-D0A981CDD971}">
      <dgm:prSet/>
      <dgm:spPr/>
      <dgm:t>
        <a:bodyPr/>
        <a:lstStyle/>
        <a:p>
          <a:endParaRPr lang="en-US"/>
        </a:p>
      </dgm:t>
    </dgm:pt>
    <dgm:pt modelId="{B3EB17C2-8884-4D01-8268-5DDC567043AF}">
      <dgm:prSet/>
      <dgm:spPr/>
      <dgm:t>
        <a:bodyPr/>
        <a:lstStyle/>
        <a:p>
          <a:pPr marL="57150" indent="0"/>
          <a:endParaRPr lang="en-US" sz="1000" dirty="0"/>
        </a:p>
      </dgm:t>
    </dgm:pt>
    <dgm:pt modelId="{39523496-4840-4AE1-96E0-D1349369330F}" type="parTrans" cxnId="{F5FF8981-93E5-480C-9C62-B0B604F47FE4}">
      <dgm:prSet/>
      <dgm:spPr/>
      <dgm:t>
        <a:bodyPr/>
        <a:lstStyle/>
        <a:p>
          <a:endParaRPr lang="en-US"/>
        </a:p>
      </dgm:t>
    </dgm:pt>
    <dgm:pt modelId="{A7C9307E-2F77-4F27-9E06-E9A27DE55292}" type="sibTrans" cxnId="{F5FF8981-93E5-480C-9C62-B0B604F47FE4}">
      <dgm:prSet/>
      <dgm:spPr/>
      <dgm:t>
        <a:bodyPr/>
        <a:lstStyle/>
        <a:p>
          <a:endParaRPr lang="en-US"/>
        </a:p>
      </dgm:t>
    </dgm:pt>
    <dgm:pt modelId="{74F01C43-C74B-4B2A-AC38-041A4B797633}">
      <dgm:prSet custT="1"/>
      <dgm:spPr/>
      <dgm:t>
        <a:bodyPr/>
        <a:lstStyle/>
        <a:p>
          <a:pPr marL="179388" indent="-179388">
            <a:buNone/>
          </a:pPr>
          <a:r>
            <a:rPr lang="cs-CZ" sz="2000" dirty="0"/>
            <a:t>	</a:t>
          </a:r>
          <a:endParaRPr lang="en-US" sz="2000" dirty="0"/>
        </a:p>
      </dgm:t>
    </dgm:pt>
    <dgm:pt modelId="{AC93379E-B718-45E5-8C2D-C6C6D76FF4FA}" type="parTrans" cxnId="{637023E5-ABEB-4CDB-A625-298650AD1DE8}">
      <dgm:prSet/>
      <dgm:spPr/>
      <dgm:t>
        <a:bodyPr/>
        <a:lstStyle/>
        <a:p>
          <a:endParaRPr lang="en-US"/>
        </a:p>
      </dgm:t>
    </dgm:pt>
    <dgm:pt modelId="{CB5B32B3-8E4E-4172-99C8-C776DB65BB02}" type="sibTrans" cxnId="{637023E5-ABEB-4CDB-A625-298650AD1DE8}">
      <dgm:prSet/>
      <dgm:spPr/>
      <dgm:t>
        <a:bodyPr/>
        <a:lstStyle/>
        <a:p>
          <a:endParaRPr lang="en-US"/>
        </a:p>
      </dgm:t>
    </dgm:pt>
    <dgm:pt modelId="{36634C3F-2BFA-4874-B3AC-E1B9C48CF32C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endParaRPr lang="en-US" sz="1800" dirty="0"/>
        </a:p>
      </dgm:t>
    </dgm:pt>
    <dgm:pt modelId="{88C97A94-024E-4F45-B0DB-E4A76968E204}" type="parTrans" cxnId="{7F070F11-DFC6-4B4D-A703-206F726C3F74}">
      <dgm:prSet/>
      <dgm:spPr/>
      <dgm:t>
        <a:bodyPr/>
        <a:lstStyle/>
        <a:p>
          <a:endParaRPr lang="en-US"/>
        </a:p>
      </dgm:t>
    </dgm:pt>
    <dgm:pt modelId="{8FD92837-E00A-4CD0-9FDE-C0E5C062A365}" type="sibTrans" cxnId="{7F070F11-DFC6-4B4D-A703-206F726C3F74}">
      <dgm:prSet/>
      <dgm:spPr/>
      <dgm:t>
        <a:bodyPr/>
        <a:lstStyle/>
        <a:p>
          <a:endParaRPr lang="en-US"/>
        </a:p>
      </dgm:t>
    </dgm:pt>
    <dgm:pt modelId="{885B760B-A7E3-4C79-BB8D-755DECDC92BF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r>
            <a:rPr lang="cs-CZ" sz="2200" b="1" dirty="0"/>
            <a:t>Volba</a:t>
          </a:r>
          <a:r>
            <a:rPr lang="en-US" sz="2200" b="1" dirty="0"/>
            <a:t> d</a:t>
          </a:r>
          <a:r>
            <a:rPr lang="cs-CZ" sz="2200" b="1" dirty="0" err="1"/>
            <a:t>řevin</a:t>
          </a:r>
          <a:r>
            <a:rPr lang="en-US" sz="2200" dirty="0"/>
            <a:t> </a:t>
          </a:r>
          <a:r>
            <a:rPr lang="cs-CZ" sz="2200" dirty="0"/>
            <a:t>podle</a:t>
          </a:r>
          <a:r>
            <a:rPr lang="en-US" sz="2200" dirty="0"/>
            <a:t> </a:t>
          </a:r>
          <a:r>
            <a:rPr lang="en-US" sz="2200" dirty="0" err="1"/>
            <a:t>citliv</a:t>
          </a:r>
          <a:r>
            <a:rPr lang="cs-CZ" sz="2200" dirty="0" err="1"/>
            <a:t>osti</a:t>
          </a:r>
          <a:r>
            <a:rPr lang="en-US" sz="2200" dirty="0"/>
            <a:t> </a:t>
          </a:r>
          <a:r>
            <a:rPr lang="en-US" sz="2200" dirty="0" err="1"/>
            <a:t>na</a:t>
          </a:r>
          <a:r>
            <a:rPr lang="en-US" sz="2200" dirty="0"/>
            <a:t> </a:t>
          </a:r>
          <a:r>
            <a:rPr lang="en-US" sz="2200" dirty="0" err="1"/>
            <a:t>změny</a:t>
          </a:r>
          <a:r>
            <a:rPr lang="en-US" sz="2200" dirty="0"/>
            <a:t> </a:t>
          </a:r>
          <a:r>
            <a:rPr lang="en-US" sz="2200" dirty="0" err="1"/>
            <a:t>prostředí</a:t>
          </a:r>
          <a:r>
            <a:rPr lang="cs-CZ" sz="2200" dirty="0"/>
            <a:t> (sucho) – </a:t>
          </a:r>
          <a:r>
            <a:rPr lang="cs-CZ" sz="2200" b="1" dirty="0"/>
            <a:t>SM</a:t>
          </a:r>
          <a:r>
            <a:rPr lang="cs-CZ" sz="2200" dirty="0"/>
            <a:t>, </a:t>
          </a:r>
          <a:r>
            <a:rPr lang="cs-CZ" sz="2200" b="1" dirty="0"/>
            <a:t>BO</a:t>
          </a:r>
          <a:r>
            <a:rPr lang="cs-CZ" sz="2200" dirty="0"/>
            <a:t>, </a:t>
          </a:r>
          <a:r>
            <a:rPr lang="cs-CZ" sz="2200" b="1" dirty="0"/>
            <a:t>BK</a:t>
          </a:r>
          <a:r>
            <a:rPr lang="cs-CZ" sz="2200" dirty="0"/>
            <a:t>, </a:t>
          </a:r>
          <a:r>
            <a:rPr lang="cs-CZ" sz="2200" b="1" dirty="0"/>
            <a:t>DB</a:t>
          </a:r>
          <a:r>
            <a:rPr lang="en-US" sz="2200" dirty="0"/>
            <a:t> 
</a:t>
          </a:r>
          <a:r>
            <a:rPr lang="cs-CZ" sz="2200" dirty="0"/>
            <a:t>Růstová reakce dřevin = </a:t>
          </a:r>
          <a:r>
            <a:rPr lang="cs-CZ" sz="2200" u="sng" dirty="0"/>
            <a:t>přímý </a:t>
          </a:r>
          <a:r>
            <a:rPr lang="en-US" sz="2200" u="sng" dirty="0" err="1"/>
            <a:t>indikátor</a:t>
          </a:r>
          <a:r>
            <a:rPr lang="en-US" sz="2200" dirty="0"/>
            <a:t> </a:t>
          </a:r>
          <a:r>
            <a:rPr lang="en-US" sz="2200" dirty="0" err="1"/>
            <a:t>stresových</a:t>
          </a:r>
          <a:r>
            <a:rPr lang="en-US" sz="2200" dirty="0"/>
            <a:t> </a:t>
          </a:r>
          <a:r>
            <a:rPr lang="en-US" sz="2200" dirty="0" err="1"/>
            <a:t>faktorů</a:t>
          </a:r>
          <a:r>
            <a:rPr lang="en-US" sz="2200" dirty="0"/>
            <a:t> </a:t>
          </a:r>
          <a:r>
            <a:rPr lang="cs-CZ" sz="2200" dirty="0"/>
            <a:t>(např. </a:t>
          </a:r>
          <a:r>
            <a:rPr lang="en-US" sz="2200" dirty="0" err="1"/>
            <a:t>degradace</a:t>
          </a:r>
          <a:r>
            <a:rPr lang="en-US" sz="2200" dirty="0"/>
            <a:t> </a:t>
          </a:r>
          <a:r>
            <a:rPr lang="en-US" sz="2200" dirty="0" err="1"/>
            <a:t>stanovišť</a:t>
          </a:r>
          <a:r>
            <a:rPr lang="en-US" sz="2200" dirty="0"/>
            <a:t> </a:t>
          </a:r>
          <a:r>
            <a:rPr lang="en-US" sz="2200" dirty="0" err="1"/>
            <a:t>nebo</a:t>
          </a:r>
          <a:r>
            <a:rPr lang="en-US" sz="2200" dirty="0"/>
            <a:t> </a:t>
          </a:r>
          <a:r>
            <a:rPr lang="en-US" sz="2200" dirty="0" err="1"/>
            <a:t>změna</a:t>
          </a:r>
          <a:r>
            <a:rPr lang="en-US" sz="2200" dirty="0"/>
            <a:t> </a:t>
          </a:r>
          <a:r>
            <a:rPr lang="en-US" sz="2200" dirty="0" err="1"/>
            <a:t>klimatu</a:t>
          </a:r>
          <a:r>
            <a:rPr lang="cs-CZ" sz="2200" dirty="0"/>
            <a:t>)</a:t>
          </a:r>
          <a:endParaRPr lang="en-US" sz="2200" dirty="0"/>
        </a:p>
      </dgm:t>
    </dgm:pt>
    <dgm:pt modelId="{0A3EFEB1-A808-473C-8449-48DA81A3FC47}" type="sibTrans" cxnId="{336956CB-B27E-40E4-93A1-89ACA1434825}">
      <dgm:prSet/>
      <dgm:spPr/>
      <dgm:t>
        <a:bodyPr/>
        <a:lstStyle/>
        <a:p>
          <a:endParaRPr lang="en-US"/>
        </a:p>
      </dgm:t>
    </dgm:pt>
    <dgm:pt modelId="{ACD9CCD0-66AD-4E6F-87D7-7C37AB665635}" type="parTrans" cxnId="{336956CB-B27E-40E4-93A1-89ACA1434825}">
      <dgm:prSet/>
      <dgm:spPr/>
      <dgm:t>
        <a:bodyPr/>
        <a:lstStyle/>
        <a:p>
          <a:endParaRPr lang="en-US"/>
        </a:p>
      </dgm:t>
    </dgm:pt>
    <dgm:pt modelId="{B4E8D6E5-1473-462C-BE63-EB4A646A1638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r>
            <a:rPr lang="cs-CZ" sz="2200" dirty="0"/>
            <a:t>Růstová rekce = </a:t>
          </a:r>
          <a:r>
            <a:rPr lang="cs-CZ" sz="2200" u="sng" dirty="0"/>
            <a:t>okamžitá</a:t>
          </a:r>
          <a:r>
            <a:rPr lang="en-US" sz="2200" u="sng" dirty="0"/>
            <a:t> </a:t>
          </a:r>
          <a:r>
            <a:rPr lang="cs-CZ" sz="2200" u="sng" dirty="0"/>
            <a:t>změna</a:t>
          </a:r>
          <a:r>
            <a:rPr lang="cs-CZ" sz="2200" dirty="0"/>
            <a:t> = </a:t>
          </a:r>
          <a:r>
            <a:rPr lang="cs-CZ" sz="2200" dirty="0" err="1"/>
            <a:t>real-time</a:t>
          </a:r>
          <a:r>
            <a:rPr lang="en-US" sz="2200" dirty="0"/>
            <a:t> </a:t>
          </a:r>
          <a:r>
            <a:rPr lang="cs-CZ" sz="2200" dirty="0"/>
            <a:t>biomonitoring (</a:t>
          </a:r>
          <a:r>
            <a:rPr lang="cs-CZ" sz="2200" u="sng" dirty="0"/>
            <a:t>aktuální analýza</a:t>
          </a:r>
          <a:r>
            <a:rPr lang="cs-CZ" sz="2200" dirty="0"/>
            <a:t>)</a:t>
          </a:r>
          <a:endParaRPr lang="en-US" sz="2200" dirty="0"/>
        </a:p>
      </dgm:t>
    </dgm:pt>
    <dgm:pt modelId="{FBB31D3D-53A7-4B29-BFEF-5ECE6FE1AF8E}" type="sibTrans" cxnId="{58F74659-3928-495C-A5D7-B2FA248FE179}">
      <dgm:prSet/>
      <dgm:spPr/>
      <dgm:t>
        <a:bodyPr/>
        <a:lstStyle/>
        <a:p>
          <a:endParaRPr lang="en-US"/>
        </a:p>
      </dgm:t>
    </dgm:pt>
    <dgm:pt modelId="{F3B81324-93FC-4B38-B6CB-6029BEA72095}" type="parTrans" cxnId="{58F74659-3928-495C-A5D7-B2FA248FE179}">
      <dgm:prSet/>
      <dgm:spPr/>
      <dgm:t>
        <a:bodyPr/>
        <a:lstStyle/>
        <a:p>
          <a:endParaRPr lang="en-US"/>
        </a:p>
      </dgm:t>
    </dgm:pt>
    <dgm:pt modelId="{38E893E3-A5C4-418C-B580-2C7F00523815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r>
            <a:rPr lang="cs-CZ" sz="2200" b="0" dirty="0"/>
            <a:t>S</a:t>
          </a:r>
          <a:r>
            <a:rPr lang="en-US" sz="2200" dirty="0" err="1"/>
            <a:t>ledov</a:t>
          </a:r>
          <a:r>
            <a:rPr lang="cs-CZ" sz="2200" dirty="0" err="1"/>
            <a:t>ání</a:t>
          </a:r>
          <a:r>
            <a:rPr lang="cs-CZ" sz="2200" dirty="0"/>
            <a:t> </a:t>
          </a:r>
          <a:r>
            <a:rPr lang="en-US" sz="2200" b="1" dirty="0" err="1"/>
            <a:t>změny</a:t>
          </a:r>
          <a:r>
            <a:rPr lang="en-US" sz="2200" b="1" dirty="0"/>
            <a:t> </a:t>
          </a:r>
          <a:r>
            <a:rPr lang="cs-CZ" sz="2200" b="1" dirty="0"/>
            <a:t>růstové reakce </a:t>
          </a:r>
          <a:r>
            <a:rPr lang="en-US" sz="2200" dirty="0" err="1"/>
            <a:t>vyžaduje</a:t>
          </a:r>
          <a:r>
            <a:rPr lang="en-US" sz="2200" dirty="0"/>
            <a:t> </a:t>
          </a:r>
          <a:r>
            <a:rPr lang="en-US" sz="2200" dirty="0" err="1"/>
            <a:t>stanovení</a:t>
          </a:r>
          <a:r>
            <a:rPr lang="en-US" sz="2200" dirty="0"/>
            <a:t> </a:t>
          </a:r>
          <a:r>
            <a:rPr lang="cs-CZ" sz="2200" u="sng" dirty="0"/>
            <a:t>referenčního stavu</a:t>
          </a:r>
          <a:r>
            <a:rPr lang="en-US" sz="2200" u="sng" dirty="0"/>
            <a:t> </a:t>
          </a:r>
          <a:r>
            <a:rPr lang="cs-CZ" sz="2200" dirty="0"/>
            <a:t>= </a:t>
          </a:r>
          <a:r>
            <a:rPr lang="cs-CZ" sz="2200" b="1" dirty="0"/>
            <a:t>dlouhodobý normál</a:t>
          </a:r>
          <a:endParaRPr lang="en-US" sz="2200" dirty="0"/>
        </a:p>
      </dgm:t>
    </dgm:pt>
    <dgm:pt modelId="{491A10FC-4824-4D9B-B61B-ECBE9A8FE1F5}" type="sibTrans" cxnId="{17228F79-E713-4CFB-8B4C-FE594BA43ECD}">
      <dgm:prSet/>
      <dgm:spPr/>
      <dgm:t>
        <a:bodyPr/>
        <a:lstStyle/>
        <a:p>
          <a:endParaRPr lang="en-US"/>
        </a:p>
      </dgm:t>
    </dgm:pt>
    <dgm:pt modelId="{6B84B950-3C25-4173-A1F6-D899211EBB62}" type="parTrans" cxnId="{17228F79-E713-4CFB-8B4C-FE594BA43ECD}">
      <dgm:prSet/>
      <dgm:spPr/>
      <dgm:t>
        <a:bodyPr/>
        <a:lstStyle/>
        <a:p>
          <a:endParaRPr lang="en-US"/>
        </a:p>
      </dgm:t>
    </dgm:pt>
    <dgm:pt modelId="{F8F47CE1-7BF2-4435-88C7-E9C53A158C4F}">
      <dgm:prSet custT="1"/>
      <dgm:spPr/>
      <dgm:t>
        <a:bodyPr/>
        <a:lstStyle/>
        <a:p>
          <a:pPr marL="179388" indent="-179388">
            <a:buFont typeface="Arial" panose="020B0604020202020204" pitchFamily="34" charset="0"/>
            <a:buChar char="•"/>
          </a:pPr>
          <a:r>
            <a:rPr lang="cs-CZ" sz="2200" dirty="0"/>
            <a:t>Dlouhodobé ú</a:t>
          </a:r>
          <a:r>
            <a:rPr lang="en-US" sz="2200" dirty="0" err="1"/>
            <a:t>daj</a:t>
          </a:r>
          <a:r>
            <a:rPr lang="cs-CZ" sz="2200" dirty="0"/>
            <a:t>e</a:t>
          </a:r>
          <a:r>
            <a:rPr lang="en-US" sz="2200" dirty="0"/>
            <a:t> o </a:t>
          </a:r>
          <a:r>
            <a:rPr lang="en-US" sz="2200" dirty="0" err="1"/>
            <a:t>stavu</a:t>
          </a:r>
          <a:r>
            <a:rPr lang="en-US" sz="2200" dirty="0"/>
            <a:t> </a:t>
          </a:r>
          <a:r>
            <a:rPr lang="en-US" sz="2200" dirty="0" err="1"/>
            <a:t>ekosystému</a:t>
          </a:r>
          <a:r>
            <a:rPr lang="en-US" sz="2200" dirty="0"/>
            <a:t> </a:t>
          </a:r>
          <a:r>
            <a:rPr lang="cs-CZ" sz="2200" dirty="0"/>
            <a:t>před</a:t>
          </a:r>
          <a:r>
            <a:rPr lang="en-US" sz="2200" dirty="0"/>
            <a:t> </a:t>
          </a:r>
          <a:r>
            <a:rPr lang="cs-CZ" sz="2200" dirty="0"/>
            <a:t>(</a:t>
          </a:r>
          <a:r>
            <a:rPr lang="en-US" sz="2200" dirty="0" err="1"/>
            <a:t>významn</a:t>
          </a:r>
          <a:r>
            <a:rPr lang="cs-CZ" sz="2200" dirty="0" err="1"/>
            <a:t>ým</a:t>
          </a:r>
          <a:r>
            <a:rPr lang="cs-CZ" sz="2200" dirty="0"/>
            <a:t>)</a:t>
          </a:r>
          <a:r>
            <a:rPr lang="en-US" sz="2200" dirty="0"/>
            <a:t> </a:t>
          </a:r>
          <a:r>
            <a:rPr lang="en-US" sz="2200" dirty="0" err="1"/>
            <a:t>narušení</a:t>
          </a:r>
          <a:r>
            <a:rPr lang="cs-CZ" sz="2200" dirty="0"/>
            <a:t>m</a:t>
          </a:r>
          <a:r>
            <a:rPr lang="en-US" sz="2200" dirty="0"/>
            <a:t> </a:t>
          </a:r>
          <a:r>
            <a:rPr lang="en-US" sz="2200" dirty="0" err="1"/>
            <a:t>životního</a:t>
          </a:r>
          <a:r>
            <a:rPr lang="en-US" sz="2200" dirty="0"/>
            <a:t> </a:t>
          </a:r>
          <a:r>
            <a:rPr lang="en-US" sz="2200" dirty="0" err="1"/>
            <a:t>prostředí</a:t>
          </a:r>
          <a:r>
            <a:rPr lang="cs-CZ" sz="2200" dirty="0"/>
            <a:t> (</a:t>
          </a:r>
          <a:r>
            <a:rPr lang="cs-CZ" sz="2200" u="sng" dirty="0"/>
            <a:t>retrospektivní analýz</a:t>
          </a:r>
          <a:r>
            <a:rPr lang="cs-CZ" sz="2200" dirty="0"/>
            <a:t>)</a:t>
          </a:r>
          <a:r>
            <a:rPr lang="en-US" sz="2200" dirty="0"/>
            <a:t> 
</a:t>
          </a:r>
          <a:r>
            <a:rPr lang="cs-CZ" sz="2200" b="1" dirty="0"/>
            <a:t>R</a:t>
          </a:r>
          <a:r>
            <a:rPr lang="en-US" sz="2200" b="1" dirty="0" err="1"/>
            <a:t>eferen</a:t>
          </a:r>
          <a:r>
            <a:rPr lang="cs-CZ" sz="2200" b="1" dirty="0" err="1"/>
            <a:t>ce</a:t>
          </a:r>
          <a:r>
            <a:rPr lang="en-US" sz="2200" dirty="0"/>
            <a:t> pro </a:t>
          </a:r>
          <a:r>
            <a:rPr lang="en-US" sz="2200" dirty="0" err="1"/>
            <a:t>budoucí</a:t>
          </a:r>
          <a:r>
            <a:rPr lang="en-US" sz="2200" dirty="0"/>
            <a:t> </a:t>
          </a:r>
          <a:r>
            <a:rPr lang="en-US" sz="2200" dirty="0" err="1"/>
            <a:t>hodnocení</a:t>
          </a:r>
          <a:endParaRPr lang="en-US" sz="2200" dirty="0"/>
        </a:p>
      </dgm:t>
    </dgm:pt>
    <dgm:pt modelId="{00D5AF50-514A-4585-8255-5EBFE621DFCE}" type="parTrans" cxnId="{65DDAFFF-3511-4FB8-82C3-64E1C22358EA}">
      <dgm:prSet/>
      <dgm:spPr/>
      <dgm:t>
        <a:bodyPr/>
        <a:lstStyle/>
        <a:p>
          <a:endParaRPr lang="en-US"/>
        </a:p>
      </dgm:t>
    </dgm:pt>
    <dgm:pt modelId="{5DCBE595-129D-4CB5-8BC8-EAB181D577E1}" type="sibTrans" cxnId="{65DDAFFF-3511-4FB8-82C3-64E1C22358EA}">
      <dgm:prSet/>
      <dgm:spPr/>
      <dgm:t>
        <a:bodyPr/>
        <a:lstStyle/>
        <a:p>
          <a:endParaRPr lang="en-US"/>
        </a:p>
      </dgm:t>
    </dgm:pt>
    <dgm:pt modelId="{C88290AB-6DA5-44A3-8580-6CCCB5FB1605}" type="pres">
      <dgm:prSet presAssocID="{E3AD36F0-37A2-4999-90D6-CD6085BDA19E}" presName="linear" presStyleCnt="0">
        <dgm:presLayoutVars>
          <dgm:animLvl val="lvl"/>
          <dgm:resizeHandles val="exact"/>
        </dgm:presLayoutVars>
      </dgm:prSet>
      <dgm:spPr/>
    </dgm:pt>
    <dgm:pt modelId="{497E4EFB-3BD2-466A-96B4-3C5C604E9EA9}" type="pres">
      <dgm:prSet presAssocID="{28E11BDE-B4C0-4460-8C44-DDC2B17EC322}" presName="parentText" presStyleLbl="node1" presStyleIdx="0" presStyleCnt="1" custScaleY="247254">
        <dgm:presLayoutVars>
          <dgm:chMax val="0"/>
          <dgm:bulletEnabled val="1"/>
        </dgm:presLayoutVars>
      </dgm:prSet>
      <dgm:spPr>
        <a:xfrm>
          <a:off x="0" y="2096"/>
          <a:ext cx="9649072" cy="1073494"/>
        </a:xfrm>
        <a:prstGeom prst="roundRect">
          <a:avLst/>
        </a:prstGeom>
      </dgm:spPr>
    </dgm:pt>
    <dgm:pt modelId="{823C6FBB-63D0-402E-B3E2-2EDF5FDCD1BC}" type="pres">
      <dgm:prSet presAssocID="{28E11BDE-B4C0-4460-8C44-DDC2B17EC322}" presName="childText" presStyleLbl="revTx" presStyleIdx="0" presStyleCnt="1" custScaleY="199931">
        <dgm:presLayoutVars>
          <dgm:bulletEnabled val="1"/>
        </dgm:presLayoutVars>
      </dgm:prSet>
      <dgm:spPr/>
    </dgm:pt>
  </dgm:ptLst>
  <dgm:cxnLst>
    <dgm:cxn modelId="{7F070F11-DFC6-4B4D-A703-206F726C3F74}" srcId="{28E11BDE-B4C0-4460-8C44-DDC2B17EC322}" destId="{36634C3F-2BFA-4874-B3AC-E1B9C48CF32C}" srcOrd="1" destOrd="0" parTransId="{88C97A94-024E-4F45-B0DB-E4A76968E204}" sibTransId="{8FD92837-E00A-4CD0-9FDE-C0E5C062A365}"/>
    <dgm:cxn modelId="{567B1049-79E7-437F-A12D-C938049CCA04}" type="presOf" srcId="{B4E8D6E5-1473-462C-BE63-EB4A646A1638}" destId="{823C6FBB-63D0-402E-B3E2-2EDF5FDCD1BC}" srcOrd="0" destOrd="4" presId="urn:microsoft.com/office/officeart/2005/8/layout/vList2"/>
    <dgm:cxn modelId="{7FD48553-E441-4A3F-9E60-34AEF442B7FB}" type="presOf" srcId="{F8F47CE1-7BF2-4435-88C7-E9C53A158C4F}" destId="{823C6FBB-63D0-402E-B3E2-2EDF5FDCD1BC}" srcOrd="0" destOrd="6" presId="urn:microsoft.com/office/officeart/2005/8/layout/vList2"/>
    <dgm:cxn modelId="{4E6DA178-FF0C-47DE-9EDA-026C8ECA916F}" type="presOf" srcId="{36634C3F-2BFA-4874-B3AC-E1B9C48CF32C}" destId="{823C6FBB-63D0-402E-B3E2-2EDF5FDCD1BC}" srcOrd="0" destOrd="7" presId="urn:microsoft.com/office/officeart/2005/8/layout/vList2"/>
    <dgm:cxn modelId="{58F74659-3928-495C-A5D7-B2FA248FE179}" srcId="{B3EB17C2-8884-4D01-8268-5DDC567043AF}" destId="{B4E8D6E5-1473-462C-BE63-EB4A646A1638}" srcOrd="3" destOrd="0" parTransId="{F3B81324-93FC-4B38-B6CB-6029BEA72095}" sibTransId="{FBB31D3D-53A7-4B29-BFEF-5ECE6FE1AF8E}"/>
    <dgm:cxn modelId="{17228F79-E713-4CFB-8B4C-FE594BA43ECD}" srcId="{B3EB17C2-8884-4D01-8268-5DDC567043AF}" destId="{38E893E3-A5C4-418C-B580-2C7F00523815}" srcOrd="4" destOrd="0" parTransId="{6B84B950-3C25-4173-A1F6-D899211EBB62}" sibTransId="{491A10FC-4824-4D9B-B61B-ECBE9A8FE1F5}"/>
    <dgm:cxn modelId="{38B8F37B-6397-4D0F-A80B-F0CC3020EE4F}" type="presOf" srcId="{A2357576-9A9C-4B37-BE18-94562C6EE677}" destId="{823C6FBB-63D0-402E-B3E2-2EDF5FDCD1BC}" srcOrd="0" destOrd="1" presId="urn:microsoft.com/office/officeart/2005/8/layout/vList2"/>
    <dgm:cxn modelId="{F5FF8981-93E5-480C-9C62-B0B604F47FE4}" srcId="{28E11BDE-B4C0-4460-8C44-DDC2B17EC322}" destId="{B3EB17C2-8884-4D01-8268-5DDC567043AF}" srcOrd="0" destOrd="0" parTransId="{39523496-4840-4AE1-96E0-D1349369330F}" sibTransId="{A7C9307E-2F77-4F27-9E06-E9A27DE55292}"/>
    <dgm:cxn modelId="{7FFE4886-9712-4CF0-AA39-7A7E62B332B8}" type="presOf" srcId="{E3AD36F0-37A2-4999-90D6-CD6085BDA19E}" destId="{C88290AB-6DA5-44A3-8580-6CCCB5FB1605}" srcOrd="0" destOrd="0" presId="urn:microsoft.com/office/officeart/2005/8/layout/vList2"/>
    <dgm:cxn modelId="{7D5EF79B-C9AB-4294-90FA-2A352F1CC91A}" type="presOf" srcId="{28E11BDE-B4C0-4460-8C44-DDC2B17EC322}" destId="{497E4EFB-3BD2-466A-96B4-3C5C604E9EA9}" srcOrd="0" destOrd="0" presId="urn:microsoft.com/office/officeart/2005/8/layout/vList2"/>
    <dgm:cxn modelId="{75ACF6AD-3737-4D79-916C-B9BE14EDDDFB}" type="presOf" srcId="{74F01C43-C74B-4B2A-AC38-041A4B797633}" destId="{823C6FBB-63D0-402E-B3E2-2EDF5FDCD1BC}" srcOrd="0" destOrd="2" presId="urn:microsoft.com/office/officeart/2005/8/layout/vList2"/>
    <dgm:cxn modelId="{3A1D25BC-0DA6-4029-93E0-D0A981CDD971}" srcId="{B3EB17C2-8884-4D01-8268-5DDC567043AF}" destId="{A2357576-9A9C-4B37-BE18-94562C6EE677}" srcOrd="0" destOrd="0" parTransId="{E135BC6A-081F-418B-A029-F5CF32D307B5}" sibTransId="{EF0A75DE-ECC1-469A-840F-077FDA5429F2}"/>
    <dgm:cxn modelId="{77C811C5-19B4-4F77-BFF8-A3EEA5364A52}" srcId="{E3AD36F0-37A2-4999-90D6-CD6085BDA19E}" destId="{28E11BDE-B4C0-4460-8C44-DDC2B17EC322}" srcOrd="0" destOrd="0" parTransId="{58AF9CB6-6662-4C96-A352-84D0B38CAF74}" sibTransId="{FFE55A26-4399-4294-A090-090D91B5C3D6}"/>
    <dgm:cxn modelId="{336956CB-B27E-40E4-93A1-89ACA1434825}" srcId="{B3EB17C2-8884-4D01-8268-5DDC567043AF}" destId="{885B760B-A7E3-4C79-BB8D-755DECDC92BF}" srcOrd="2" destOrd="0" parTransId="{ACD9CCD0-66AD-4E6F-87D7-7C37AB665635}" sibTransId="{0A3EFEB1-A808-473C-8449-48DA81A3FC47}"/>
    <dgm:cxn modelId="{DAF42BDE-B1DC-4FC5-876D-1EED2A9663F0}" type="presOf" srcId="{38E893E3-A5C4-418C-B580-2C7F00523815}" destId="{823C6FBB-63D0-402E-B3E2-2EDF5FDCD1BC}" srcOrd="0" destOrd="5" presId="urn:microsoft.com/office/officeart/2005/8/layout/vList2"/>
    <dgm:cxn modelId="{E89AC5E2-826A-452D-847D-FB4CEC588FC8}" type="presOf" srcId="{885B760B-A7E3-4C79-BB8D-755DECDC92BF}" destId="{823C6FBB-63D0-402E-B3E2-2EDF5FDCD1BC}" srcOrd="0" destOrd="3" presId="urn:microsoft.com/office/officeart/2005/8/layout/vList2"/>
    <dgm:cxn modelId="{637023E5-ABEB-4CDB-A625-298650AD1DE8}" srcId="{B3EB17C2-8884-4D01-8268-5DDC567043AF}" destId="{74F01C43-C74B-4B2A-AC38-041A4B797633}" srcOrd="1" destOrd="0" parTransId="{AC93379E-B718-45E5-8C2D-C6C6D76FF4FA}" sibTransId="{CB5B32B3-8E4E-4172-99C8-C776DB65BB02}"/>
    <dgm:cxn modelId="{00D18CED-9807-419F-A443-FC18A84FC5B4}" type="presOf" srcId="{B3EB17C2-8884-4D01-8268-5DDC567043AF}" destId="{823C6FBB-63D0-402E-B3E2-2EDF5FDCD1BC}" srcOrd="0" destOrd="0" presId="urn:microsoft.com/office/officeart/2005/8/layout/vList2"/>
    <dgm:cxn modelId="{65DDAFFF-3511-4FB8-82C3-64E1C22358EA}" srcId="{B3EB17C2-8884-4D01-8268-5DDC567043AF}" destId="{F8F47CE1-7BF2-4435-88C7-E9C53A158C4F}" srcOrd="5" destOrd="0" parTransId="{00D5AF50-514A-4585-8255-5EBFE621DFCE}" sibTransId="{5DCBE595-129D-4CB5-8BC8-EAB181D577E1}"/>
    <dgm:cxn modelId="{0BBE976C-342B-4228-BC83-E62136F65991}" type="presParOf" srcId="{C88290AB-6DA5-44A3-8580-6CCCB5FB1605}" destId="{497E4EFB-3BD2-466A-96B4-3C5C604E9EA9}" srcOrd="0" destOrd="0" presId="urn:microsoft.com/office/officeart/2005/8/layout/vList2"/>
    <dgm:cxn modelId="{E1B08331-324A-4805-BD0D-785557DBFD9E}" type="presParOf" srcId="{C88290AB-6DA5-44A3-8580-6CCCB5FB1605}" destId="{823C6FBB-63D0-402E-B3E2-2EDF5FDCD1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32591"/>
          <a:ext cx="9649072" cy="818645"/>
        </a:xfrm>
        <a:prstGeom prst="round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/>
            <a:t>1 Klimatická změna</a:t>
          </a:r>
          <a:endParaRPr lang="en-US" sz="3600" kern="1200" dirty="0"/>
        </a:p>
      </dsp:txBody>
      <dsp:txXfrm>
        <a:off x="39963" y="72554"/>
        <a:ext cx="9569146" cy="738719"/>
      </dsp:txXfrm>
    </dsp:sp>
    <dsp:sp modelId="{823C6FBB-63D0-402E-B3E2-2EDF5FDCD1BC}">
      <dsp:nvSpPr>
        <dsp:cNvPr id="0" name=""/>
        <dsp:cNvSpPr/>
      </dsp:nvSpPr>
      <dsp:spPr>
        <a:xfrm>
          <a:off x="0" y="821191"/>
          <a:ext cx="9649072" cy="1340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35560" rIns="199136" bIns="3556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0" lvl="2" indent="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800" kern="1200" dirty="0"/>
            <a:t> Globální a regionální problém</a:t>
          </a:r>
          <a:endParaRPr lang="en-US" sz="2800" kern="1200" dirty="0"/>
        </a:p>
        <a:p>
          <a:pPr marL="179388" lvl="1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000" kern="1200" dirty="0"/>
            <a:t>	</a:t>
          </a:r>
          <a:endParaRPr lang="en-US" sz="2000" kern="1200" dirty="0"/>
        </a:p>
        <a:p>
          <a:pPr marL="179388" lvl="2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endParaRPr lang="en-US" sz="2000" kern="1200" dirty="0"/>
        </a:p>
      </dsp:txBody>
      <dsp:txXfrm>
        <a:off x="0" y="821191"/>
        <a:ext cx="9649072" cy="13405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C66DD-0792-40CB-8716-80CC655B6CDC}">
      <dsp:nvSpPr>
        <dsp:cNvPr id="0" name=""/>
        <dsp:cNvSpPr/>
      </dsp:nvSpPr>
      <dsp:spPr>
        <a:xfrm>
          <a:off x="1" y="0"/>
          <a:ext cx="4104453" cy="1358492"/>
        </a:xfrm>
        <a:prstGeom prst="rightArrow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58AA7-7FAF-472E-B290-CF1E08D2DF9A}">
      <dsp:nvSpPr>
        <dsp:cNvPr id="0" name=""/>
        <dsp:cNvSpPr/>
      </dsp:nvSpPr>
      <dsp:spPr>
        <a:xfrm>
          <a:off x="1345" y="407547"/>
          <a:ext cx="1369045" cy="543396"/>
        </a:xfrm>
        <a:prstGeom prst="roundRect">
          <a:avLst/>
        </a:prstGeom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sp:txBody>
      <dsp:txXfrm>
        <a:off x="27871" y="434073"/>
        <a:ext cx="1315993" cy="490344"/>
      </dsp:txXfrm>
    </dsp:sp>
    <dsp:sp modelId="{95372C44-45E9-4F6A-A3FA-A9BAC814C2FA}">
      <dsp:nvSpPr>
        <dsp:cNvPr id="0" name=""/>
        <dsp:cNvSpPr/>
      </dsp:nvSpPr>
      <dsp:spPr>
        <a:xfrm>
          <a:off x="1428115" y="396043"/>
          <a:ext cx="1223629" cy="543396"/>
        </a:xfrm>
        <a:prstGeom prst="roundRect">
          <a:avLst/>
        </a:prstGeom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2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Prostředí v lese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1454641" y="422569"/>
        <a:ext cx="1170577" cy="490344"/>
      </dsp:txXfrm>
    </dsp:sp>
    <dsp:sp modelId="{B5360333-E507-4ECC-99E2-DECF8357890A}">
      <dsp:nvSpPr>
        <dsp:cNvPr id="0" name=""/>
        <dsp:cNvSpPr/>
      </dsp:nvSpPr>
      <dsp:spPr>
        <a:xfrm>
          <a:off x="2738836" y="396043"/>
          <a:ext cx="1164380" cy="543396"/>
        </a:xfrm>
        <a:prstGeom prst="roundRect">
          <a:avLst/>
        </a:prstGeom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</a:rPr>
            <a:t>3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</a:rPr>
            <a:t>Důsledky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2765362" y="422569"/>
        <a:ext cx="1111328" cy="4903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69705"/>
          <a:ext cx="9649072" cy="860122"/>
        </a:xfrm>
        <a:prstGeom prst="round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/>
            <a:t>2 Změna prostředí v lese</a:t>
          </a:r>
          <a:endParaRPr lang="en-US" sz="3600" kern="1200" dirty="0"/>
        </a:p>
      </dsp:txBody>
      <dsp:txXfrm>
        <a:off x="41988" y="111693"/>
        <a:ext cx="9565096" cy="776146"/>
      </dsp:txXfrm>
    </dsp:sp>
    <dsp:sp modelId="{823C6FBB-63D0-402E-B3E2-2EDF5FDCD1BC}">
      <dsp:nvSpPr>
        <dsp:cNvPr id="0" name=""/>
        <dsp:cNvSpPr/>
      </dsp:nvSpPr>
      <dsp:spPr>
        <a:xfrm>
          <a:off x="0" y="860358"/>
          <a:ext cx="9649072" cy="13011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35560" rIns="199136" bIns="3556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0" lvl="2" indent="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rPr>
            <a:t>  </a:t>
          </a:r>
          <a:r>
            <a:rPr lang="cs-CZ" sz="2800" kern="1200" dirty="0"/>
            <a:t>Teplotní a vlhkostní režim v lesích ČR</a:t>
          </a:r>
          <a:endParaRPr lang="en-US" sz="2800" kern="1200" dirty="0"/>
        </a:p>
        <a:p>
          <a:pPr marL="179388" lvl="1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endParaRPr lang="en-US" sz="2000" kern="1200" dirty="0"/>
        </a:p>
      </dsp:txBody>
      <dsp:txXfrm>
        <a:off x="0" y="860358"/>
        <a:ext cx="9649072" cy="13011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303"/>
          <a:ext cx="9649072" cy="803639"/>
        </a:xfrm>
        <a:prstGeom prst="round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/>
            <a:t>3 Důsledky pro lesnictví</a:t>
          </a:r>
          <a:endParaRPr lang="en-US" sz="3600" kern="1200" dirty="0"/>
        </a:p>
      </dsp:txBody>
      <dsp:txXfrm>
        <a:off x="39230" y="39533"/>
        <a:ext cx="9570612" cy="725179"/>
      </dsp:txXfrm>
    </dsp:sp>
    <dsp:sp modelId="{823C6FBB-63D0-402E-B3E2-2EDF5FDCD1BC}">
      <dsp:nvSpPr>
        <dsp:cNvPr id="0" name=""/>
        <dsp:cNvSpPr/>
      </dsp:nvSpPr>
      <dsp:spPr>
        <a:xfrm>
          <a:off x="0" y="803942"/>
          <a:ext cx="9649072" cy="1357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35560" rIns="199136" bIns="3556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0" lvl="2" indent="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800" kern="1200" dirty="0"/>
            <a:t>  Reakce dřevin a plnění ekosystémových služeb</a:t>
          </a:r>
          <a:endParaRPr lang="en-US" sz="2800" kern="1200" dirty="0"/>
        </a:p>
      </dsp:txBody>
      <dsp:txXfrm>
        <a:off x="0" y="803942"/>
        <a:ext cx="9649072" cy="13574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C66DD-0792-40CB-8716-80CC655B6CDC}">
      <dsp:nvSpPr>
        <dsp:cNvPr id="0" name=""/>
        <dsp:cNvSpPr/>
      </dsp:nvSpPr>
      <dsp:spPr>
        <a:xfrm>
          <a:off x="1" y="0"/>
          <a:ext cx="4104453" cy="1358492"/>
        </a:xfrm>
        <a:prstGeom prst="rightArrow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58AA7-7FAF-472E-B290-CF1E08D2DF9A}">
      <dsp:nvSpPr>
        <dsp:cNvPr id="0" name=""/>
        <dsp:cNvSpPr/>
      </dsp:nvSpPr>
      <dsp:spPr>
        <a:xfrm>
          <a:off x="1345" y="407547"/>
          <a:ext cx="1369045" cy="543396"/>
        </a:xfrm>
        <a:prstGeom prst="roundRect">
          <a:avLst/>
        </a:prstGeom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sp:txBody>
      <dsp:txXfrm>
        <a:off x="27871" y="434073"/>
        <a:ext cx="1315993" cy="490344"/>
      </dsp:txXfrm>
    </dsp:sp>
    <dsp:sp modelId="{95372C44-45E9-4F6A-A3FA-A9BAC814C2FA}">
      <dsp:nvSpPr>
        <dsp:cNvPr id="0" name=""/>
        <dsp:cNvSpPr/>
      </dsp:nvSpPr>
      <dsp:spPr>
        <a:xfrm>
          <a:off x="1428115" y="396043"/>
          <a:ext cx="1223629" cy="543396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2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Prostředí v lese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1454641" y="422569"/>
        <a:ext cx="1170577" cy="490344"/>
      </dsp:txXfrm>
    </dsp:sp>
    <dsp:sp modelId="{B5360333-E507-4ECC-99E2-DECF8357890A}">
      <dsp:nvSpPr>
        <dsp:cNvPr id="0" name=""/>
        <dsp:cNvSpPr/>
      </dsp:nvSpPr>
      <dsp:spPr>
        <a:xfrm>
          <a:off x="2738836" y="396043"/>
          <a:ext cx="1164380" cy="543396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3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Důsledky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765362" y="422569"/>
        <a:ext cx="1111328" cy="490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2096"/>
          <a:ext cx="9649072" cy="1073494"/>
        </a:xfrm>
        <a:prstGeom prst="round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/>
            <a:t>1 Klimatická změna</a:t>
          </a:r>
          <a:endParaRPr lang="en-US" sz="3600" kern="1200" dirty="0"/>
        </a:p>
      </dsp:txBody>
      <dsp:txXfrm>
        <a:off x="52404" y="54500"/>
        <a:ext cx="9544264" cy="968686"/>
      </dsp:txXfrm>
    </dsp:sp>
    <dsp:sp modelId="{823C6FBB-63D0-402E-B3E2-2EDF5FDCD1BC}">
      <dsp:nvSpPr>
        <dsp:cNvPr id="0" name=""/>
        <dsp:cNvSpPr/>
      </dsp:nvSpPr>
      <dsp:spPr>
        <a:xfrm>
          <a:off x="0" y="1075590"/>
          <a:ext cx="9649072" cy="1084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35560" rIns="199136" bIns="3556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0" lvl="2" indent="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800" kern="1200" dirty="0"/>
            <a:t> </a:t>
          </a:r>
          <a:r>
            <a:rPr lang="cs-CZ" sz="2000" kern="1200" dirty="0"/>
            <a:t>	</a:t>
          </a:r>
          <a:endParaRPr lang="en-US" sz="2800" kern="1200" dirty="0"/>
        </a:p>
        <a:p>
          <a:pPr marL="179388" lvl="1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b="1" kern="1200" dirty="0"/>
            <a:t>Z</a:t>
          </a:r>
          <a:r>
            <a:rPr lang="cs-CZ" sz="2200" b="1" kern="1200" noProof="0" dirty="0" err="1"/>
            <a:t>vyšování</a:t>
          </a:r>
          <a:r>
            <a:rPr lang="en-US" sz="2200" b="1" kern="1200" dirty="0"/>
            <a:t> </a:t>
          </a:r>
          <a:r>
            <a:rPr lang="en-US" sz="2200" b="1" kern="1200" dirty="0" err="1"/>
            <a:t>průměrných</a:t>
          </a:r>
          <a:r>
            <a:rPr lang="en-US" sz="2200" b="1" kern="1200" dirty="0"/>
            <a:t> </a:t>
          </a:r>
          <a:r>
            <a:rPr lang="en-US" sz="2200" b="1" kern="1200" dirty="0" err="1"/>
            <a:t>teplot</a:t>
          </a:r>
          <a:r>
            <a:rPr lang="cs-CZ" sz="2200" kern="1200" dirty="0"/>
            <a:t>; </a:t>
          </a:r>
          <a:r>
            <a:rPr lang="en-US" sz="2200" b="1" kern="1200" dirty="0" err="1"/>
            <a:t>změn</a:t>
          </a:r>
          <a:r>
            <a:rPr lang="cs-CZ" sz="2200" b="1" kern="1200" dirty="0"/>
            <a:t>y</a:t>
          </a:r>
          <a:r>
            <a:rPr lang="en-US" sz="2200" b="1" kern="1200" dirty="0"/>
            <a:t> v </a:t>
          </a:r>
          <a:r>
            <a:rPr lang="en-US" sz="2200" b="1" kern="1200" dirty="0" err="1"/>
            <a:t>rozložení</a:t>
          </a:r>
          <a:r>
            <a:rPr lang="en-US" sz="2200" b="1" kern="1200" dirty="0"/>
            <a:t> </a:t>
          </a:r>
          <a:r>
            <a:rPr lang="en-US" sz="2200" b="1" kern="1200" dirty="0" err="1"/>
            <a:t>srážek</a:t>
          </a:r>
          <a:r>
            <a:rPr lang="en-US" sz="2200" kern="1200" dirty="0"/>
            <a:t>, </a:t>
          </a:r>
          <a:r>
            <a:rPr lang="en-US" sz="2200" kern="1200" dirty="0" err="1"/>
            <a:t>včetně</a:t>
          </a:r>
          <a:r>
            <a:rPr lang="en-US" sz="2200" kern="1200" dirty="0"/>
            <a:t> </a:t>
          </a:r>
          <a:r>
            <a:rPr lang="en-US" sz="2200" kern="1200" dirty="0" err="1"/>
            <a:t>změny</a:t>
          </a:r>
          <a:r>
            <a:rPr lang="en-US" sz="2200" kern="1200" dirty="0"/>
            <a:t> </a:t>
          </a:r>
          <a:r>
            <a:rPr lang="en-US" sz="2200" kern="1200" dirty="0" err="1"/>
            <a:t>jejich</a:t>
          </a:r>
          <a:r>
            <a:rPr lang="en-US" sz="2200" kern="1200" dirty="0"/>
            <a:t> </a:t>
          </a:r>
          <a:r>
            <a:rPr lang="en-US" sz="2200" kern="1200" dirty="0" err="1"/>
            <a:t>načasování</a:t>
          </a:r>
          <a:r>
            <a:rPr lang="en-US" sz="2200" kern="1200" dirty="0"/>
            <a:t> a </a:t>
          </a:r>
          <a:r>
            <a:rPr lang="en-US" sz="2200" kern="1200" dirty="0" err="1"/>
            <a:t>rozložení</a:t>
          </a:r>
          <a:r>
            <a:rPr lang="en-US" sz="2200" kern="1200" dirty="0"/>
            <a:t>
</a:t>
          </a:r>
          <a:r>
            <a:rPr lang="cs-CZ" sz="2200" b="1" kern="1200" dirty="0"/>
            <a:t>S</a:t>
          </a:r>
          <a:r>
            <a:rPr lang="en-US" sz="2200" b="1" kern="1200" dirty="0" err="1"/>
            <a:t>tres</a:t>
          </a:r>
          <a:r>
            <a:rPr lang="en-US" sz="2200" b="1" kern="1200" dirty="0"/>
            <a:t> </a:t>
          </a:r>
          <a:r>
            <a:rPr lang="cs-CZ" sz="2200" b="1" kern="1200" dirty="0"/>
            <a:t>dřevin</a:t>
          </a:r>
          <a:r>
            <a:rPr lang="en-US" sz="2200" b="1" kern="1200" dirty="0"/>
            <a:t> such</a:t>
          </a:r>
          <a:r>
            <a:rPr lang="cs-CZ" sz="2200" b="1" kern="1200" dirty="0" err="1"/>
            <a:t>em</a:t>
          </a:r>
          <a:r>
            <a:rPr lang="en-US" sz="2200" b="1" kern="1200" dirty="0"/>
            <a:t> </a:t>
          </a:r>
          <a:r>
            <a:rPr lang="en-US" sz="2200" kern="1200" dirty="0" err="1"/>
            <a:t>oslab</a:t>
          </a:r>
          <a:r>
            <a:rPr lang="cs-CZ" sz="2200" kern="1200" dirty="0" err="1"/>
            <a:t>uje</a:t>
          </a:r>
          <a:r>
            <a:rPr lang="en-US" sz="2200" kern="1200" dirty="0"/>
            <a:t> </a:t>
          </a:r>
          <a:r>
            <a:rPr lang="en-US" sz="2200" kern="1200" dirty="0" err="1"/>
            <a:t>jejich</a:t>
          </a:r>
          <a:r>
            <a:rPr lang="en-US" sz="2200" kern="1200" dirty="0"/>
            <a:t> </a:t>
          </a:r>
          <a:r>
            <a:rPr lang="en-US" sz="2200" kern="1200" dirty="0" err="1"/>
            <a:t>odolnost</a:t>
          </a:r>
          <a:r>
            <a:rPr lang="en-US" sz="2200" kern="1200" dirty="0"/>
            <a:t> </a:t>
          </a:r>
          <a:r>
            <a:rPr lang="en-US" sz="2200" kern="1200" dirty="0" err="1"/>
            <a:t>vůči</a:t>
          </a:r>
          <a:r>
            <a:rPr lang="en-US" sz="2200" kern="1200" dirty="0"/>
            <a:t> </a:t>
          </a:r>
          <a:r>
            <a:rPr lang="en-US" sz="2200" kern="1200" dirty="0" err="1"/>
            <a:t>škůdcům</a:t>
          </a:r>
          <a:r>
            <a:rPr lang="en-US" sz="2200" kern="1200" dirty="0"/>
            <a:t> a </a:t>
          </a:r>
          <a:r>
            <a:rPr lang="en-US" sz="2200" kern="1200" dirty="0" err="1"/>
            <a:t>chorobám</a:t>
          </a:r>
          <a:r>
            <a:rPr lang="en-US" sz="2200" kern="1200" dirty="0"/>
            <a:t> 	
</a:t>
          </a:r>
          <a:r>
            <a:rPr lang="en-US" sz="2200" kern="1200" dirty="0" err="1"/>
            <a:t>Stres</a:t>
          </a:r>
          <a:r>
            <a:rPr lang="en-US" sz="2200" kern="1200" dirty="0"/>
            <a:t> </a:t>
          </a:r>
          <a:r>
            <a:rPr lang="cs-CZ" sz="2200" kern="1200" dirty="0"/>
            <a:t>dřevin </a:t>
          </a:r>
          <a:r>
            <a:rPr lang="en-US" sz="2200" kern="1200" dirty="0" err="1"/>
            <a:t>suchem</a:t>
          </a:r>
          <a:r>
            <a:rPr lang="en-US" sz="2200" kern="1200" dirty="0"/>
            <a:t> </a:t>
          </a:r>
          <a:r>
            <a:rPr lang="en-US" sz="2200" kern="1200" dirty="0" err="1"/>
            <a:t>vede</a:t>
          </a:r>
          <a:r>
            <a:rPr lang="en-US" sz="2200" kern="1200" dirty="0"/>
            <a:t> </a:t>
          </a:r>
          <a:r>
            <a:rPr lang="en-US" sz="2200" kern="1200" dirty="0" err="1"/>
            <a:t>také</a:t>
          </a:r>
          <a:r>
            <a:rPr lang="en-US" sz="2200" kern="1200" dirty="0"/>
            <a:t> </a:t>
          </a:r>
          <a:r>
            <a:rPr lang="en-US" sz="2200" kern="1200" dirty="0" err="1"/>
            <a:t>ke</a:t>
          </a:r>
          <a:r>
            <a:rPr lang="en-US" sz="2200" kern="1200" dirty="0"/>
            <a:t> </a:t>
          </a:r>
          <a:r>
            <a:rPr lang="en-US" sz="2200" b="1" kern="1200" dirty="0" err="1"/>
            <a:t>zvýšenému</a:t>
          </a:r>
          <a:r>
            <a:rPr lang="en-US" sz="2200" b="1" kern="1200" dirty="0"/>
            <a:t> </a:t>
          </a:r>
          <a:r>
            <a:rPr lang="en-US" sz="2200" b="1" kern="1200" dirty="0" err="1"/>
            <a:t>úhynu</a:t>
          </a:r>
          <a:r>
            <a:rPr lang="en-US" sz="2200" b="1" kern="1200" dirty="0"/>
            <a:t> </a:t>
          </a:r>
          <a:r>
            <a:rPr lang="en-US" sz="2200" kern="1200" dirty="0" err="1"/>
            <a:t>stromů</a:t>
          </a:r>
          <a:r>
            <a:rPr lang="en-US" sz="2200" kern="1200" dirty="0"/>
            <a:t> a </a:t>
          </a:r>
          <a:r>
            <a:rPr lang="en-US" sz="2200" kern="1200" dirty="0" err="1"/>
            <a:t>snížení</a:t>
          </a:r>
          <a:r>
            <a:rPr lang="en-US" sz="2200" kern="1200" dirty="0"/>
            <a:t> </a:t>
          </a:r>
          <a:r>
            <a:rPr lang="en-US" sz="2200" kern="1200" dirty="0" err="1"/>
            <a:t>produktivity</a:t>
          </a:r>
          <a:r>
            <a:rPr lang="en-US" sz="2200" kern="1200" dirty="0"/>
            <a:t> </a:t>
          </a:r>
          <a:r>
            <a:rPr lang="en-US" sz="2200" kern="1200" dirty="0" err="1"/>
            <a:t>lesů</a:t>
          </a:r>
          <a:endParaRPr lang="en-US" sz="2000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kern="1200" dirty="0"/>
            <a:t>Rostoucí</a:t>
          </a:r>
          <a:r>
            <a:rPr lang="en-US" sz="2200" kern="1200" dirty="0"/>
            <a:t> </a:t>
          </a:r>
          <a:r>
            <a:rPr lang="en-US" sz="2200" kern="1200" dirty="0" err="1"/>
            <a:t>teploty</a:t>
          </a:r>
          <a:r>
            <a:rPr lang="en-US" sz="2200" kern="1200" dirty="0"/>
            <a:t> </a:t>
          </a:r>
          <a:r>
            <a:rPr lang="en-US" sz="2200" kern="1200" dirty="0" err="1"/>
            <a:t>ovlivňují</a:t>
          </a:r>
          <a:r>
            <a:rPr lang="en-US" sz="2200" kern="1200" dirty="0"/>
            <a:t> </a:t>
          </a:r>
          <a:r>
            <a:rPr lang="cs-CZ" sz="2200" b="1" kern="1200" dirty="0"/>
            <a:t>areál a </a:t>
          </a:r>
          <a:r>
            <a:rPr lang="en-US" sz="2200" b="1" kern="1200" dirty="0" err="1"/>
            <a:t>rozšíř</a:t>
          </a:r>
          <a:r>
            <a:rPr lang="cs-CZ" sz="2200" b="1" kern="1200" dirty="0"/>
            <a:t>ování</a:t>
          </a:r>
          <a:r>
            <a:rPr lang="en-US" sz="2200" b="1" kern="1200" dirty="0"/>
            <a:t> </a:t>
          </a:r>
          <a:r>
            <a:rPr lang="cs-CZ" sz="2200" b="1" kern="1200" dirty="0"/>
            <a:t>dřevin</a:t>
          </a:r>
          <a:r>
            <a:rPr lang="en-US" sz="2200" b="1" kern="1200" dirty="0"/>
            <a:t> </a:t>
          </a:r>
          <a:r>
            <a:rPr lang="cs-CZ" sz="2200" kern="1200" dirty="0"/>
            <a:t>v závislosti na jejich </a:t>
          </a:r>
          <a:r>
            <a:rPr lang="en-US" sz="2200" kern="1200" dirty="0" err="1"/>
            <a:t>odoln</a:t>
          </a:r>
          <a:r>
            <a:rPr lang="cs-CZ" sz="2200" kern="1200" dirty="0" err="1"/>
            <a:t>osti</a:t>
          </a:r>
          <a:r>
            <a:rPr lang="en-US" sz="2200" kern="1200" dirty="0"/>
            <a:t> </a:t>
          </a:r>
          <a:r>
            <a:rPr lang="en-US" sz="2200" kern="1200" dirty="0" err="1"/>
            <a:t>vůči</a:t>
          </a:r>
          <a:r>
            <a:rPr lang="en-US" sz="2200" kern="1200" dirty="0"/>
            <a:t> </a:t>
          </a:r>
          <a:r>
            <a:rPr lang="en-US" sz="2200" kern="1200" dirty="0" err="1"/>
            <a:t>teplu</a:t>
          </a:r>
          <a:r>
            <a:rPr lang="en-US" sz="2200" kern="1200" dirty="0"/>
            <a:t> a </a:t>
          </a:r>
          <a:r>
            <a:rPr lang="en-US" sz="2200" kern="1200" dirty="0" err="1"/>
            <a:t>suchu</a:t>
          </a:r>
          <a:endParaRPr lang="en-US" sz="2200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b="1" kern="1200" dirty="0"/>
            <a:t>Z</a:t>
          </a:r>
          <a:r>
            <a:rPr lang="en-US" sz="2200" b="1" kern="1200" dirty="0" err="1"/>
            <a:t>měn</a:t>
          </a:r>
          <a:r>
            <a:rPr lang="cs-CZ" sz="2200" b="1" kern="1200" dirty="0"/>
            <a:t>y</a:t>
          </a:r>
          <a:r>
            <a:rPr lang="en-US" sz="2200" b="1" kern="1200" dirty="0"/>
            <a:t> v</a:t>
          </a:r>
          <a:r>
            <a:rPr lang="cs-CZ" sz="2200" b="1" kern="1200" dirty="0"/>
            <a:t> druhovém</a:t>
          </a:r>
          <a:r>
            <a:rPr lang="en-US" sz="2200" b="1" kern="1200" dirty="0"/>
            <a:t> </a:t>
          </a:r>
          <a:r>
            <a:rPr lang="en-US" sz="2200" b="1" kern="1200" dirty="0" err="1"/>
            <a:t>složení</a:t>
          </a:r>
          <a:r>
            <a:rPr lang="en-US" sz="2200" b="1" kern="1200" dirty="0"/>
            <a:t> </a:t>
          </a:r>
          <a:r>
            <a:rPr lang="en-US" sz="2200" b="1" kern="1200" dirty="0" err="1"/>
            <a:t>lesů</a:t>
          </a:r>
          <a:r>
            <a:rPr lang="cs-CZ" sz="2200" kern="1200" dirty="0"/>
            <a:t> …</a:t>
          </a:r>
          <a:endParaRPr lang="en-US" sz="2200" kern="1200" dirty="0"/>
        </a:p>
      </dsp:txBody>
      <dsp:txXfrm>
        <a:off x="0" y="1075590"/>
        <a:ext cx="9649072" cy="10840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C66DD-0792-40CB-8716-80CC655B6CDC}">
      <dsp:nvSpPr>
        <dsp:cNvPr id="0" name=""/>
        <dsp:cNvSpPr/>
      </dsp:nvSpPr>
      <dsp:spPr>
        <a:xfrm>
          <a:off x="1" y="0"/>
          <a:ext cx="4104453" cy="1358492"/>
        </a:xfrm>
        <a:prstGeom prst="rightArrow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58AA7-7FAF-472E-B290-CF1E08D2DF9A}">
      <dsp:nvSpPr>
        <dsp:cNvPr id="0" name=""/>
        <dsp:cNvSpPr/>
      </dsp:nvSpPr>
      <dsp:spPr>
        <a:xfrm>
          <a:off x="1345" y="407547"/>
          <a:ext cx="1369045" cy="543396"/>
        </a:xfrm>
        <a:prstGeom prst="roundRec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bg1"/>
            </a:solidFill>
            <a:latin typeface="Calibri" panose="020F0502020204030204"/>
            <a:ea typeface="+mn-ea"/>
            <a:cs typeface="+mn-cs"/>
          </a:endParaRPr>
        </a:p>
      </dsp:txBody>
      <dsp:txXfrm>
        <a:off x="27871" y="434073"/>
        <a:ext cx="1315993" cy="490344"/>
      </dsp:txXfrm>
    </dsp:sp>
    <dsp:sp modelId="{95372C44-45E9-4F6A-A3FA-A9BAC814C2FA}">
      <dsp:nvSpPr>
        <dsp:cNvPr id="0" name=""/>
        <dsp:cNvSpPr/>
      </dsp:nvSpPr>
      <dsp:spPr>
        <a:xfrm>
          <a:off x="1428115" y="396043"/>
          <a:ext cx="1223629" cy="543396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2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Prostředí v lese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1454641" y="422569"/>
        <a:ext cx="1170577" cy="490344"/>
      </dsp:txXfrm>
    </dsp:sp>
    <dsp:sp modelId="{B5360333-E507-4ECC-99E2-DECF8357890A}">
      <dsp:nvSpPr>
        <dsp:cNvPr id="0" name=""/>
        <dsp:cNvSpPr/>
      </dsp:nvSpPr>
      <dsp:spPr>
        <a:xfrm>
          <a:off x="2738836" y="396043"/>
          <a:ext cx="1164380" cy="543396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3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Důsledky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765362" y="422569"/>
        <a:ext cx="1111328" cy="4903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2096"/>
          <a:ext cx="9649072" cy="1073494"/>
        </a:xfrm>
        <a:prstGeom prst="roundRect">
          <a:avLst/>
        </a:prstGeom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2 Nové prostředí v lese</a:t>
          </a:r>
          <a:endParaRPr lang="en-US" sz="36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52404" y="54500"/>
        <a:ext cx="9544264" cy="968686"/>
      </dsp:txXfrm>
    </dsp:sp>
    <dsp:sp modelId="{823C6FBB-63D0-402E-B3E2-2EDF5FDCD1BC}">
      <dsp:nvSpPr>
        <dsp:cNvPr id="0" name=""/>
        <dsp:cNvSpPr/>
      </dsp:nvSpPr>
      <dsp:spPr>
        <a:xfrm>
          <a:off x="0" y="1075590"/>
          <a:ext cx="9649072" cy="1084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25400" rIns="142240" bIns="2540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179388" lvl="2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000" kern="1200" dirty="0"/>
            <a:t>	</a:t>
          </a:r>
          <a:endParaRPr lang="en-US" sz="2000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Kombinace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sucha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vysokých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teplot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vede ke zvýšené </a:t>
          </a:r>
          <a:r>
            <a:rPr lang="cs-CZ" sz="2200" b="1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mortalitě dřevin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
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Lesy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jsou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závislé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na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dostupnosti</a:t>
          </a:r>
          <a:r>
            <a:rPr lang="en-US" sz="2200" b="1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b="1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vody</a:t>
          </a:r>
          <a:endParaRPr lang="en-US" sz="2200" b="1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kern="1200" dirty="0"/>
            <a:t>Lesní ekosystémy jsou citlivé na změnu </a:t>
          </a:r>
          <a:r>
            <a:rPr lang="cs-CZ" sz="2200" b="1" kern="1200" dirty="0"/>
            <a:t>vodní bilance</a:t>
          </a:r>
          <a:endParaRPr lang="en-US" sz="2200" b="1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Voda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hraje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ústřední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roli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v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e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fyziologických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procesech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rostlin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změny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v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její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dostupnosti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vé</a:t>
          </a:r>
          <a:r>
            <a:rPr lang="cs-CZ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dou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ke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strukturálním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funkčním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změnám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od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jednotlivých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buněk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až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po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celé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stromy</a:t>
          </a:r>
          <a:endParaRPr lang="en-US" sz="2200" kern="1200" dirty="0"/>
        </a:p>
        <a:p>
          <a:pPr marL="179388" lvl="2" indent="-179388" algn="l" defTabSz="9779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Znalost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těchto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zákonitost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í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a </a:t>
          </a:r>
          <a:r>
            <a:rPr lang="en-US" sz="2200" kern="1200" dirty="0" err="1">
              <a:effectLst/>
              <a:latin typeface="Calibri" panose="020F0502020204030204" pitchFamily="34" charset="0"/>
              <a:cs typeface="Arial" panose="020B0604020202020204" pitchFamily="34" charset="0"/>
            </a:rPr>
            <a:t>procesů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spojené se změnami v lese</a:t>
          </a:r>
          <a:r>
            <a:rPr lang="en-US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 </a:t>
          </a:r>
          <a:r>
            <a:rPr lang="cs-CZ" sz="2200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je klíčové pro </a:t>
          </a:r>
          <a:r>
            <a:rPr lang="cs-CZ" sz="2200" b="1" kern="1200" dirty="0">
              <a:effectLst/>
              <a:latin typeface="Calibri" panose="020F0502020204030204" pitchFamily="34" charset="0"/>
              <a:cs typeface="Arial" panose="020B0604020202020204" pitchFamily="34" charset="0"/>
            </a:rPr>
            <a:t>management lesa</a:t>
          </a:r>
          <a:endParaRPr lang="en-US" sz="2200" b="1" kern="1200" dirty="0"/>
        </a:p>
        <a:p>
          <a:pPr marL="179388" lvl="1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endParaRPr lang="en-US" sz="2000" kern="1200" dirty="0"/>
        </a:p>
      </dsp:txBody>
      <dsp:txXfrm>
        <a:off x="0" y="1075590"/>
        <a:ext cx="9649072" cy="10840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C66DD-0792-40CB-8716-80CC655B6CDC}">
      <dsp:nvSpPr>
        <dsp:cNvPr id="0" name=""/>
        <dsp:cNvSpPr/>
      </dsp:nvSpPr>
      <dsp:spPr>
        <a:xfrm>
          <a:off x="1" y="0"/>
          <a:ext cx="4104453" cy="1358492"/>
        </a:xfrm>
        <a:prstGeom prst="rightArrow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58AA7-7FAF-472E-B290-CF1E08D2DF9A}">
      <dsp:nvSpPr>
        <dsp:cNvPr id="0" name=""/>
        <dsp:cNvSpPr/>
      </dsp:nvSpPr>
      <dsp:spPr>
        <a:xfrm>
          <a:off x="1345" y="407547"/>
          <a:ext cx="1369045" cy="543396"/>
        </a:xfrm>
        <a:prstGeom prst="roundRect">
          <a:avLst/>
        </a:prstGeom>
        <a:noFill/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1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rPr>
            <a:t>Klimatická změna</a:t>
          </a:r>
          <a:endParaRPr lang="en-US" sz="1200" b="1" kern="1200" dirty="0">
            <a:solidFill>
              <a:schemeClr val="tx1"/>
            </a:solidFill>
            <a:latin typeface="Calibri" panose="020F0502020204030204"/>
            <a:ea typeface="+mn-ea"/>
            <a:cs typeface="+mn-cs"/>
          </a:endParaRPr>
        </a:p>
      </dsp:txBody>
      <dsp:txXfrm>
        <a:off x="27871" y="434073"/>
        <a:ext cx="1315993" cy="490344"/>
      </dsp:txXfrm>
    </dsp:sp>
    <dsp:sp modelId="{95372C44-45E9-4F6A-A3FA-A9BAC814C2FA}">
      <dsp:nvSpPr>
        <dsp:cNvPr id="0" name=""/>
        <dsp:cNvSpPr/>
      </dsp:nvSpPr>
      <dsp:spPr>
        <a:xfrm>
          <a:off x="1428115" y="396043"/>
          <a:ext cx="1223629" cy="543396"/>
        </a:xfrm>
        <a:prstGeom prst="roundRect">
          <a:avLst/>
        </a:prstGeom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</a:rPr>
            <a:t>2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bg1"/>
              </a:solidFill>
            </a:rPr>
            <a:t>Prostředí v lese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1454641" y="422569"/>
        <a:ext cx="1170577" cy="490344"/>
      </dsp:txXfrm>
    </dsp:sp>
    <dsp:sp modelId="{B5360333-E507-4ECC-99E2-DECF8357890A}">
      <dsp:nvSpPr>
        <dsp:cNvPr id="0" name=""/>
        <dsp:cNvSpPr/>
      </dsp:nvSpPr>
      <dsp:spPr>
        <a:xfrm>
          <a:off x="2738836" y="396043"/>
          <a:ext cx="1164380" cy="543396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3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b="1" kern="1200" dirty="0">
              <a:solidFill>
                <a:schemeClr val="tx1"/>
              </a:solidFill>
            </a:rPr>
            <a:t>Důsledky</a:t>
          </a:r>
          <a:endParaRPr lang="en-US" sz="1200" b="1" kern="1200" dirty="0">
            <a:solidFill>
              <a:schemeClr val="tx1"/>
            </a:solidFill>
          </a:endParaRPr>
        </a:p>
      </dsp:txBody>
      <dsp:txXfrm>
        <a:off x="2765362" y="422569"/>
        <a:ext cx="1111328" cy="4903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E4EFB-3BD2-466A-96B4-3C5C604E9EA9}">
      <dsp:nvSpPr>
        <dsp:cNvPr id="0" name=""/>
        <dsp:cNvSpPr/>
      </dsp:nvSpPr>
      <dsp:spPr>
        <a:xfrm>
          <a:off x="0" y="2096"/>
          <a:ext cx="9649072" cy="1073494"/>
        </a:xfrm>
        <a:prstGeom prst="roundRect">
          <a:avLst/>
        </a:prstGeom>
        <a:solidFill>
          <a:srgbClr val="70AD47">
            <a:lumMod val="5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3 Důsledky pro les</a:t>
          </a:r>
          <a:endParaRPr lang="en-US" sz="36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52404" y="54500"/>
        <a:ext cx="9544264" cy="968686"/>
      </dsp:txXfrm>
    </dsp:sp>
    <dsp:sp modelId="{823C6FBB-63D0-402E-B3E2-2EDF5FDCD1BC}">
      <dsp:nvSpPr>
        <dsp:cNvPr id="0" name=""/>
        <dsp:cNvSpPr/>
      </dsp:nvSpPr>
      <dsp:spPr>
        <a:xfrm>
          <a:off x="0" y="1075590"/>
          <a:ext cx="9649072" cy="1084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358" tIns="35560" rIns="199136" bIns="35560" numCol="1" spcCol="1270" anchor="t" anchorCtr="0">
          <a:noAutofit/>
        </a:bodyPr>
        <a:lstStyle/>
        <a:p>
          <a:pPr marL="57150" lvl="1" indent="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000" kern="1200" dirty="0"/>
        </a:p>
        <a:p>
          <a:pPr marL="0" lvl="2" indent="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800" kern="1200" dirty="0"/>
            <a:t>Podmínky prostředí a reakce dřevin</a:t>
          </a:r>
          <a:endParaRPr lang="en-US" sz="2800" kern="1200" dirty="0"/>
        </a:p>
        <a:p>
          <a:pPr marL="179388" lvl="2" indent="-179388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cs-CZ" sz="2000" kern="1200" dirty="0"/>
            <a:t>	</a:t>
          </a:r>
          <a:endParaRPr lang="en-US" sz="2000" kern="1200" dirty="0"/>
        </a:p>
        <a:p>
          <a:pPr marL="179388" lvl="2" indent="-179388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cs-CZ" sz="2200" b="1" kern="1200" dirty="0"/>
            <a:t>Volba</a:t>
          </a:r>
          <a:r>
            <a:rPr lang="en-US" sz="2200" b="1" kern="1200" dirty="0"/>
            <a:t> d</a:t>
          </a:r>
          <a:r>
            <a:rPr lang="cs-CZ" sz="2200" b="1" kern="1200" dirty="0" err="1"/>
            <a:t>řevin</a:t>
          </a:r>
          <a:r>
            <a:rPr lang="en-US" sz="2200" kern="1200" dirty="0"/>
            <a:t> </a:t>
          </a:r>
          <a:r>
            <a:rPr lang="cs-CZ" sz="2200" kern="1200" dirty="0"/>
            <a:t>podle</a:t>
          </a:r>
          <a:r>
            <a:rPr lang="en-US" sz="2200" kern="1200" dirty="0"/>
            <a:t> </a:t>
          </a:r>
          <a:r>
            <a:rPr lang="en-US" sz="2200" kern="1200" dirty="0" err="1"/>
            <a:t>citliv</a:t>
          </a:r>
          <a:r>
            <a:rPr lang="cs-CZ" sz="2200" kern="1200" dirty="0" err="1"/>
            <a:t>osti</a:t>
          </a:r>
          <a:r>
            <a:rPr lang="en-US" sz="2200" kern="1200" dirty="0"/>
            <a:t> </a:t>
          </a:r>
          <a:r>
            <a:rPr lang="en-US" sz="2200" kern="1200" dirty="0" err="1"/>
            <a:t>na</a:t>
          </a:r>
          <a:r>
            <a:rPr lang="en-US" sz="2200" kern="1200" dirty="0"/>
            <a:t> </a:t>
          </a:r>
          <a:r>
            <a:rPr lang="en-US" sz="2200" kern="1200" dirty="0" err="1"/>
            <a:t>změny</a:t>
          </a:r>
          <a:r>
            <a:rPr lang="en-US" sz="2200" kern="1200" dirty="0"/>
            <a:t> </a:t>
          </a:r>
          <a:r>
            <a:rPr lang="en-US" sz="2200" kern="1200" dirty="0" err="1"/>
            <a:t>prostředí</a:t>
          </a:r>
          <a:r>
            <a:rPr lang="cs-CZ" sz="2200" kern="1200" dirty="0"/>
            <a:t> (sucho) – </a:t>
          </a:r>
          <a:r>
            <a:rPr lang="cs-CZ" sz="2200" b="1" kern="1200" dirty="0"/>
            <a:t>SM</a:t>
          </a:r>
          <a:r>
            <a:rPr lang="cs-CZ" sz="2200" kern="1200" dirty="0"/>
            <a:t>, </a:t>
          </a:r>
          <a:r>
            <a:rPr lang="cs-CZ" sz="2200" b="1" kern="1200" dirty="0"/>
            <a:t>BO</a:t>
          </a:r>
          <a:r>
            <a:rPr lang="cs-CZ" sz="2200" kern="1200" dirty="0"/>
            <a:t>, </a:t>
          </a:r>
          <a:r>
            <a:rPr lang="cs-CZ" sz="2200" b="1" kern="1200" dirty="0"/>
            <a:t>BK</a:t>
          </a:r>
          <a:r>
            <a:rPr lang="cs-CZ" sz="2200" kern="1200" dirty="0"/>
            <a:t>, </a:t>
          </a:r>
          <a:r>
            <a:rPr lang="cs-CZ" sz="2200" b="1" kern="1200" dirty="0"/>
            <a:t>DB</a:t>
          </a:r>
          <a:r>
            <a:rPr lang="en-US" sz="2200" kern="1200" dirty="0"/>
            <a:t> 
</a:t>
          </a:r>
          <a:r>
            <a:rPr lang="cs-CZ" sz="2200" kern="1200" dirty="0"/>
            <a:t>Růstová reakce dřevin = </a:t>
          </a:r>
          <a:r>
            <a:rPr lang="cs-CZ" sz="2200" u="sng" kern="1200" dirty="0"/>
            <a:t>přímý </a:t>
          </a:r>
          <a:r>
            <a:rPr lang="en-US" sz="2200" u="sng" kern="1200" dirty="0" err="1"/>
            <a:t>indikátor</a:t>
          </a:r>
          <a:r>
            <a:rPr lang="en-US" sz="2200" kern="1200" dirty="0"/>
            <a:t> </a:t>
          </a:r>
          <a:r>
            <a:rPr lang="en-US" sz="2200" kern="1200" dirty="0" err="1"/>
            <a:t>stresových</a:t>
          </a:r>
          <a:r>
            <a:rPr lang="en-US" sz="2200" kern="1200" dirty="0"/>
            <a:t> </a:t>
          </a:r>
          <a:r>
            <a:rPr lang="en-US" sz="2200" kern="1200" dirty="0" err="1"/>
            <a:t>faktorů</a:t>
          </a:r>
          <a:r>
            <a:rPr lang="en-US" sz="2200" kern="1200" dirty="0"/>
            <a:t> </a:t>
          </a:r>
          <a:r>
            <a:rPr lang="cs-CZ" sz="2200" kern="1200" dirty="0"/>
            <a:t>(např. </a:t>
          </a:r>
          <a:r>
            <a:rPr lang="en-US" sz="2200" kern="1200" dirty="0" err="1"/>
            <a:t>degradace</a:t>
          </a:r>
          <a:r>
            <a:rPr lang="en-US" sz="2200" kern="1200" dirty="0"/>
            <a:t> </a:t>
          </a:r>
          <a:r>
            <a:rPr lang="en-US" sz="2200" kern="1200" dirty="0" err="1"/>
            <a:t>stanovišť</a:t>
          </a:r>
          <a:r>
            <a:rPr lang="en-US" sz="2200" kern="1200" dirty="0"/>
            <a:t> </a:t>
          </a:r>
          <a:r>
            <a:rPr lang="en-US" sz="2200" kern="1200" dirty="0" err="1"/>
            <a:t>nebo</a:t>
          </a:r>
          <a:r>
            <a:rPr lang="en-US" sz="2200" kern="1200" dirty="0"/>
            <a:t> </a:t>
          </a:r>
          <a:r>
            <a:rPr lang="en-US" sz="2200" kern="1200" dirty="0" err="1"/>
            <a:t>změna</a:t>
          </a:r>
          <a:r>
            <a:rPr lang="en-US" sz="2200" kern="1200" dirty="0"/>
            <a:t> </a:t>
          </a:r>
          <a:r>
            <a:rPr lang="en-US" sz="2200" kern="1200" dirty="0" err="1"/>
            <a:t>klimatu</a:t>
          </a:r>
          <a:r>
            <a:rPr lang="cs-CZ" sz="2200" kern="1200" dirty="0"/>
            <a:t>)</a:t>
          </a:r>
          <a:endParaRPr lang="en-US" sz="2200" kern="1200" dirty="0"/>
        </a:p>
        <a:p>
          <a:pPr marL="179388" lvl="2" indent="-179388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cs-CZ" sz="2200" kern="1200" dirty="0"/>
            <a:t>Růstová rekce = </a:t>
          </a:r>
          <a:r>
            <a:rPr lang="cs-CZ" sz="2200" u="sng" kern="1200" dirty="0"/>
            <a:t>okamžitá</a:t>
          </a:r>
          <a:r>
            <a:rPr lang="en-US" sz="2200" u="sng" kern="1200" dirty="0"/>
            <a:t> </a:t>
          </a:r>
          <a:r>
            <a:rPr lang="cs-CZ" sz="2200" u="sng" kern="1200" dirty="0"/>
            <a:t>změna</a:t>
          </a:r>
          <a:r>
            <a:rPr lang="cs-CZ" sz="2200" kern="1200" dirty="0"/>
            <a:t> = </a:t>
          </a:r>
          <a:r>
            <a:rPr lang="cs-CZ" sz="2200" kern="1200" dirty="0" err="1"/>
            <a:t>real-time</a:t>
          </a:r>
          <a:r>
            <a:rPr lang="en-US" sz="2200" kern="1200" dirty="0"/>
            <a:t> </a:t>
          </a:r>
          <a:r>
            <a:rPr lang="cs-CZ" sz="2200" kern="1200" dirty="0"/>
            <a:t>biomonitoring (</a:t>
          </a:r>
          <a:r>
            <a:rPr lang="cs-CZ" sz="2200" u="sng" kern="1200" dirty="0"/>
            <a:t>aktuální analýza</a:t>
          </a:r>
          <a:r>
            <a:rPr lang="cs-CZ" sz="2200" kern="1200" dirty="0"/>
            <a:t>)</a:t>
          </a:r>
          <a:endParaRPr lang="en-US" sz="2200" kern="1200" dirty="0"/>
        </a:p>
        <a:p>
          <a:pPr marL="179388" lvl="2" indent="-179388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cs-CZ" sz="2200" b="0" kern="1200" dirty="0"/>
            <a:t>S</a:t>
          </a:r>
          <a:r>
            <a:rPr lang="en-US" sz="2200" kern="1200" dirty="0" err="1"/>
            <a:t>ledov</a:t>
          </a:r>
          <a:r>
            <a:rPr lang="cs-CZ" sz="2200" kern="1200" dirty="0" err="1"/>
            <a:t>ání</a:t>
          </a:r>
          <a:r>
            <a:rPr lang="cs-CZ" sz="2200" kern="1200" dirty="0"/>
            <a:t> </a:t>
          </a:r>
          <a:r>
            <a:rPr lang="en-US" sz="2200" b="1" kern="1200" dirty="0" err="1"/>
            <a:t>změny</a:t>
          </a:r>
          <a:r>
            <a:rPr lang="en-US" sz="2200" b="1" kern="1200" dirty="0"/>
            <a:t> </a:t>
          </a:r>
          <a:r>
            <a:rPr lang="cs-CZ" sz="2200" b="1" kern="1200" dirty="0"/>
            <a:t>růstové reakce </a:t>
          </a:r>
          <a:r>
            <a:rPr lang="en-US" sz="2200" kern="1200" dirty="0" err="1"/>
            <a:t>vyžaduje</a:t>
          </a:r>
          <a:r>
            <a:rPr lang="en-US" sz="2200" kern="1200" dirty="0"/>
            <a:t> </a:t>
          </a:r>
          <a:r>
            <a:rPr lang="en-US" sz="2200" kern="1200" dirty="0" err="1"/>
            <a:t>stanovení</a:t>
          </a:r>
          <a:r>
            <a:rPr lang="en-US" sz="2200" kern="1200" dirty="0"/>
            <a:t> </a:t>
          </a:r>
          <a:r>
            <a:rPr lang="cs-CZ" sz="2200" u="sng" kern="1200" dirty="0"/>
            <a:t>referenčního stavu</a:t>
          </a:r>
          <a:r>
            <a:rPr lang="en-US" sz="2200" u="sng" kern="1200" dirty="0"/>
            <a:t> </a:t>
          </a:r>
          <a:r>
            <a:rPr lang="cs-CZ" sz="2200" kern="1200" dirty="0"/>
            <a:t>= </a:t>
          </a:r>
          <a:r>
            <a:rPr lang="cs-CZ" sz="2200" b="1" kern="1200" dirty="0"/>
            <a:t>dlouhodobý normál</a:t>
          </a:r>
          <a:endParaRPr lang="en-US" sz="2200" kern="1200" dirty="0"/>
        </a:p>
        <a:p>
          <a:pPr marL="179388" lvl="2" indent="-179388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cs-CZ" sz="2200" kern="1200" dirty="0"/>
            <a:t>Dlouhodobé ú</a:t>
          </a:r>
          <a:r>
            <a:rPr lang="en-US" sz="2200" kern="1200" dirty="0" err="1"/>
            <a:t>daj</a:t>
          </a:r>
          <a:r>
            <a:rPr lang="cs-CZ" sz="2200" kern="1200" dirty="0"/>
            <a:t>e</a:t>
          </a:r>
          <a:r>
            <a:rPr lang="en-US" sz="2200" kern="1200" dirty="0"/>
            <a:t> o </a:t>
          </a:r>
          <a:r>
            <a:rPr lang="en-US" sz="2200" kern="1200" dirty="0" err="1"/>
            <a:t>stavu</a:t>
          </a:r>
          <a:r>
            <a:rPr lang="en-US" sz="2200" kern="1200" dirty="0"/>
            <a:t> </a:t>
          </a:r>
          <a:r>
            <a:rPr lang="en-US" sz="2200" kern="1200" dirty="0" err="1"/>
            <a:t>ekosystému</a:t>
          </a:r>
          <a:r>
            <a:rPr lang="en-US" sz="2200" kern="1200" dirty="0"/>
            <a:t> </a:t>
          </a:r>
          <a:r>
            <a:rPr lang="cs-CZ" sz="2200" kern="1200" dirty="0"/>
            <a:t>před</a:t>
          </a:r>
          <a:r>
            <a:rPr lang="en-US" sz="2200" kern="1200" dirty="0"/>
            <a:t> </a:t>
          </a:r>
          <a:r>
            <a:rPr lang="cs-CZ" sz="2200" kern="1200" dirty="0"/>
            <a:t>(</a:t>
          </a:r>
          <a:r>
            <a:rPr lang="en-US" sz="2200" kern="1200" dirty="0" err="1"/>
            <a:t>významn</a:t>
          </a:r>
          <a:r>
            <a:rPr lang="cs-CZ" sz="2200" kern="1200" dirty="0" err="1"/>
            <a:t>ým</a:t>
          </a:r>
          <a:r>
            <a:rPr lang="cs-CZ" sz="2200" kern="1200" dirty="0"/>
            <a:t>)</a:t>
          </a:r>
          <a:r>
            <a:rPr lang="en-US" sz="2200" kern="1200" dirty="0"/>
            <a:t> </a:t>
          </a:r>
          <a:r>
            <a:rPr lang="en-US" sz="2200" kern="1200" dirty="0" err="1"/>
            <a:t>narušení</a:t>
          </a:r>
          <a:r>
            <a:rPr lang="cs-CZ" sz="2200" kern="1200" dirty="0"/>
            <a:t>m</a:t>
          </a:r>
          <a:r>
            <a:rPr lang="en-US" sz="2200" kern="1200" dirty="0"/>
            <a:t> </a:t>
          </a:r>
          <a:r>
            <a:rPr lang="en-US" sz="2200" kern="1200" dirty="0" err="1"/>
            <a:t>životního</a:t>
          </a:r>
          <a:r>
            <a:rPr lang="en-US" sz="2200" kern="1200" dirty="0"/>
            <a:t> </a:t>
          </a:r>
          <a:r>
            <a:rPr lang="en-US" sz="2200" kern="1200" dirty="0" err="1"/>
            <a:t>prostředí</a:t>
          </a:r>
          <a:r>
            <a:rPr lang="cs-CZ" sz="2200" kern="1200" dirty="0"/>
            <a:t> (</a:t>
          </a:r>
          <a:r>
            <a:rPr lang="cs-CZ" sz="2200" u="sng" kern="1200" dirty="0"/>
            <a:t>retrospektivní analýz</a:t>
          </a:r>
          <a:r>
            <a:rPr lang="cs-CZ" sz="2200" kern="1200" dirty="0"/>
            <a:t>)</a:t>
          </a:r>
          <a:r>
            <a:rPr lang="en-US" sz="2200" kern="1200" dirty="0"/>
            <a:t> 
</a:t>
          </a:r>
          <a:r>
            <a:rPr lang="cs-CZ" sz="2200" b="1" kern="1200" dirty="0"/>
            <a:t>R</a:t>
          </a:r>
          <a:r>
            <a:rPr lang="en-US" sz="2200" b="1" kern="1200" dirty="0" err="1"/>
            <a:t>eferen</a:t>
          </a:r>
          <a:r>
            <a:rPr lang="cs-CZ" sz="2200" b="1" kern="1200" dirty="0" err="1"/>
            <a:t>ce</a:t>
          </a:r>
          <a:r>
            <a:rPr lang="en-US" sz="2200" kern="1200" dirty="0"/>
            <a:t> pro </a:t>
          </a:r>
          <a:r>
            <a:rPr lang="en-US" sz="2200" kern="1200" dirty="0" err="1"/>
            <a:t>budoucí</a:t>
          </a:r>
          <a:r>
            <a:rPr lang="en-US" sz="2200" kern="1200" dirty="0"/>
            <a:t> </a:t>
          </a:r>
          <a:r>
            <a:rPr lang="en-US" sz="2200" kern="1200" dirty="0" err="1"/>
            <a:t>hodnocení</a:t>
          </a:r>
          <a:endParaRPr lang="en-US" sz="2200" kern="1200" dirty="0"/>
        </a:p>
        <a:p>
          <a:pPr marL="179388" lvl="1" indent="-179388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endParaRPr lang="en-US" sz="1800" kern="1200" dirty="0"/>
        </a:p>
      </dsp:txBody>
      <dsp:txXfrm>
        <a:off x="0" y="1075590"/>
        <a:ext cx="9649072" cy="1084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E20E4CC-54B5-4D7D-8E39-64FF8B70B997}" type="datetimeFigureOut">
              <a:rPr lang="cs-CZ" smtClean="0"/>
              <a:t>21.03.2025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938541-7CD4-4925-88E7-A6A81E33E5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3695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38541-7CD4-4925-88E7-A6A81E33E541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8394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38541-7CD4-4925-88E7-A6A81E33E541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0986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38541-7CD4-4925-88E7-A6A81E33E541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4435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38541-7CD4-4925-88E7-A6A81E33E541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1054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38541-7CD4-4925-88E7-A6A81E33E541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486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D51-663B-4CDE-B1D3-556DBBB49A8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2594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D51-663B-4CDE-B1D3-556DBBB49A8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321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61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557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251375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653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061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847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836378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758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74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350939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791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257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322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133761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109EE224-2734-4E2B-AB7A-DAC0469C98AA}" type="datetimeFigureOut">
              <a:rPr lang="en-US" smtClean="0">
                <a:solidFill>
                  <a:prstClr val="black"/>
                </a:solidFill>
              </a:rPr>
              <a:pPr defTabSz="457200"/>
              <a:t>3/21/2025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2FB0B9C8-75FE-408C-A536-33ACF6996D7E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799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09EE224-2734-4E2B-AB7A-DAC0469C98A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FB0B9C8-75FE-408C-A536-33ACF6996D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542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/>
          <a:lstStyle/>
          <a:p>
            <a:fld id="{109EE224-2734-4E2B-AB7A-DAC0469C98AA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3/21/2025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/>
          <a:lstStyle/>
          <a:p>
            <a:fld id="{2FB0B9C8-75FE-408C-A536-33ACF6996D7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00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4661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543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7145270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0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424848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5100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211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479823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4B8EDD41-6390-40D1-82E4-0AEAD973D64B}" type="slidenum">
              <a:rPr lang="cs-CZ" smtClean="0">
                <a:solidFill>
                  <a:prstClr val="black"/>
                </a:solidFill>
              </a:rPr>
              <a:pPr defTabSz="457200">
                <a:defRPr/>
              </a:pPr>
              <a:t>‹#›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78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16C6B3CC-EF84-4CD7-8FB0-E5A47AACBC7E}" type="slidenum">
              <a:rPr lang="cs-CZ" smtClean="0">
                <a:solidFill>
                  <a:prstClr val="black"/>
                </a:solidFill>
              </a:rPr>
              <a:pPr defTabSz="457200">
                <a:defRPr/>
              </a:pPr>
              <a:t>‹#›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0998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4303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03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0717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8022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3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62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059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9408129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endParaRPr lang="cs-CZ">
              <a:solidFill>
                <a:prstClr val="black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4B8EDD41-6390-40D1-82E4-0AEAD973D64B}" type="slidenum">
              <a:rPr lang="cs-CZ" smtClean="0">
                <a:solidFill>
                  <a:prstClr val="black"/>
                </a:solidFill>
              </a:rPr>
              <a:pPr defTabSz="457200">
                <a:defRPr/>
              </a:pPr>
              <a:t>‹#›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4218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255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7323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8312614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0797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9269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30660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374665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7390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4417" y="98107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5384" y="63087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r>
              <a:rPr lang="cs-CZ">
                <a:solidFill>
                  <a:prstClr val="black"/>
                </a:solidFill>
              </a:rPr>
              <a:t>www.czechglobe.cz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9072033" y="63087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>
              <a:defRPr/>
            </a:pPr>
            <a:fld id="{D01CCF3E-B1AC-4554-95AB-3546ADCFE577}" type="slidenum">
              <a:rPr lang="cs-CZ" smtClean="0">
                <a:solidFill>
                  <a:prstClr val="black"/>
                </a:solidFill>
              </a:rPr>
              <a:pPr defTabSz="457200">
                <a:defRPr/>
              </a:pPr>
              <a:t>‹#›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2295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0513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724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24373561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8281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21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1065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6695091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5E9F9-E930-40A8-8627-DCD0C109F504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39247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562" y="273423"/>
            <a:ext cx="10971249" cy="114419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5321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562" y="1604399"/>
            <a:ext cx="10971249" cy="397638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387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999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344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D6B97A-BDD3-9F44-74C4-311DADF37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E371EC0-B384-5FC7-96CF-DE4E3CA6F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B9547B7-602D-FE69-B3CD-73E977C1C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97D4-81DE-42D2-94A0-95BB0CCA2C32}" type="datetimeFigureOut">
              <a:rPr lang="cs-CZ" smtClean="0"/>
              <a:t>21.03.2025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E544388-0D90-1FB1-2619-DD92C63EC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7F396E4-8DAA-191B-6BB4-C7C5F6DEF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F713B-E8E2-4E78-BAEE-78B8A7AB77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4237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8245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1793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205797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3236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0983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2556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8669564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109EE224-2734-4E2B-AB7A-DAC0469C98AA}" type="datetimeFigureOut">
              <a:rPr lang="en-US" smtClean="0">
                <a:solidFill>
                  <a:prstClr val="black"/>
                </a:solidFill>
              </a:rPr>
              <a:pPr defTabSz="457200"/>
              <a:t>3/21/2025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2FB0B9C8-75FE-408C-A536-33ACF6996D7E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602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2768826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8173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4043855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901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683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2449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4527919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109EE224-2734-4E2B-AB7A-DAC0469C98AA}" type="datetimeFigureOut">
              <a:rPr lang="en-US" smtClean="0">
                <a:solidFill>
                  <a:prstClr val="black"/>
                </a:solidFill>
              </a:rPr>
              <a:pPr defTabSz="457200"/>
              <a:t>3/21/2025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2FB0B9C8-75FE-408C-A536-33ACF6996D7E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2976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5E9F9-E930-40A8-8627-DCD0C109F504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308583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8197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62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109EE224-2734-4E2B-AB7A-DAC0469C98AA}" type="datetimeFigureOut">
              <a:rPr lang="en-US" smtClean="0">
                <a:solidFill>
                  <a:prstClr val="black"/>
                </a:solidFill>
              </a:rPr>
              <a:pPr defTabSz="457200"/>
              <a:t>3/21/2025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2FB0B9C8-75FE-408C-A536-33ACF6996D7E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94892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59120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2370573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49694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5912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5912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1090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0481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35601"/>
            <a:ext cx="3932237" cy="97078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356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405396"/>
            <a:ext cx="3932237" cy="38038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7960498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6B3CC-EF84-4CD7-8FB0-E5A47AACBC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209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35600"/>
            <a:ext cx="10363200" cy="219969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484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81.xml"/><Relationship Id="rId9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6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64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73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04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56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09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26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925" r:id="rId9"/>
    <p:sldLayoutId id="214748392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83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22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03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53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28" r:id="rId8"/>
    <p:sldLayoutId id="2147483986" r:id="rId9"/>
    <p:sldLayoutId id="214748398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0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33743"/>
            <a:ext cx="10515600" cy="4843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5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6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32.png"/><Relationship Id="rId5" Type="http://schemas.openxmlformats.org/officeDocument/2006/relationships/hyperlink" Target="http://dendronet.cz/" TargetMode="External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5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8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6.jpe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6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61.jpeg"/><Relationship Id="rId5" Type="http://schemas.openxmlformats.org/officeDocument/2006/relationships/hyperlink" Target="http://dendronet.cz/" TargetMode="Externa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8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ovéPole 15">
            <a:extLst>
              <a:ext uri="{FF2B5EF4-FFF2-40B4-BE49-F238E27FC236}">
                <a16:creationId xmlns:a16="http://schemas.microsoft.com/office/drawing/2014/main" id="{41E0189D-DD27-E3E3-4D89-D467FC8E2B8F}"/>
              </a:ext>
            </a:extLst>
          </p:cNvPr>
          <p:cNvSpPr txBox="1"/>
          <p:nvPr/>
        </p:nvSpPr>
        <p:spPr>
          <a:xfrm>
            <a:off x="1252463" y="3438374"/>
            <a:ext cx="9608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0" b="1" i="0" dirty="0">
                <a:solidFill>
                  <a:srgbClr val="006600"/>
                </a:solidFill>
                <a:effectLst/>
              </a:rPr>
              <a:t>Klimatická změna: </a:t>
            </a:r>
          </a:p>
          <a:p>
            <a:r>
              <a:rPr lang="cs-CZ" sz="4000" b="1" i="0" dirty="0">
                <a:solidFill>
                  <a:srgbClr val="006600"/>
                </a:solidFill>
                <a:effectLst/>
              </a:rPr>
              <a:t>nové prostředí pro naše lesy</a:t>
            </a:r>
            <a:endParaRPr lang="en-US" sz="4000" dirty="0"/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F22D9B64-A41B-BE60-9284-EF1C732D0B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29993"/>
            <a:ext cx="12196689" cy="1816262"/>
          </a:xfrm>
          <a:prstGeom prst="rect">
            <a:avLst/>
          </a:prstGeom>
        </p:spPr>
      </p:pic>
      <p:sp>
        <p:nvSpPr>
          <p:cNvPr id="18" name="TextovéPole 17">
            <a:extLst>
              <a:ext uri="{FF2B5EF4-FFF2-40B4-BE49-F238E27FC236}">
                <a16:creationId xmlns:a16="http://schemas.microsoft.com/office/drawing/2014/main" id="{3ECABE45-177A-96D9-4BE8-B71F3C655CA6}"/>
              </a:ext>
            </a:extLst>
          </p:cNvPr>
          <p:cNvSpPr txBox="1"/>
          <p:nvPr/>
        </p:nvSpPr>
        <p:spPr>
          <a:xfrm>
            <a:off x="840487" y="5353932"/>
            <a:ext cx="2732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dirty="0"/>
              <a:t>Petr Horáček</a:t>
            </a:r>
            <a:endParaRPr lang="en-US" sz="3200" dirty="0"/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82E1AAC7-657A-377A-F17E-B54C8358B2AA}"/>
              </a:ext>
            </a:extLst>
          </p:cNvPr>
          <p:cNvSpPr txBox="1"/>
          <p:nvPr/>
        </p:nvSpPr>
        <p:spPr>
          <a:xfrm>
            <a:off x="4887790" y="564632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Lesnictví – lesy po kůrovci</a:t>
            </a:r>
          </a:p>
          <a:p>
            <a:pPr algn="r"/>
            <a:r>
              <a:rPr lang="cs-CZ" sz="1600" dirty="0"/>
              <a:t>Komise pro životní prostředí AV ČR</a:t>
            </a:r>
            <a:endParaRPr lang="en-US" sz="1600" dirty="0"/>
          </a:p>
          <a:p>
            <a:pPr algn="r"/>
            <a:r>
              <a:rPr lang="cs-CZ" sz="1600" dirty="0"/>
              <a:t>19</a:t>
            </a:r>
            <a:r>
              <a:rPr lang="en-US" sz="1600" dirty="0"/>
              <a:t>.</a:t>
            </a:r>
            <a:r>
              <a:rPr lang="cs-CZ" sz="1600" dirty="0"/>
              <a:t>3</a:t>
            </a:r>
            <a:r>
              <a:rPr lang="en-US" sz="1600" dirty="0"/>
              <a:t>. 202</a:t>
            </a:r>
            <a:r>
              <a:rPr lang="cs-CZ" sz="1600" dirty="0"/>
              <a:t>5</a:t>
            </a:r>
            <a:endParaRPr lang="en-US" sz="1600" dirty="0"/>
          </a:p>
        </p:txBody>
      </p:sp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401BEAA5-9C12-D784-D63F-AE022D06DA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88" y="116632"/>
            <a:ext cx="1870551" cy="8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0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1B642E-49B6-F64B-B23E-13293E5F0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EC146F7E-6E22-83C2-6E9D-F8F9687C7B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4" name="Obrázek 3" descr="Obsah obrázku Elektricky modrá, voda, snímek obrazovky, Kobaltová modř&#10;&#10;Obsah vygenerovaný umělou inteligencí může být nesprávný.">
            <a:extLst>
              <a:ext uri="{FF2B5EF4-FFF2-40B4-BE49-F238E27FC236}">
                <a16:creationId xmlns:a16="http://schemas.microsoft.com/office/drawing/2014/main" id="{0FF26C88-41E3-636F-AA37-F889172926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560" y="-5498"/>
            <a:ext cx="9350351" cy="6863498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60065F93-4F9E-741A-3B56-65C45AAF30D3}"/>
              </a:ext>
            </a:extLst>
          </p:cNvPr>
          <p:cNvSpPr txBox="1"/>
          <p:nvPr/>
        </p:nvSpPr>
        <p:spPr>
          <a:xfrm>
            <a:off x="911424" y="1916832"/>
            <a:ext cx="9361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2030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2050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2070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2085</a:t>
            </a:r>
            <a:endParaRPr lang="en-US" sz="1600" b="1" dirty="0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DE103492-8A34-7525-A824-EF27D9710426}"/>
              </a:ext>
            </a:extLst>
          </p:cNvPr>
          <p:cNvSpPr/>
          <p:nvPr/>
        </p:nvSpPr>
        <p:spPr>
          <a:xfrm>
            <a:off x="6023992" y="1340768"/>
            <a:ext cx="1800200" cy="46805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22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E2333-4407-0AD6-71B9-C26F4B26A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9DC77936-24B2-D486-4565-FF5CA941B7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4" name="Obrázek 3" descr="Obsah obrázku text, květina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DC887D85-FFD2-D32B-4058-7F5B88D251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560" y="0"/>
            <a:ext cx="9342860" cy="685800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240F6062-47C0-9200-688A-FDD83D9BD671}"/>
              </a:ext>
            </a:extLst>
          </p:cNvPr>
          <p:cNvSpPr txBox="1"/>
          <p:nvPr/>
        </p:nvSpPr>
        <p:spPr>
          <a:xfrm>
            <a:off x="911424" y="1916832"/>
            <a:ext cx="9361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2030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2050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2070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2085</a:t>
            </a:r>
            <a:endParaRPr lang="en-US" sz="1600" b="1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2A5B6012-723C-1353-E0BF-3AC7CEBBB075}"/>
              </a:ext>
            </a:extLst>
          </p:cNvPr>
          <p:cNvSpPr/>
          <p:nvPr/>
        </p:nvSpPr>
        <p:spPr>
          <a:xfrm>
            <a:off x="6023992" y="1340768"/>
            <a:ext cx="1800200" cy="46805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07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CA40D9-B52D-6C07-C2C5-AF74ACABB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82DC69B1-9D07-38AA-1EC4-4F43186736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5" name="Obrázek 4" descr="Obsah obrázku text, žlutá, mapa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D5168F87-69AF-50B6-54DC-9EA48BBD05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3739" y="0"/>
            <a:ext cx="9342861" cy="685800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1DFBEF69-3F1F-CF3A-C21B-F2CCABD2B64C}"/>
              </a:ext>
            </a:extLst>
          </p:cNvPr>
          <p:cNvSpPr txBox="1"/>
          <p:nvPr/>
        </p:nvSpPr>
        <p:spPr>
          <a:xfrm>
            <a:off x="911424" y="1916832"/>
            <a:ext cx="9361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2030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2050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2070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2085</a:t>
            </a:r>
            <a:endParaRPr lang="en-US" sz="1600" b="1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249E6D1-83B8-2C91-6871-27F73A6EA42F}"/>
              </a:ext>
            </a:extLst>
          </p:cNvPr>
          <p:cNvSpPr/>
          <p:nvPr/>
        </p:nvSpPr>
        <p:spPr>
          <a:xfrm>
            <a:off x="6023992" y="1340768"/>
            <a:ext cx="1800200" cy="46805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25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D15ABCC-20FF-1A67-E3F9-9C2B794760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0119509"/>
              </p:ext>
            </p:extLst>
          </p:nvPr>
        </p:nvGraphicFramePr>
        <p:xfrm>
          <a:off x="894664" y="1340768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9B64F52-A84A-F601-D4C7-73FD9BAA5D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4692739"/>
              </p:ext>
            </p:extLst>
          </p:nvPr>
        </p:nvGraphicFramePr>
        <p:xfrm>
          <a:off x="938262" y="-15066"/>
          <a:ext cx="4104456" cy="135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734078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diagram, snímek obrazovky, mapa&#10;&#10;Obsah vygenerovaný umělou inteligencí může být nesprávný.">
            <a:extLst>
              <a:ext uri="{FF2B5EF4-FFF2-40B4-BE49-F238E27FC236}">
                <a16:creationId xmlns:a16="http://schemas.microsoft.com/office/drawing/2014/main" id="{4DFE0B2D-A4D1-05BA-FC0E-333956646D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720"/>
          <a:stretch/>
        </p:blipFill>
        <p:spPr>
          <a:xfrm>
            <a:off x="0" y="130324"/>
            <a:ext cx="12178165" cy="6597352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78AC0699-047D-9A4A-1987-3480296F98B7}"/>
              </a:ext>
            </a:extLst>
          </p:cNvPr>
          <p:cNvSpPr/>
          <p:nvPr/>
        </p:nvSpPr>
        <p:spPr>
          <a:xfrm>
            <a:off x="119336" y="836712"/>
            <a:ext cx="1512168" cy="5040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98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mapa, diagram&#10;&#10;Popis byl vytvořen automaticky">
            <a:extLst>
              <a:ext uri="{FF2B5EF4-FFF2-40B4-BE49-F238E27FC236}">
                <a16:creationId xmlns:a16="http://schemas.microsoft.com/office/drawing/2014/main" id="{5E659F35-FF7C-B3B1-22BB-95D4B10BB1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770" y="812486"/>
            <a:ext cx="8650393" cy="5700831"/>
          </a:xfrm>
          <a:prstGeom prst="rect">
            <a:avLst/>
          </a:prstGeom>
        </p:spPr>
      </p:pic>
      <p:pic>
        <p:nvPicPr>
          <p:cNvPr id="1026" name="Picture 2" descr="FireRisk.cz (@FireRisk_cz) / X">
            <a:extLst>
              <a:ext uri="{FF2B5EF4-FFF2-40B4-BE49-F238E27FC236}">
                <a16:creationId xmlns:a16="http://schemas.microsoft.com/office/drawing/2014/main" id="{5A2D37DE-AD7A-1446-8448-3106828337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6982" y="1904502"/>
            <a:ext cx="1297818" cy="30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ovéPole 25">
            <a:extLst>
              <a:ext uri="{FF2B5EF4-FFF2-40B4-BE49-F238E27FC236}">
                <a16:creationId xmlns:a16="http://schemas.microsoft.com/office/drawing/2014/main" id="{C52514A0-99BD-B4CC-12EC-C7715EC97268}"/>
              </a:ext>
            </a:extLst>
          </p:cNvPr>
          <p:cNvSpPr txBox="1"/>
          <p:nvPr/>
        </p:nvSpPr>
        <p:spPr>
          <a:xfrm>
            <a:off x="911424" y="2204864"/>
            <a:ext cx="1476146" cy="241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68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wildfire risk predictions</a:t>
            </a:r>
          </a:p>
        </p:txBody>
      </p:sp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644CA0B4-F8D9-21F2-F76D-8B2F610F057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F0FB46A-98B9-6965-60D8-8CBEF2317044}"/>
              </a:ext>
            </a:extLst>
          </p:cNvPr>
          <p:cNvSpPr txBox="1"/>
          <p:nvPr/>
        </p:nvSpPr>
        <p:spPr>
          <a:xfrm>
            <a:off x="9221065" y="908720"/>
            <a:ext cx="2736304" cy="5262979"/>
          </a:xfrm>
          <a:prstGeom prst="rect">
            <a:avLst/>
          </a:prstGeom>
          <a:noFill/>
          <a:ln w="1905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006600"/>
                </a:solidFill>
              </a:rPr>
              <a:t>Environmentální faktory v lese: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Teplota a vlhkost vzduchu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Teplota a vlhkost půdy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Fotosynteticky aktivní radiace</a:t>
            </a:r>
          </a:p>
          <a:p>
            <a:pPr marL="285750" indent="-285750">
              <a:buFontTx/>
              <a:buChar char="-"/>
            </a:pPr>
            <a:endParaRPr lang="cs-CZ" sz="2400" dirty="0"/>
          </a:p>
          <a:p>
            <a:r>
              <a:rPr lang="cs-CZ" sz="2400" b="1" dirty="0">
                <a:solidFill>
                  <a:schemeClr val="accent2">
                    <a:lumMod val="50000"/>
                  </a:schemeClr>
                </a:solidFill>
              </a:rPr>
              <a:t>Růstová reakce dřevin: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Tloušťkový přírůst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Vodní deficit</a:t>
            </a:r>
          </a:p>
          <a:p>
            <a:pPr marL="285750" indent="-285750">
              <a:buFontTx/>
              <a:buChar char="-"/>
            </a:pPr>
            <a:r>
              <a:rPr lang="cs-CZ" sz="2400" dirty="0"/>
              <a:t>Fenologie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1211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4" y="0"/>
            <a:ext cx="2947471" cy="6897358"/>
          </a:xfrm>
          <a:prstGeom prst="rect">
            <a:avLst/>
          </a:prstGeom>
        </p:spPr>
      </p:pic>
      <p:grpSp>
        <p:nvGrpSpPr>
          <p:cNvPr id="3" name="Skupina 2">
            <a:extLst>
              <a:ext uri="{FF2B5EF4-FFF2-40B4-BE49-F238E27FC236}">
                <a16:creationId xmlns:a16="http://schemas.microsoft.com/office/drawing/2014/main" id="{C058A08A-F909-0866-5F7B-4B659F1000B2}"/>
              </a:ext>
            </a:extLst>
          </p:cNvPr>
          <p:cNvGrpSpPr/>
          <p:nvPr/>
        </p:nvGrpSpPr>
        <p:grpSpPr>
          <a:xfrm>
            <a:off x="3935760" y="375294"/>
            <a:ext cx="7477261" cy="6107412"/>
            <a:chOff x="4172872" y="601529"/>
            <a:chExt cx="6760182" cy="5521704"/>
          </a:xfrm>
        </p:grpSpPr>
        <p:sp>
          <p:nvSpPr>
            <p:cNvPr id="8" name="TextovéPole 7"/>
            <p:cNvSpPr txBox="1"/>
            <p:nvPr/>
          </p:nvSpPr>
          <p:spPr>
            <a:xfrm>
              <a:off x="4172872" y="1022627"/>
              <a:ext cx="5061953" cy="840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  </a:t>
              </a:r>
            </a:p>
            <a:p>
              <a:pPr marL="259204" indent="-259204" defTabSz="829452">
                <a:buFont typeface="Arial" panose="020B0604020202020204" pitchFamily="34" charset="0"/>
                <a:buChar char="•"/>
              </a:pP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O</a:t>
              </a:r>
              <a:r>
                <a:rPr lang="en-GB" sz="1814" dirty="0">
                  <a:solidFill>
                    <a:prstClr val="black"/>
                  </a:solidFill>
                  <a:latin typeface="Arial"/>
                </a:rPr>
                <a:t>n</a:t>
              </a: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-</a:t>
              </a:r>
              <a:r>
                <a:rPr lang="en-GB" sz="1814" dirty="0">
                  <a:solidFill>
                    <a:prstClr val="black"/>
                  </a:solidFill>
                  <a:latin typeface="Arial"/>
                </a:rPr>
                <a:t>line </a:t>
              </a:r>
              <a:r>
                <a:rPr lang="en-GB" sz="1814" dirty="0" err="1">
                  <a:solidFill>
                    <a:prstClr val="black"/>
                  </a:solidFill>
                  <a:latin typeface="Arial"/>
                </a:rPr>
                <a:t>sta</a:t>
              </a: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nice (</a:t>
              </a:r>
              <a:r>
                <a:rPr lang="en-GB" sz="1814" dirty="0">
                  <a:solidFill>
                    <a:prstClr val="black"/>
                  </a:solidFill>
                  <a:latin typeface="Arial"/>
                </a:rPr>
                <a:t>172</a:t>
              </a: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 </a:t>
              </a:r>
              <a:r>
                <a:rPr lang="cs-CZ" sz="1814" dirty="0" err="1">
                  <a:solidFill>
                    <a:prstClr val="black"/>
                  </a:solidFill>
                  <a:latin typeface="Arial"/>
                </a:rPr>
                <a:t>plots</a:t>
              </a: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)</a:t>
              </a:r>
            </a:p>
            <a:p>
              <a:pPr marL="259204" indent="-259204" defTabSz="829452">
                <a:buFont typeface="Arial" panose="020B0604020202020204" pitchFamily="34" charset="0"/>
                <a:buChar char="•"/>
              </a:pP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Off-line stanice (20 </a:t>
              </a:r>
              <a:r>
                <a:rPr lang="cs-CZ" sz="1814" dirty="0" err="1">
                  <a:solidFill>
                    <a:prstClr val="black"/>
                  </a:solidFill>
                  <a:latin typeface="Arial"/>
                </a:rPr>
                <a:t>plots</a:t>
              </a:r>
              <a:r>
                <a:rPr lang="cs-CZ" sz="1814" dirty="0">
                  <a:solidFill>
                    <a:prstClr val="black"/>
                  </a:solidFill>
                  <a:latin typeface="Arial"/>
                </a:rPr>
                <a:t>)</a:t>
              </a:r>
            </a:p>
          </p:txBody>
        </p:sp>
        <p:pic>
          <p:nvPicPr>
            <p:cNvPr id="11" name="Obrázek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9816" y="1908497"/>
              <a:ext cx="3470162" cy="3418753"/>
            </a:xfrm>
            <a:prstGeom prst="rect">
              <a:avLst/>
            </a:prstGeom>
          </p:spPr>
        </p:pic>
        <p:pic>
          <p:nvPicPr>
            <p:cNvPr id="16" name="Obrázek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98049" y="4660214"/>
              <a:ext cx="982309" cy="1094709"/>
            </a:xfrm>
            <a:prstGeom prst="rect">
              <a:avLst/>
            </a:prstGeom>
          </p:spPr>
        </p:pic>
        <p:pic>
          <p:nvPicPr>
            <p:cNvPr id="15" name="Obrázek 1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05665" y="3585254"/>
              <a:ext cx="969953" cy="1115767"/>
            </a:xfrm>
            <a:prstGeom prst="rect">
              <a:avLst/>
            </a:prstGeom>
          </p:spPr>
        </p:pic>
        <p:pic>
          <p:nvPicPr>
            <p:cNvPr id="13" name="Obrázek 12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0405" y="2474477"/>
              <a:ext cx="957597" cy="1170740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0405" y="1364305"/>
              <a:ext cx="957597" cy="1133871"/>
            </a:xfrm>
            <a:prstGeom prst="rect">
              <a:avLst/>
            </a:prstGeom>
          </p:spPr>
        </p:pic>
        <p:sp>
          <p:nvSpPr>
            <p:cNvPr id="17" name="TextovéPole 16"/>
            <p:cNvSpPr txBox="1"/>
            <p:nvPr/>
          </p:nvSpPr>
          <p:spPr>
            <a:xfrm>
              <a:off x="6809456" y="2027229"/>
              <a:ext cx="3085517" cy="31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633" dirty="0" err="1">
                  <a:solidFill>
                    <a:prstClr val="black"/>
                  </a:solidFill>
                  <a:latin typeface="Arial"/>
                </a:rPr>
                <a:t>Teplopta</a:t>
              </a:r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 a vlhkost vzduchu</a:t>
              </a:r>
              <a:endParaRPr lang="en-GB" sz="1633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7" name="TextovéPole 26"/>
            <p:cNvSpPr txBox="1"/>
            <p:nvPr/>
          </p:nvSpPr>
          <p:spPr>
            <a:xfrm>
              <a:off x="7847537" y="3199787"/>
              <a:ext cx="3085517" cy="31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633" dirty="0" err="1">
                  <a:solidFill>
                    <a:prstClr val="black"/>
                  </a:solidFill>
                  <a:latin typeface="Arial"/>
                </a:rPr>
                <a:t>Dendrometrs</a:t>
              </a:r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 3x</a:t>
              </a:r>
              <a:endParaRPr lang="en-GB" sz="1633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8" name="TextovéPole 27"/>
            <p:cNvSpPr txBox="1"/>
            <p:nvPr/>
          </p:nvSpPr>
          <p:spPr>
            <a:xfrm>
              <a:off x="7428975" y="4211007"/>
              <a:ext cx="3085517" cy="31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Vodní potenciál v půdě 1x</a:t>
              </a:r>
              <a:endParaRPr lang="en-GB" sz="1633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9" name="TextovéPole 28"/>
            <p:cNvSpPr txBox="1"/>
            <p:nvPr/>
          </p:nvSpPr>
          <p:spPr>
            <a:xfrm>
              <a:off x="7540996" y="5285966"/>
              <a:ext cx="3085517" cy="31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Objemová vlhkost v půdě 3x</a:t>
              </a:r>
              <a:endParaRPr lang="en-GB" sz="1633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8" name="TextovéPole 17"/>
            <p:cNvSpPr txBox="1"/>
            <p:nvPr/>
          </p:nvSpPr>
          <p:spPr>
            <a:xfrm>
              <a:off x="4583832" y="5812567"/>
              <a:ext cx="3565258" cy="31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9452"/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Stahování dat 0:00</a:t>
              </a:r>
              <a:r>
                <a:rPr lang="en-GB" sz="1633" dirty="0">
                  <a:solidFill>
                    <a:prstClr val="black"/>
                  </a:solidFill>
                  <a:latin typeface="Arial"/>
                </a:rPr>
                <a:t>; 12</a:t>
              </a:r>
              <a:r>
                <a:rPr lang="cs-CZ" sz="1633" dirty="0">
                  <a:solidFill>
                    <a:prstClr val="black"/>
                  </a:solidFill>
                  <a:latin typeface="Arial"/>
                </a:rPr>
                <a:t>:00</a:t>
              </a:r>
              <a:endParaRPr lang="en-GB" sz="1633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" name="Obdélník 1"/>
            <p:cNvSpPr/>
            <p:nvPr/>
          </p:nvSpPr>
          <p:spPr>
            <a:xfrm>
              <a:off x="4172872" y="601529"/>
              <a:ext cx="2610010" cy="4832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29452"/>
              <a:r>
                <a:rPr lang="cs-CZ" sz="2540" b="1" dirty="0">
                  <a:solidFill>
                    <a:prstClr val="black"/>
                  </a:solidFill>
                  <a:latin typeface="Arial"/>
                </a:rPr>
                <a:t>Dendro</a:t>
              </a:r>
              <a:r>
                <a:rPr lang="cs-CZ" sz="2540" b="1" dirty="0">
                  <a:solidFill>
                    <a:srgbClr val="FF0000"/>
                  </a:solidFill>
                  <a:latin typeface="Arial"/>
                </a:rPr>
                <a:t>Network</a:t>
              </a:r>
              <a:endParaRPr lang="en-GB" sz="2540" dirty="0">
                <a:solidFill>
                  <a:prstClr val="black"/>
                </a:solidFill>
                <a:latin typeface="Arial"/>
              </a:endParaRPr>
            </a:p>
          </p:txBody>
        </p:sp>
      </p:grpSp>
      <p:pic>
        <p:nvPicPr>
          <p:cNvPr id="5" name="Obrázek 4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8E4731C1-BC49-F9A1-E4A2-58D624005E3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8476" y="168476"/>
            <a:ext cx="1440160" cy="624177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0BB6C7E7-3175-67E4-077D-11138E739251}"/>
              </a:ext>
            </a:extLst>
          </p:cNvPr>
          <p:cNvSpPr/>
          <p:nvPr/>
        </p:nvSpPr>
        <p:spPr>
          <a:xfrm>
            <a:off x="4390312" y="6085888"/>
            <a:ext cx="2569784" cy="4500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71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4" y="53122"/>
            <a:ext cx="223401" cy="44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10588" tIns="55294" rIns="110588" bIns="55294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177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B1B183E9-0CF4-245C-1434-FC85A8BE223E}"/>
              </a:ext>
            </a:extLst>
          </p:cNvPr>
          <p:cNvSpPr/>
          <p:nvPr/>
        </p:nvSpPr>
        <p:spPr>
          <a:xfrm>
            <a:off x="8814177" y="846132"/>
            <a:ext cx="2482218" cy="464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19" b="1" dirty="0" err="1">
                <a:solidFill>
                  <a:srgbClr val="FF0000"/>
                </a:solidFill>
              </a:rPr>
              <a:t>Dendro</a:t>
            </a:r>
            <a:r>
              <a:rPr lang="cs-CZ" sz="2419" b="1" dirty="0" err="1"/>
              <a:t>NETWORK</a:t>
            </a:r>
            <a:endParaRPr lang="cs-CZ" sz="2419" dirty="0"/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6CCBDBEB-20FA-0705-53DA-1A1F1B8C8B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640" y="1"/>
            <a:ext cx="2102200" cy="6858000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79742E93-1E0A-6E72-6165-41EB63BEF309}"/>
              </a:ext>
            </a:extLst>
          </p:cNvPr>
          <p:cNvSpPr/>
          <p:nvPr/>
        </p:nvSpPr>
        <p:spPr>
          <a:xfrm>
            <a:off x="4046914" y="5711257"/>
            <a:ext cx="8144876" cy="1174127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177"/>
          </a:p>
        </p:txBody>
      </p:sp>
      <p:pic>
        <p:nvPicPr>
          <p:cNvPr id="18" name="Obrázek 17" descr="Obsah obrázku text, Písmo, snímek obrazovky, Grafika&#10;&#10;Popis byl vytvořen automaticky">
            <a:extLst>
              <a:ext uri="{FF2B5EF4-FFF2-40B4-BE49-F238E27FC236}">
                <a16:creationId xmlns:a16="http://schemas.microsoft.com/office/drawing/2014/main" id="{BA06858D-A164-8B02-6B12-D25DA7913D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4571" y="6266335"/>
            <a:ext cx="631816" cy="442724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6113985" y="6062733"/>
            <a:ext cx="4835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http://dendronet.cz</a:t>
            </a:r>
            <a:endParaRPr lang="cs-CZ" sz="4000" dirty="0">
              <a:solidFill>
                <a:schemeClr val="bg1"/>
              </a:solidFill>
            </a:endParaRPr>
          </a:p>
        </p:txBody>
      </p:sp>
      <p:pic>
        <p:nvPicPr>
          <p:cNvPr id="12" name="Obrázek 11" descr="Obsah obrázku text, snímek obrazovky, software, Multimediální software&#10;&#10;Popis byl vytvořen automaticky">
            <a:extLst>
              <a:ext uri="{FF2B5EF4-FFF2-40B4-BE49-F238E27FC236}">
                <a16:creationId xmlns:a16="http://schemas.microsoft.com/office/drawing/2014/main" id="{25B96E3E-C703-84F9-11E7-5E93F2CFBDB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913" y="13570"/>
            <a:ext cx="8166727" cy="6119661"/>
          </a:xfrm>
          <a:prstGeom prst="rect">
            <a:avLst/>
          </a:prstGeom>
        </p:spPr>
      </p:pic>
      <p:pic>
        <p:nvPicPr>
          <p:cNvPr id="22" name="Grafický objekt 21">
            <a:extLst>
              <a:ext uri="{FF2B5EF4-FFF2-40B4-BE49-F238E27FC236}">
                <a16:creationId xmlns:a16="http://schemas.microsoft.com/office/drawing/2014/main" id="{3B90C2DB-640D-D22F-F942-7F039CFAEB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12541" y="5899884"/>
            <a:ext cx="1379138" cy="80107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7D2A9467-02B6-EF0D-4469-88284423EE1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13" y="0"/>
            <a:ext cx="1974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81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text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D42D80CE-24C2-EE31-0D39-91B19C63DD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68" y="0"/>
            <a:ext cx="11307502" cy="68580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7E3C29F7-6F64-E38C-4B3F-3FC8FEFE480F}"/>
              </a:ext>
            </a:extLst>
          </p:cNvPr>
          <p:cNvSpPr/>
          <p:nvPr/>
        </p:nvSpPr>
        <p:spPr>
          <a:xfrm>
            <a:off x="4007768" y="44624"/>
            <a:ext cx="936104" cy="50405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89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E81B4D-D273-9107-29E4-FC1B6712C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mapa, atlas&#10;&#10;Popis byl vytvořen automaticky">
            <a:extLst>
              <a:ext uri="{FF2B5EF4-FFF2-40B4-BE49-F238E27FC236}">
                <a16:creationId xmlns:a16="http://schemas.microsoft.com/office/drawing/2014/main" id="{2E1D9A3C-5F65-C5D8-A6FE-6773985065A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D0467B8-C6A0-0D85-9496-A6ED39864878}"/>
              </a:ext>
            </a:extLst>
          </p:cNvPr>
          <p:cNvSpPr txBox="1"/>
          <p:nvPr/>
        </p:nvSpPr>
        <p:spPr>
          <a:xfrm>
            <a:off x="9120336" y="1844824"/>
            <a:ext cx="259228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3200" b="1" dirty="0"/>
              <a:t>7. dubna 2024</a:t>
            </a:r>
          </a:p>
        </p:txBody>
      </p:sp>
    </p:spTree>
    <p:extLst>
      <p:ext uri="{BB962C8B-B14F-4D97-AF65-F5344CB8AC3E}">
        <p14:creationId xmlns:p14="http://schemas.microsoft.com/office/powerpoint/2010/main" val="426205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44817E1-0A52-027C-02C9-A0D47E4293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8832160"/>
              </p:ext>
            </p:extLst>
          </p:nvPr>
        </p:nvGraphicFramePr>
        <p:xfrm>
          <a:off x="911424" y="1551043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93E4A44-4DBE-6A0F-11A7-5C9EFDC42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7977226"/>
              </p:ext>
            </p:extLst>
          </p:nvPr>
        </p:nvGraphicFramePr>
        <p:xfrm>
          <a:off x="911424" y="3212976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41AC4015-6FBE-95A8-FC34-56CA5C816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4665829"/>
              </p:ext>
            </p:extLst>
          </p:nvPr>
        </p:nvGraphicFramePr>
        <p:xfrm>
          <a:off x="911424" y="4941168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E41DACDA-95F5-8516-DFC2-A79722B97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320471"/>
              </p:ext>
            </p:extLst>
          </p:nvPr>
        </p:nvGraphicFramePr>
        <p:xfrm>
          <a:off x="938262" y="-15066"/>
          <a:ext cx="4104456" cy="135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3325784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456BE8-799D-49E6-2029-21731556B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text, snímek obrazovky, Písmo&#10;&#10;Obsah vygenerovaný umělou inteligencí může být nesprávný.">
            <a:extLst>
              <a:ext uri="{FF2B5EF4-FFF2-40B4-BE49-F238E27FC236}">
                <a16:creationId xmlns:a16="http://schemas.microsoft.com/office/drawing/2014/main" id="{14BD8885-F679-EBEB-6B0C-B884852244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22" y="0"/>
            <a:ext cx="11307502" cy="68580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3909A413-8CFD-40F1-B364-1E5BAC8A92B0}"/>
              </a:ext>
            </a:extLst>
          </p:cNvPr>
          <p:cNvSpPr/>
          <p:nvPr/>
        </p:nvSpPr>
        <p:spPr>
          <a:xfrm>
            <a:off x="3287688" y="404664"/>
            <a:ext cx="792088" cy="36004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787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44499B-B822-5715-9CD8-53254B53F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text, snímek obrazovky, Písmo&#10;&#10;Obsah vygenerovaný umělou inteligencí může být nesprávný.">
            <a:extLst>
              <a:ext uri="{FF2B5EF4-FFF2-40B4-BE49-F238E27FC236}">
                <a16:creationId xmlns:a16="http://schemas.microsoft.com/office/drawing/2014/main" id="{0E8AC803-9A9F-734B-7F68-6F0E0179B7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22" y="0"/>
            <a:ext cx="11307502" cy="68580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09B92033-AEF5-9AB8-7C21-51C7687FBDD5}"/>
              </a:ext>
            </a:extLst>
          </p:cNvPr>
          <p:cNvSpPr/>
          <p:nvPr/>
        </p:nvSpPr>
        <p:spPr>
          <a:xfrm>
            <a:off x="4511824" y="116632"/>
            <a:ext cx="792088" cy="36004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259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mapa, atlas, diagram&#10;&#10;Popis byl vytvořen automaticky">
            <a:extLst>
              <a:ext uri="{FF2B5EF4-FFF2-40B4-BE49-F238E27FC236}">
                <a16:creationId xmlns:a16="http://schemas.microsoft.com/office/drawing/2014/main" id="{C893FE8B-950D-6531-AD83-83501BAEC3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80" y="44604"/>
            <a:ext cx="9577064" cy="676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9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DA9129-195F-91A9-B7DE-8E8C05DB3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text, snímek obrazovky, kreslené&#10;&#10;Obsah vygenerovaný umělou inteligencí může být nesprávný.">
            <a:extLst>
              <a:ext uri="{FF2B5EF4-FFF2-40B4-BE49-F238E27FC236}">
                <a16:creationId xmlns:a16="http://schemas.microsoft.com/office/drawing/2014/main" id="{CE9FA890-8E53-D309-2DE0-9E6E72AD44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68" y="0"/>
            <a:ext cx="11307502" cy="68580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1215F20E-1443-C94F-99EE-FE33BF937E2E}"/>
              </a:ext>
            </a:extLst>
          </p:cNvPr>
          <p:cNvSpPr/>
          <p:nvPr/>
        </p:nvSpPr>
        <p:spPr>
          <a:xfrm>
            <a:off x="4583832" y="116632"/>
            <a:ext cx="792088" cy="36004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531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B847B9A9-7DCA-DC3F-141A-C864AF2F38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3652034"/>
              </p:ext>
            </p:extLst>
          </p:nvPr>
        </p:nvGraphicFramePr>
        <p:xfrm>
          <a:off x="938262" y="1298530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52437B6-E6F4-E774-BC1A-F8D2B4563D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74555"/>
              </p:ext>
            </p:extLst>
          </p:nvPr>
        </p:nvGraphicFramePr>
        <p:xfrm>
          <a:off x="938262" y="-15066"/>
          <a:ext cx="4104456" cy="135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585811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032E5901-99EE-AE54-D907-C0CBD62F93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530890"/>
            <a:ext cx="9723638" cy="2585657"/>
          </a:xfrm>
        </p:spPr>
      </p:pic>
      <p:cxnSp>
        <p:nvCxnSpPr>
          <p:cNvPr id="10" name="Přímá spojnice se šipkou 9">
            <a:extLst>
              <a:ext uri="{FF2B5EF4-FFF2-40B4-BE49-F238E27FC236}">
                <a16:creationId xmlns:a16="http://schemas.microsoft.com/office/drawing/2014/main" id="{8B9FA2E1-700A-9801-BB7D-DA9AF29FFD0D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4478828" y="813843"/>
            <a:ext cx="1144930" cy="102720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52909778-1C95-BBC1-2B1D-194EB25E5262}"/>
              </a:ext>
            </a:extLst>
          </p:cNvPr>
          <p:cNvSpPr txBox="1"/>
          <p:nvPr/>
        </p:nvSpPr>
        <p:spPr>
          <a:xfrm>
            <a:off x="5623758" y="629177"/>
            <a:ext cx="338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Dlouhodobý průměr (1961-2015)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796DE6E8-A911-43DE-F9E0-995C85C33266}"/>
              </a:ext>
            </a:extLst>
          </p:cNvPr>
          <p:cNvSpPr txBox="1"/>
          <p:nvPr/>
        </p:nvSpPr>
        <p:spPr>
          <a:xfrm>
            <a:off x="7716176" y="997715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2018-2022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23861392-BA7D-3CC0-403C-C6A0F16147D0}"/>
              </a:ext>
            </a:extLst>
          </p:cNvPr>
          <p:cNvSpPr txBox="1"/>
          <p:nvPr/>
        </p:nvSpPr>
        <p:spPr>
          <a:xfrm>
            <a:off x="10066327" y="1574368"/>
            <a:ext cx="179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Průměrné prodloužení vegetační doby ve dnech</a:t>
            </a:r>
          </a:p>
        </p:txBody>
      </p: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6299E5BB-93D6-429E-876C-C0228670DE48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6579833" y="1182381"/>
            <a:ext cx="1136343" cy="81636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>
            <a:extLst>
              <a:ext uri="{FF2B5EF4-FFF2-40B4-BE49-F238E27FC236}">
                <a16:creationId xmlns:a16="http://schemas.microsoft.com/office/drawing/2014/main" id="{BB2BAAD8-9336-0DB0-8132-D7DE2203B08C}"/>
              </a:ext>
            </a:extLst>
          </p:cNvPr>
          <p:cNvCxnSpPr>
            <a:cxnSpLocks/>
          </p:cNvCxnSpPr>
          <p:nvPr/>
        </p:nvCxnSpPr>
        <p:spPr>
          <a:xfrm flipH="1">
            <a:off x="9326811" y="1998744"/>
            <a:ext cx="669445" cy="104273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ázek 3">
            <a:extLst>
              <a:ext uri="{FF2B5EF4-FFF2-40B4-BE49-F238E27FC236}">
                <a16:creationId xmlns:a16="http://schemas.microsoft.com/office/drawing/2014/main" id="{1C3F40F6-EE4B-22A9-7DB6-E433490B61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6107" y="4187207"/>
            <a:ext cx="5929620" cy="2699474"/>
          </a:xfrm>
          <a:prstGeom prst="rect">
            <a:avLst/>
          </a:prstGeom>
        </p:spPr>
      </p:pic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831E863F-2328-AB0B-65E2-910AED8E54F7}"/>
              </a:ext>
            </a:extLst>
          </p:cNvPr>
          <p:cNvCxnSpPr/>
          <p:nvPr/>
        </p:nvCxnSpPr>
        <p:spPr>
          <a:xfrm>
            <a:off x="7875973" y="5639360"/>
            <a:ext cx="0" cy="30867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Šipka: dolů 8">
            <a:extLst>
              <a:ext uri="{FF2B5EF4-FFF2-40B4-BE49-F238E27FC236}">
                <a16:creationId xmlns:a16="http://schemas.microsoft.com/office/drawing/2014/main" id="{A56D3B8E-095A-4834-C119-8DA801155A35}"/>
              </a:ext>
            </a:extLst>
          </p:cNvPr>
          <p:cNvSpPr/>
          <p:nvPr/>
        </p:nvSpPr>
        <p:spPr>
          <a:xfrm>
            <a:off x="7776839" y="4446188"/>
            <a:ext cx="166033" cy="1131869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A65FDC78-D89F-9C23-0B85-8FC08B1B7A6F}"/>
              </a:ext>
            </a:extLst>
          </p:cNvPr>
          <p:cNvSpPr txBox="1"/>
          <p:nvPr/>
        </p:nvSpPr>
        <p:spPr>
          <a:xfrm>
            <a:off x="7354715" y="4032466"/>
            <a:ext cx="3425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Rašení habru v roce 2024, </a:t>
            </a:r>
            <a:r>
              <a:rPr lang="cs-CZ" dirty="0">
                <a:solidFill>
                  <a:srgbClr val="FF0000"/>
                </a:solidFill>
              </a:rPr>
              <a:t>DOY 47!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FA34F91F-B469-AA1E-2DA3-6DCDD8D68F53}"/>
              </a:ext>
            </a:extLst>
          </p:cNvPr>
          <p:cNvSpPr txBox="1"/>
          <p:nvPr/>
        </p:nvSpPr>
        <p:spPr>
          <a:xfrm>
            <a:off x="8975678" y="4413838"/>
            <a:ext cx="1495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1" i="1" dirty="0"/>
              <a:t>Lanžhot (2014-2017)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79640FA-B25F-4A78-2616-7CAAC1BDA3CF}"/>
              </a:ext>
            </a:extLst>
          </p:cNvPr>
          <p:cNvSpPr txBox="1"/>
          <p:nvPr/>
        </p:nvSpPr>
        <p:spPr>
          <a:xfrm>
            <a:off x="2674941" y="65224"/>
            <a:ext cx="63824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000" b="1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Prodlužování vegetační doby (Štítná vs Lanžhot)</a:t>
            </a:r>
            <a:endParaRPr lang="cs-CZ" sz="2000" dirty="0"/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3599484D-930F-4EBD-94B0-54101342D799}"/>
              </a:ext>
            </a:extLst>
          </p:cNvPr>
          <p:cNvSpPr txBox="1"/>
          <p:nvPr/>
        </p:nvSpPr>
        <p:spPr>
          <a:xfrm>
            <a:off x="3179025" y="2925379"/>
            <a:ext cx="61477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cs-CZ" sz="14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growing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cs-CZ" sz="14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season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(GS</a:t>
            </a:r>
            <a:r>
              <a:rPr lang="cs-CZ" sz="1400" b="0" i="0" u="none" strike="noStrike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 °C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	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9D955065-222A-B4AE-D060-AEB3949592C2}"/>
              </a:ext>
            </a:extLst>
          </p:cNvPr>
          <p:cNvSpPr txBox="1"/>
          <p:nvPr/>
        </p:nvSpPr>
        <p:spPr>
          <a:xfrm>
            <a:off x="2906408" y="2385709"/>
            <a:ext cx="61477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main growing season (GS</a:t>
            </a:r>
            <a:r>
              <a:rPr lang="en-US" sz="1400" b="0" i="0" u="none" strike="noStrike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10 °C</a:t>
            </a:r>
            <a:r>
              <a:rPr lang="en-US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48E542D9-E30C-A197-FBCD-7FCBEFF9A702}"/>
              </a:ext>
            </a:extLst>
          </p:cNvPr>
          <p:cNvSpPr txBox="1"/>
          <p:nvPr/>
        </p:nvSpPr>
        <p:spPr>
          <a:xfrm>
            <a:off x="3042717" y="1793576"/>
            <a:ext cx="61477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vegetation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cs-CZ" sz="14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summer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(GS</a:t>
            </a:r>
            <a:r>
              <a:rPr lang="cs-CZ" sz="1400" b="0" i="0" u="none" strike="noStrike" baseline="-25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15 °C</a:t>
            </a:r>
            <a:r>
              <a:rPr lang="cs-CZ" sz="14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</a:t>
            </a:r>
            <a:endParaRPr lang="cs-CZ" sz="1400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E771E10-AD98-3059-42E1-0F82BAC60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505" y="4217132"/>
            <a:ext cx="5577840" cy="252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9DB43631-8FF2-8012-F040-0D8D0A8BFC39}"/>
              </a:ext>
            </a:extLst>
          </p:cNvPr>
          <p:cNvSpPr txBox="1"/>
          <p:nvPr/>
        </p:nvSpPr>
        <p:spPr>
          <a:xfrm>
            <a:off x="2089335" y="6058871"/>
            <a:ext cx="32200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1" dirty="0">
                <a:solidFill>
                  <a:srgbClr val="FF0000"/>
                </a:solidFill>
              </a:rPr>
              <a:t>Prodlužování vegetační doby +1.2 </a:t>
            </a:r>
            <a:r>
              <a:rPr lang="cs-CZ" sz="1200" b="1" dirty="0" err="1">
                <a:solidFill>
                  <a:srgbClr val="FF0000"/>
                </a:solidFill>
              </a:rPr>
              <a:t>day</a:t>
            </a:r>
            <a:r>
              <a:rPr lang="cs-CZ" sz="1200" b="1" dirty="0">
                <a:solidFill>
                  <a:srgbClr val="FF0000"/>
                </a:solidFill>
              </a:rPr>
              <a:t>/10 </a:t>
            </a:r>
            <a:r>
              <a:rPr lang="cs-CZ" sz="1200" b="1" dirty="0" err="1">
                <a:solidFill>
                  <a:srgbClr val="FF0000"/>
                </a:solidFill>
              </a:rPr>
              <a:t>years</a:t>
            </a:r>
            <a:endParaRPr lang="cs-CZ" sz="1200" b="1" dirty="0">
              <a:solidFill>
                <a:srgbClr val="FF0000"/>
              </a:solidFill>
            </a:endParaRPr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02EC5CD5-B46F-F65F-271B-7893B9AA4EF5}"/>
              </a:ext>
            </a:extLst>
          </p:cNvPr>
          <p:cNvGrpSpPr/>
          <p:nvPr/>
        </p:nvGrpSpPr>
        <p:grpSpPr>
          <a:xfrm>
            <a:off x="47328" y="36140"/>
            <a:ext cx="2186253" cy="458277"/>
            <a:chOff x="2752956" y="355232"/>
            <a:chExt cx="1164380" cy="543396"/>
          </a:xfrm>
        </p:grpSpPr>
        <p:sp>
          <p:nvSpPr>
            <p:cNvPr id="7" name="Obdélník: se zakulacenými rohy 6">
              <a:extLst>
                <a:ext uri="{FF2B5EF4-FFF2-40B4-BE49-F238E27FC236}">
                  <a16:creationId xmlns:a16="http://schemas.microsoft.com/office/drawing/2014/main" id="{F7066644-E810-8D1C-8049-C5BC100C7F9B}"/>
                </a:ext>
              </a:extLst>
            </p:cNvPr>
            <p:cNvSpPr/>
            <p:nvPr/>
          </p:nvSpPr>
          <p:spPr>
            <a:xfrm>
              <a:off x="2752956" y="355232"/>
              <a:ext cx="1164380" cy="543396"/>
            </a:xfrm>
            <a:prstGeom prst="roundRect">
              <a:avLst/>
            </a:prstGeom>
            <a:solidFill>
              <a:srgbClr val="70AD47">
                <a:lumMod val="50000"/>
              </a:srgbClr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Obdélník: se zakulacenými rohy 4">
              <a:extLst>
                <a:ext uri="{FF2B5EF4-FFF2-40B4-BE49-F238E27FC236}">
                  <a16:creationId xmlns:a16="http://schemas.microsoft.com/office/drawing/2014/main" id="{B0A2F320-2805-D961-6275-FB8F474D5EF2}"/>
                </a:ext>
              </a:extLst>
            </p:cNvPr>
            <p:cNvSpPr txBox="1"/>
            <p:nvPr/>
          </p:nvSpPr>
          <p:spPr>
            <a:xfrm>
              <a:off x="2769578" y="390568"/>
              <a:ext cx="1111328" cy="4903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1200" b="1" kern="1200" dirty="0">
                  <a:solidFill>
                    <a:schemeClr val="bg1"/>
                  </a:solidFill>
                </a:rPr>
                <a:t>1. Fenologie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Obrázek 2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A610B93C-8C77-5418-CDA0-3FDA432497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79" y="703267"/>
            <a:ext cx="1440160" cy="6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981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C46867F2-95C7-0F29-4FA5-2C7A8282E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365" y="691742"/>
            <a:ext cx="6408712" cy="398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Skupina 10">
            <a:extLst>
              <a:ext uri="{FF2B5EF4-FFF2-40B4-BE49-F238E27FC236}">
                <a16:creationId xmlns:a16="http://schemas.microsoft.com/office/drawing/2014/main" id="{2242AED9-EE83-B737-CAFD-4DA0E500B968}"/>
              </a:ext>
            </a:extLst>
          </p:cNvPr>
          <p:cNvGrpSpPr/>
          <p:nvPr/>
        </p:nvGrpSpPr>
        <p:grpSpPr>
          <a:xfrm>
            <a:off x="5941182" y="4432642"/>
            <a:ext cx="848119" cy="1979311"/>
            <a:chOff x="10144426" y="4509119"/>
            <a:chExt cx="848119" cy="1979311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5D55319D-AA2F-3A03-E23A-A65EE0B2FA8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704513" y="4509119"/>
              <a:ext cx="288032" cy="1979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Obdélník 12">
              <a:extLst>
                <a:ext uri="{FF2B5EF4-FFF2-40B4-BE49-F238E27FC236}">
                  <a16:creationId xmlns:a16="http://schemas.microsoft.com/office/drawing/2014/main" id="{9845C6CE-C0DB-E383-F5AC-5F9B892C8A43}"/>
                </a:ext>
              </a:extLst>
            </p:cNvPr>
            <p:cNvSpPr/>
            <p:nvPr/>
          </p:nvSpPr>
          <p:spPr>
            <a:xfrm>
              <a:off x="10517930" y="4509120"/>
              <a:ext cx="139010" cy="648072"/>
            </a:xfrm>
            <a:prstGeom prst="rect">
              <a:avLst/>
            </a:prstGeom>
            <a:solidFill>
              <a:srgbClr val="FF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Obdélník 13">
              <a:extLst>
                <a:ext uri="{FF2B5EF4-FFF2-40B4-BE49-F238E27FC236}">
                  <a16:creationId xmlns:a16="http://schemas.microsoft.com/office/drawing/2014/main" id="{A3D4CCC2-1C4A-FB01-80A0-04503B6C5544}"/>
                </a:ext>
              </a:extLst>
            </p:cNvPr>
            <p:cNvSpPr/>
            <p:nvPr/>
          </p:nvSpPr>
          <p:spPr>
            <a:xfrm>
              <a:off x="10331349" y="5013176"/>
              <a:ext cx="139010" cy="936104"/>
            </a:xfrm>
            <a:prstGeom prst="rect">
              <a:avLst/>
            </a:prstGeom>
            <a:solidFill>
              <a:srgbClr val="38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Obdélník 14">
              <a:extLst>
                <a:ext uri="{FF2B5EF4-FFF2-40B4-BE49-F238E27FC236}">
                  <a16:creationId xmlns:a16="http://schemas.microsoft.com/office/drawing/2014/main" id="{A02CD105-70D8-0963-6982-79938F7E627A}"/>
                </a:ext>
              </a:extLst>
            </p:cNvPr>
            <p:cNvSpPr/>
            <p:nvPr/>
          </p:nvSpPr>
          <p:spPr>
            <a:xfrm>
              <a:off x="10144426" y="5825690"/>
              <a:ext cx="139009" cy="648072"/>
            </a:xfrm>
            <a:prstGeom prst="rect">
              <a:avLst/>
            </a:prstGeom>
            <a:solidFill>
              <a:srgbClr val="7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9F405D26-D6B3-E5B4-D114-BCB13E1AD9B1}"/>
              </a:ext>
            </a:extLst>
          </p:cNvPr>
          <p:cNvSpPr txBox="1"/>
          <p:nvPr/>
        </p:nvSpPr>
        <p:spPr>
          <a:xfrm>
            <a:off x="4345478" y="5071077"/>
            <a:ext cx="1936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i="1" dirty="0"/>
              <a:t>buk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392549A-894E-D07A-374C-A2BC4A589BA8}"/>
              </a:ext>
            </a:extLst>
          </p:cNvPr>
          <p:cNvSpPr txBox="1"/>
          <p:nvPr/>
        </p:nvSpPr>
        <p:spPr>
          <a:xfrm>
            <a:off x="4840296" y="4392941"/>
            <a:ext cx="16724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i="1" dirty="0">
                <a:effectLst/>
              </a:rPr>
              <a:t>dub</a:t>
            </a:r>
            <a:endParaRPr lang="cs-CZ" sz="2800" b="1" i="1" dirty="0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BD911EFB-FDB0-BD6C-158F-E4BF73B9525E}"/>
              </a:ext>
            </a:extLst>
          </p:cNvPr>
          <p:cNvSpPr txBox="1"/>
          <p:nvPr/>
        </p:nvSpPr>
        <p:spPr>
          <a:xfrm>
            <a:off x="4047472" y="5753542"/>
            <a:ext cx="18540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800" b="1" i="1" dirty="0">
                <a:effectLst/>
              </a:rPr>
              <a:t>smrk</a:t>
            </a:r>
            <a:endParaRPr lang="cs-CZ" sz="2800" b="1" i="1" dirty="0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EAD729E5-4E14-EEEA-A568-C325DDB607D0}"/>
              </a:ext>
            </a:extLst>
          </p:cNvPr>
          <p:cNvSpPr txBox="1"/>
          <p:nvPr/>
        </p:nvSpPr>
        <p:spPr>
          <a:xfrm>
            <a:off x="722867" y="4831108"/>
            <a:ext cx="3840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u="sng" dirty="0">
                <a:solidFill>
                  <a:srgbClr val="006600"/>
                </a:solidFill>
              </a:rPr>
              <a:t>Budoucí</a:t>
            </a:r>
            <a:r>
              <a:rPr lang="cs-CZ" sz="2400" b="1" dirty="0">
                <a:solidFill>
                  <a:srgbClr val="006600"/>
                </a:solidFill>
              </a:rPr>
              <a:t> přirozená dřevinná skladba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odpovídající podmínky ekologickým požadavkům dřevin</a:t>
            </a:r>
            <a:endParaRPr lang="en-US" sz="2000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24546FDF-B60E-A6E5-69B1-9F611778DF9F}"/>
              </a:ext>
            </a:extLst>
          </p:cNvPr>
          <p:cNvGrpSpPr/>
          <p:nvPr/>
        </p:nvGrpSpPr>
        <p:grpSpPr>
          <a:xfrm>
            <a:off x="47328" y="36140"/>
            <a:ext cx="2186253" cy="458277"/>
            <a:chOff x="2752956" y="355232"/>
            <a:chExt cx="1164380" cy="543396"/>
          </a:xfrm>
        </p:grpSpPr>
        <p:sp>
          <p:nvSpPr>
            <p:cNvPr id="4" name="Obdélník: se zakulacenými rohy 3">
              <a:extLst>
                <a:ext uri="{FF2B5EF4-FFF2-40B4-BE49-F238E27FC236}">
                  <a16:creationId xmlns:a16="http://schemas.microsoft.com/office/drawing/2014/main" id="{24C108B6-1378-CE43-E4A4-3E5A1BB54DDD}"/>
                </a:ext>
              </a:extLst>
            </p:cNvPr>
            <p:cNvSpPr/>
            <p:nvPr/>
          </p:nvSpPr>
          <p:spPr>
            <a:xfrm>
              <a:off x="2752956" y="355232"/>
              <a:ext cx="1164380" cy="543396"/>
            </a:xfrm>
            <a:prstGeom prst="roundRect">
              <a:avLst/>
            </a:prstGeom>
            <a:solidFill>
              <a:srgbClr val="70AD47">
                <a:lumMod val="50000"/>
              </a:srgbClr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Obdélník: se zakulacenými rohy 4">
              <a:extLst>
                <a:ext uri="{FF2B5EF4-FFF2-40B4-BE49-F238E27FC236}">
                  <a16:creationId xmlns:a16="http://schemas.microsoft.com/office/drawing/2014/main" id="{97F0B486-93B4-1BD9-CFB3-9233135D0338}"/>
                </a:ext>
              </a:extLst>
            </p:cNvPr>
            <p:cNvSpPr txBox="1"/>
            <p:nvPr/>
          </p:nvSpPr>
          <p:spPr>
            <a:xfrm>
              <a:off x="2769578" y="390568"/>
              <a:ext cx="1111328" cy="4903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1200" b="1" kern="1200" dirty="0">
                  <a:solidFill>
                    <a:schemeClr val="bg1"/>
                  </a:solidFill>
                </a:rPr>
                <a:t>2. Přirozená dřevinná skladba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Obrázek 7">
            <a:extLst>
              <a:ext uri="{FF2B5EF4-FFF2-40B4-BE49-F238E27FC236}">
                <a16:creationId xmlns:a16="http://schemas.microsoft.com/office/drawing/2014/main" id="{FCFC2195-8F7E-D4A0-E8D3-424CC64375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709" y="172753"/>
            <a:ext cx="5057792" cy="138225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9E9EEC34-43CC-A12C-1B73-1AE44BD564D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6221" y="1669770"/>
            <a:ext cx="1805439" cy="4611517"/>
          </a:xfrm>
          <a:prstGeom prst="rect">
            <a:avLst/>
          </a:prstGeom>
        </p:spPr>
      </p:pic>
      <p:sp>
        <p:nvSpPr>
          <p:cNvPr id="23" name="TextovéPole 22">
            <a:extLst>
              <a:ext uri="{FF2B5EF4-FFF2-40B4-BE49-F238E27FC236}">
                <a16:creationId xmlns:a16="http://schemas.microsoft.com/office/drawing/2014/main" id="{88B464F0-7F1B-8AC6-BE4E-3FF81F987AB1}"/>
              </a:ext>
            </a:extLst>
          </p:cNvPr>
          <p:cNvSpPr txBox="1"/>
          <p:nvPr/>
        </p:nvSpPr>
        <p:spPr>
          <a:xfrm>
            <a:off x="8609546" y="1994651"/>
            <a:ext cx="9361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dirty="0"/>
              <a:t>2030</a:t>
            </a:r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r>
              <a:rPr lang="cs-CZ" sz="1600" dirty="0"/>
              <a:t>2050</a:t>
            </a:r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r>
              <a:rPr lang="cs-CZ" sz="1600" dirty="0"/>
              <a:t>2070</a:t>
            </a:r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endParaRPr lang="cs-CZ" sz="1600" dirty="0"/>
          </a:p>
          <a:p>
            <a:pPr algn="r"/>
            <a:r>
              <a:rPr lang="cs-CZ" sz="1600" dirty="0"/>
              <a:t>2085</a:t>
            </a:r>
            <a:endParaRPr lang="en-US" sz="1600" dirty="0"/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3C2DE676-90AB-9A20-425C-5D43861ABAE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4" y="6396050"/>
            <a:ext cx="4187912" cy="370043"/>
          </a:xfrm>
          <a:prstGeom prst="rect">
            <a:avLst/>
          </a:prstGeom>
        </p:spPr>
      </p:pic>
      <p:pic>
        <p:nvPicPr>
          <p:cNvPr id="29" name="Obrázek 28">
            <a:extLst>
              <a:ext uri="{FF2B5EF4-FFF2-40B4-BE49-F238E27FC236}">
                <a16:creationId xmlns:a16="http://schemas.microsoft.com/office/drawing/2014/main" id="{C6A1C25E-2D00-01E5-D97C-E3E3AE6EB3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6894" y="5944703"/>
            <a:ext cx="1429515" cy="292609"/>
          </a:xfrm>
          <a:prstGeom prst="rect">
            <a:avLst/>
          </a:prstGeom>
        </p:spPr>
      </p:pic>
      <p:pic>
        <p:nvPicPr>
          <p:cNvPr id="31" name="Obrázek 30">
            <a:extLst>
              <a:ext uri="{FF2B5EF4-FFF2-40B4-BE49-F238E27FC236}">
                <a16:creationId xmlns:a16="http://schemas.microsoft.com/office/drawing/2014/main" id="{4B335638-4388-0D51-6907-3ECE63711F6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4" y="6213170"/>
            <a:ext cx="3352807" cy="182880"/>
          </a:xfrm>
          <a:prstGeom prst="rect">
            <a:avLst/>
          </a:prstGeom>
        </p:spPr>
      </p:pic>
      <p:pic>
        <p:nvPicPr>
          <p:cNvPr id="33" name="Obrázek 32">
            <a:extLst>
              <a:ext uri="{FF2B5EF4-FFF2-40B4-BE49-F238E27FC236}">
                <a16:creationId xmlns:a16="http://schemas.microsoft.com/office/drawing/2014/main" id="{120FC075-0A85-D6B0-076A-57E6A4C485F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510" y="1618851"/>
            <a:ext cx="1938532" cy="890018"/>
          </a:xfrm>
          <a:prstGeom prst="rect">
            <a:avLst/>
          </a:prstGeom>
        </p:spPr>
      </p:pic>
      <p:pic>
        <p:nvPicPr>
          <p:cNvPr id="1026" name="Picture 2" descr="Masarykova univerzita mění logo. Dodá ho Studio Najbrt | Události | em.muni .cz">
            <a:extLst>
              <a:ext uri="{FF2B5EF4-FFF2-40B4-BE49-F238E27FC236}">
                <a16:creationId xmlns:a16="http://schemas.microsoft.com/office/drawing/2014/main" id="{593F3B77-0EF7-EFD2-2DAB-7FDF7F03F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38" y="4080326"/>
            <a:ext cx="1343472" cy="67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9570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8BA1CE-B7B0-FBE1-9C4C-D637755B1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3">
            <a:extLst>
              <a:ext uri="{FF2B5EF4-FFF2-40B4-BE49-F238E27FC236}">
                <a16:creationId xmlns:a16="http://schemas.microsoft.com/office/drawing/2014/main" id="{4A45EA96-098F-EF8F-E7DA-85BD85048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11" y="655341"/>
            <a:ext cx="4630092" cy="4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FE96B3F7-40D2-AB4B-2A4D-6E12C2C2C913}"/>
              </a:ext>
            </a:extLst>
          </p:cNvPr>
          <p:cNvSpPr/>
          <p:nvPr/>
        </p:nvSpPr>
        <p:spPr>
          <a:xfrm>
            <a:off x="2177904" y="3067682"/>
            <a:ext cx="796971" cy="1009389"/>
          </a:xfrm>
          <a:prstGeom prst="rect">
            <a:avLst/>
          </a:prstGeom>
          <a:noFill/>
          <a:ln w="5715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ovéPole 12">
            <a:extLst>
              <a:ext uri="{FF2B5EF4-FFF2-40B4-BE49-F238E27FC236}">
                <a16:creationId xmlns:a16="http://schemas.microsoft.com/office/drawing/2014/main" id="{68B7B67C-C77D-42F9-A9D3-AFC5DCE49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353" y="5921852"/>
            <a:ext cx="39564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cs-CZ" altLang="en-US" sz="2000" dirty="0">
                <a:latin typeface="+mn-lt"/>
              </a:rPr>
              <a:t>Ekologické podmínky (limity) </a:t>
            </a:r>
            <a:r>
              <a:rPr lang="cs-CZ" altLang="en-US" sz="2000" b="1" dirty="0">
                <a:latin typeface="+mn-lt"/>
              </a:rPr>
              <a:t>smrku</a:t>
            </a:r>
            <a:endParaRPr lang="en-US" altLang="en-US" sz="2000" b="1" dirty="0">
              <a:latin typeface="+mn-lt"/>
            </a:endParaRPr>
          </a:p>
        </p:txBody>
      </p:sp>
      <p:cxnSp>
        <p:nvCxnSpPr>
          <p:cNvPr id="23" name="Přímá spojnice 22">
            <a:extLst>
              <a:ext uri="{FF2B5EF4-FFF2-40B4-BE49-F238E27FC236}">
                <a16:creationId xmlns:a16="http://schemas.microsoft.com/office/drawing/2014/main" id="{3BFFA77E-94BB-8A60-4CAF-07D605EE6C67}"/>
              </a:ext>
            </a:extLst>
          </p:cNvPr>
          <p:cNvCxnSpPr>
            <a:cxnSpLocks/>
          </p:cNvCxnSpPr>
          <p:nvPr/>
        </p:nvCxnSpPr>
        <p:spPr>
          <a:xfrm flipV="1">
            <a:off x="2135560" y="1284474"/>
            <a:ext cx="0" cy="37025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Přímá spojnice 23">
            <a:extLst>
              <a:ext uri="{FF2B5EF4-FFF2-40B4-BE49-F238E27FC236}">
                <a16:creationId xmlns:a16="http://schemas.microsoft.com/office/drawing/2014/main" id="{EEAEDFC3-BDE9-336B-211F-56DFFC1F60DF}"/>
              </a:ext>
            </a:extLst>
          </p:cNvPr>
          <p:cNvCxnSpPr>
            <a:cxnSpLocks/>
          </p:cNvCxnSpPr>
          <p:nvPr/>
        </p:nvCxnSpPr>
        <p:spPr>
          <a:xfrm flipV="1">
            <a:off x="2999656" y="1268760"/>
            <a:ext cx="0" cy="37025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TextovéPole 17">
            <a:extLst>
              <a:ext uri="{FF2B5EF4-FFF2-40B4-BE49-F238E27FC236}">
                <a16:creationId xmlns:a16="http://schemas.microsoft.com/office/drawing/2014/main" id="{1172BDC0-EB1F-7426-394F-655CB4244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071" y="1687284"/>
            <a:ext cx="208280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cs-CZ" altLang="cs-CZ" sz="1400" dirty="0"/>
              <a:t>Výskyt smrku v Evropě</a:t>
            </a:r>
            <a:endParaRPr lang="en-US" altLang="cs-CZ" sz="1400" dirty="0"/>
          </a:p>
        </p:txBody>
      </p:sp>
      <p:cxnSp>
        <p:nvCxnSpPr>
          <p:cNvPr id="33" name="Přímá spojnice se šipkou 32">
            <a:extLst>
              <a:ext uri="{FF2B5EF4-FFF2-40B4-BE49-F238E27FC236}">
                <a16:creationId xmlns:a16="http://schemas.microsoft.com/office/drawing/2014/main" id="{4177C730-2BA1-350B-8E78-368C2F71F236}"/>
              </a:ext>
            </a:extLst>
          </p:cNvPr>
          <p:cNvCxnSpPr/>
          <p:nvPr/>
        </p:nvCxnSpPr>
        <p:spPr>
          <a:xfrm>
            <a:off x="2279576" y="4797152"/>
            <a:ext cx="590550" cy="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>
            <a:extLst>
              <a:ext uri="{FF2B5EF4-FFF2-40B4-BE49-F238E27FC236}">
                <a16:creationId xmlns:a16="http://schemas.microsoft.com/office/drawing/2014/main" id="{5A63F0C7-F12A-AC57-C1B1-07B85CE7A859}"/>
              </a:ext>
            </a:extLst>
          </p:cNvPr>
          <p:cNvCxnSpPr>
            <a:cxnSpLocks/>
          </p:cNvCxnSpPr>
          <p:nvPr/>
        </p:nvCxnSpPr>
        <p:spPr>
          <a:xfrm>
            <a:off x="1082416" y="4150717"/>
            <a:ext cx="370136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se šipkou 35">
            <a:extLst>
              <a:ext uri="{FF2B5EF4-FFF2-40B4-BE49-F238E27FC236}">
                <a16:creationId xmlns:a16="http://schemas.microsoft.com/office/drawing/2014/main" id="{9572CD77-5294-B36C-807F-51BF0B350339}"/>
              </a:ext>
            </a:extLst>
          </p:cNvPr>
          <p:cNvCxnSpPr>
            <a:cxnSpLocks/>
          </p:cNvCxnSpPr>
          <p:nvPr/>
        </p:nvCxnSpPr>
        <p:spPr>
          <a:xfrm flipH="1" flipV="1">
            <a:off x="1271465" y="3204238"/>
            <a:ext cx="4775" cy="838066"/>
          </a:xfrm>
          <a:prstGeom prst="straightConnector1">
            <a:avLst/>
          </a:prstGeom>
          <a:ln w="254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ál 36">
            <a:extLst>
              <a:ext uri="{FF2B5EF4-FFF2-40B4-BE49-F238E27FC236}">
                <a16:creationId xmlns:a16="http://schemas.microsoft.com/office/drawing/2014/main" id="{398E23E6-9E8D-73B3-BB3C-8CFE40CB3FD0}"/>
              </a:ext>
            </a:extLst>
          </p:cNvPr>
          <p:cNvSpPr/>
          <p:nvPr/>
        </p:nvSpPr>
        <p:spPr>
          <a:xfrm>
            <a:off x="2908387" y="4077071"/>
            <a:ext cx="168793" cy="17706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cs-CZ"/>
          </a:p>
        </p:txBody>
      </p:sp>
      <p:sp>
        <p:nvSpPr>
          <p:cNvPr id="38" name="Ovál 37">
            <a:extLst>
              <a:ext uri="{FF2B5EF4-FFF2-40B4-BE49-F238E27FC236}">
                <a16:creationId xmlns:a16="http://schemas.microsoft.com/office/drawing/2014/main" id="{A1C6FE32-E73C-4EDE-5531-879718D2DB6A}"/>
              </a:ext>
            </a:extLst>
          </p:cNvPr>
          <p:cNvSpPr/>
          <p:nvPr/>
        </p:nvSpPr>
        <p:spPr>
          <a:xfrm>
            <a:off x="2722510" y="3490843"/>
            <a:ext cx="168793" cy="17706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cs-CZ"/>
          </a:p>
        </p:txBody>
      </p:sp>
      <p:cxnSp>
        <p:nvCxnSpPr>
          <p:cNvPr id="39" name="Přímá spojnice 38">
            <a:extLst>
              <a:ext uri="{FF2B5EF4-FFF2-40B4-BE49-F238E27FC236}">
                <a16:creationId xmlns:a16="http://schemas.microsoft.com/office/drawing/2014/main" id="{1285C7E8-DECE-20CF-2836-AA760F271E62}"/>
              </a:ext>
            </a:extLst>
          </p:cNvPr>
          <p:cNvCxnSpPr>
            <a:cxnSpLocks/>
          </p:cNvCxnSpPr>
          <p:nvPr/>
        </p:nvCxnSpPr>
        <p:spPr>
          <a:xfrm>
            <a:off x="1082415" y="3015829"/>
            <a:ext cx="370136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Ovál 40">
            <a:extLst>
              <a:ext uri="{FF2B5EF4-FFF2-40B4-BE49-F238E27FC236}">
                <a16:creationId xmlns:a16="http://schemas.microsoft.com/office/drawing/2014/main" id="{5D115502-A07E-2AC1-54D6-55F958A026CA}"/>
              </a:ext>
            </a:extLst>
          </p:cNvPr>
          <p:cNvSpPr/>
          <p:nvPr/>
        </p:nvSpPr>
        <p:spPr>
          <a:xfrm>
            <a:off x="4107678" y="1488671"/>
            <a:ext cx="168793" cy="177069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cs-CZ"/>
          </a:p>
        </p:txBody>
      </p:sp>
      <p:pic>
        <p:nvPicPr>
          <p:cNvPr id="42" name="Picture 2">
            <a:extLst>
              <a:ext uri="{FF2B5EF4-FFF2-40B4-BE49-F238E27FC236}">
                <a16:creationId xmlns:a16="http://schemas.microsoft.com/office/drawing/2014/main" id="{D085DE2C-117E-02A2-1E95-1E972ACA2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7024" y="239549"/>
            <a:ext cx="4888732" cy="30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délník 42">
            <a:extLst>
              <a:ext uri="{FF2B5EF4-FFF2-40B4-BE49-F238E27FC236}">
                <a16:creationId xmlns:a16="http://schemas.microsoft.com/office/drawing/2014/main" id="{0EF98690-F7E5-3592-6030-5D2C82D1AF42}"/>
              </a:ext>
            </a:extLst>
          </p:cNvPr>
          <p:cNvSpPr/>
          <p:nvPr/>
        </p:nvSpPr>
        <p:spPr>
          <a:xfrm>
            <a:off x="11066351" y="695956"/>
            <a:ext cx="166029" cy="400110"/>
          </a:xfrm>
          <a:prstGeom prst="rect">
            <a:avLst/>
          </a:prstGeom>
          <a:solidFill>
            <a:srgbClr val="7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118B3412-D782-DBF9-8E2E-5DDE5563E9EC}"/>
              </a:ext>
            </a:extLst>
          </p:cNvPr>
          <p:cNvSpPr txBox="1"/>
          <p:nvPr/>
        </p:nvSpPr>
        <p:spPr>
          <a:xfrm>
            <a:off x="9516380" y="590368"/>
            <a:ext cx="15499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s-CZ" sz="2000" b="1" i="1" dirty="0" err="1">
                <a:effectLst/>
              </a:rPr>
              <a:t>Picea</a:t>
            </a:r>
            <a:r>
              <a:rPr lang="cs-CZ" sz="2000" b="1" i="1" dirty="0">
                <a:effectLst/>
              </a:rPr>
              <a:t> </a:t>
            </a:r>
            <a:r>
              <a:rPr lang="cs-CZ" sz="2000" b="1" i="1" dirty="0" err="1">
                <a:effectLst/>
              </a:rPr>
              <a:t>abies</a:t>
            </a:r>
            <a:endParaRPr lang="cs-CZ" sz="2000" b="1" i="1" dirty="0"/>
          </a:p>
        </p:txBody>
      </p:sp>
      <p:pic>
        <p:nvPicPr>
          <p:cNvPr id="46" name="Obrázek 45">
            <a:extLst>
              <a:ext uri="{FF2B5EF4-FFF2-40B4-BE49-F238E27FC236}">
                <a16:creationId xmlns:a16="http://schemas.microsoft.com/office/drawing/2014/main" id="{B6922B02-8E14-4A46-F193-DA09EDD2FD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6391" y="3520283"/>
            <a:ext cx="3279144" cy="2044550"/>
          </a:xfrm>
          <a:prstGeom prst="rect">
            <a:avLst/>
          </a:prstGeom>
        </p:spPr>
      </p:pic>
      <p:pic>
        <p:nvPicPr>
          <p:cNvPr id="48" name="Obrázek 47">
            <a:extLst>
              <a:ext uri="{FF2B5EF4-FFF2-40B4-BE49-F238E27FC236}">
                <a16:creationId xmlns:a16="http://schemas.microsoft.com/office/drawing/2014/main" id="{B0EC274D-A5A1-024B-860A-3C1EA9DDEA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449" y="3520283"/>
            <a:ext cx="3325379" cy="2044551"/>
          </a:xfrm>
          <a:prstGeom prst="rect">
            <a:avLst/>
          </a:prstGeom>
        </p:spPr>
      </p:pic>
      <p:sp>
        <p:nvSpPr>
          <p:cNvPr id="49" name="Obdélník 48">
            <a:extLst>
              <a:ext uri="{FF2B5EF4-FFF2-40B4-BE49-F238E27FC236}">
                <a16:creationId xmlns:a16="http://schemas.microsoft.com/office/drawing/2014/main" id="{8FA08028-80DC-780D-74E2-F4DD2974A342}"/>
              </a:ext>
            </a:extLst>
          </p:cNvPr>
          <p:cNvSpPr/>
          <p:nvPr/>
        </p:nvSpPr>
        <p:spPr>
          <a:xfrm rot="5400000">
            <a:off x="6121715" y="5660467"/>
            <a:ext cx="164594" cy="36004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Obdélník 49">
            <a:extLst>
              <a:ext uri="{FF2B5EF4-FFF2-40B4-BE49-F238E27FC236}">
                <a16:creationId xmlns:a16="http://schemas.microsoft.com/office/drawing/2014/main" id="{CC464817-1D50-B8C0-152F-50086EB317D7}"/>
              </a:ext>
            </a:extLst>
          </p:cNvPr>
          <p:cNvSpPr/>
          <p:nvPr/>
        </p:nvSpPr>
        <p:spPr>
          <a:xfrm rot="5400000">
            <a:off x="9434083" y="5651735"/>
            <a:ext cx="164594" cy="36004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TextovéPole 50">
            <a:extLst>
              <a:ext uri="{FF2B5EF4-FFF2-40B4-BE49-F238E27FC236}">
                <a16:creationId xmlns:a16="http://schemas.microsoft.com/office/drawing/2014/main" id="{8748DA1C-C1AC-ED7E-19B7-3199B0F23050}"/>
              </a:ext>
            </a:extLst>
          </p:cNvPr>
          <p:cNvSpPr txBox="1"/>
          <p:nvPr/>
        </p:nvSpPr>
        <p:spPr>
          <a:xfrm>
            <a:off x="5897145" y="598077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/>
              <a:t>Průměrná roční teplota </a:t>
            </a:r>
            <a:r>
              <a:rPr lang="en-US" sz="1600" dirty="0"/>
              <a:t>&lt; 7 </a:t>
            </a:r>
            <a:r>
              <a:rPr lang="cs-CZ" sz="1600" dirty="0"/>
              <a:t>°</a:t>
            </a:r>
            <a:r>
              <a:rPr lang="en-US" sz="1600" dirty="0"/>
              <a:t>C</a:t>
            </a:r>
          </a:p>
        </p:txBody>
      </p:sp>
      <p:sp>
        <p:nvSpPr>
          <p:cNvPr id="52" name="TextovéPole 51">
            <a:extLst>
              <a:ext uri="{FF2B5EF4-FFF2-40B4-BE49-F238E27FC236}">
                <a16:creationId xmlns:a16="http://schemas.microsoft.com/office/drawing/2014/main" id="{2170C0AA-85A4-FF3A-452E-6EBE917B7C21}"/>
              </a:ext>
            </a:extLst>
          </p:cNvPr>
          <p:cNvSpPr txBox="1"/>
          <p:nvPr/>
        </p:nvSpPr>
        <p:spPr>
          <a:xfrm>
            <a:off x="9222524" y="598077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/>
              <a:t>Roční suma srážek </a:t>
            </a:r>
            <a:r>
              <a:rPr lang="en-US" sz="1600" dirty="0"/>
              <a:t>&gt; 7</a:t>
            </a:r>
            <a:r>
              <a:rPr lang="cs-CZ" sz="1600" dirty="0"/>
              <a:t>00 mm</a:t>
            </a:r>
            <a:endParaRPr lang="en-US" sz="1600" dirty="0"/>
          </a:p>
        </p:txBody>
      </p:sp>
      <p:sp>
        <p:nvSpPr>
          <p:cNvPr id="53" name="Obdélník 52">
            <a:extLst>
              <a:ext uri="{FF2B5EF4-FFF2-40B4-BE49-F238E27FC236}">
                <a16:creationId xmlns:a16="http://schemas.microsoft.com/office/drawing/2014/main" id="{2622BD07-4891-E72D-987C-F6C3D1FFE8E2}"/>
              </a:ext>
            </a:extLst>
          </p:cNvPr>
          <p:cNvSpPr/>
          <p:nvPr/>
        </p:nvSpPr>
        <p:spPr>
          <a:xfrm>
            <a:off x="827353" y="655341"/>
            <a:ext cx="4479038" cy="44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321A02CC-D491-ED4E-B494-F6AB26C5D053}"/>
              </a:ext>
            </a:extLst>
          </p:cNvPr>
          <p:cNvSpPr txBox="1"/>
          <p:nvPr/>
        </p:nvSpPr>
        <p:spPr>
          <a:xfrm>
            <a:off x="1606723" y="5219751"/>
            <a:ext cx="273630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600" dirty="0"/>
              <a:t>Průměrná roční teplota (°</a:t>
            </a:r>
            <a:r>
              <a:rPr lang="en-US" sz="1600" dirty="0"/>
              <a:t>C</a:t>
            </a:r>
            <a:r>
              <a:rPr lang="cs-CZ" sz="1600" dirty="0"/>
              <a:t>)</a:t>
            </a:r>
            <a:endParaRPr lang="en-US" sz="1600" dirty="0"/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3E5BA10-4383-4DE3-DDBF-09381700A097}"/>
              </a:ext>
            </a:extLst>
          </p:cNvPr>
          <p:cNvSpPr txBox="1"/>
          <p:nvPr/>
        </p:nvSpPr>
        <p:spPr>
          <a:xfrm rot="16200000">
            <a:off x="-860330" y="2718612"/>
            <a:ext cx="273630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600" dirty="0"/>
              <a:t>Roční suma srážek (mm)</a:t>
            </a:r>
            <a:endParaRPr lang="en-US" sz="1600" dirty="0"/>
          </a:p>
        </p:txBody>
      </p:sp>
      <p:sp>
        <p:nvSpPr>
          <p:cNvPr id="57" name="Ovál 56">
            <a:extLst>
              <a:ext uri="{FF2B5EF4-FFF2-40B4-BE49-F238E27FC236}">
                <a16:creationId xmlns:a16="http://schemas.microsoft.com/office/drawing/2014/main" id="{34B3D64D-65F4-BD70-69EE-E0F1BE4A09FA}"/>
              </a:ext>
            </a:extLst>
          </p:cNvPr>
          <p:cNvSpPr/>
          <p:nvPr/>
        </p:nvSpPr>
        <p:spPr>
          <a:xfrm>
            <a:off x="9107947" y="2178379"/>
            <a:ext cx="168793" cy="17706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cs-CZ"/>
          </a:p>
        </p:txBody>
      </p:sp>
      <p:sp>
        <p:nvSpPr>
          <p:cNvPr id="58" name="Ovál 57">
            <a:extLst>
              <a:ext uri="{FF2B5EF4-FFF2-40B4-BE49-F238E27FC236}">
                <a16:creationId xmlns:a16="http://schemas.microsoft.com/office/drawing/2014/main" id="{1A1B9472-7B67-9A5C-BA14-01AE851E97E7}"/>
              </a:ext>
            </a:extLst>
          </p:cNvPr>
          <p:cNvSpPr/>
          <p:nvPr/>
        </p:nvSpPr>
        <p:spPr>
          <a:xfrm>
            <a:off x="10569676" y="2266913"/>
            <a:ext cx="168793" cy="17706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cs-CZ"/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EDA82D9A-3AC2-3DAF-A722-CD572FABD45D}"/>
              </a:ext>
            </a:extLst>
          </p:cNvPr>
          <p:cNvGrpSpPr/>
          <p:nvPr/>
        </p:nvGrpSpPr>
        <p:grpSpPr>
          <a:xfrm>
            <a:off x="47328" y="36140"/>
            <a:ext cx="2186253" cy="458277"/>
            <a:chOff x="2752956" y="355232"/>
            <a:chExt cx="1164380" cy="543396"/>
          </a:xfrm>
        </p:grpSpPr>
        <p:sp>
          <p:nvSpPr>
            <p:cNvPr id="8" name="Obdélník: se zakulacenými rohy 7">
              <a:extLst>
                <a:ext uri="{FF2B5EF4-FFF2-40B4-BE49-F238E27FC236}">
                  <a16:creationId xmlns:a16="http://schemas.microsoft.com/office/drawing/2014/main" id="{CD14E06F-3A9D-EB89-C98F-23AC6B941ABF}"/>
                </a:ext>
              </a:extLst>
            </p:cNvPr>
            <p:cNvSpPr/>
            <p:nvPr/>
          </p:nvSpPr>
          <p:spPr>
            <a:xfrm>
              <a:off x="2752956" y="355232"/>
              <a:ext cx="1164380" cy="543396"/>
            </a:xfrm>
            <a:prstGeom prst="roundRect">
              <a:avLst/>
            </a:prstGeom>
            <a:solidFill>
              <a:srgbClr val="70AD47">
                <a:lumMod val="50000"/>
              </a:srgbClr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Obdélník: se zakulacenými rohy 4">
              <a:extLst>
                <a:ext uri="{FF2B5EF4-FFF2-40B4-BE49-F238E27FC236}">
                  <a16:creationId xmlns:a16="http://schemas.microsoft.com/office/drawing/2014/main" id="{3BCD96DF-0FA7-F027-8257-40C88B57E5F5}"/>
                </a:ext>
              </a:extLst>
            </p:cNvPr>
            <p:cNvSpPr txBox="1"/>
            <p:nvPr/>
          </p:nvSpPr>
          <p:spPr>
            <a:xfrm>
              <a:off x="2769578" y="390568"/>
              <a:ext cx="1111328" cy="4903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1200" b="1" kern="1200" dirty="0">
                  <a:solidFill>
                    <a:schemeClr val="bg1"/>
                  </a:solidFill>
                </a:rPr>
                <a:t>2. Přirozená dřevinná skladba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ovéPole 5">
            <a:extLst>
              <a:ext uri="{FF2B5EF4-FFF2-40B4-BE49-F238E27FC236}">
                <a16:creationId xmlns:a16="http://schemas.microsoft.com/office/drawing/2014/main" id="{FA806107-252F-F547-27A5-683478FF07EC}"/>
              </a:ext>
            </a:extLst>
          </p:cNvPr>
          <p:cNvSpPr txBox="1"/>
          <p:nvPr/>
        </p:nvSpPr>
        <p:spPr>
          <a:xfrm>
            <a:off x="5297103" y="3520283"/>
            <a:ext cx="73855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2050</a:t>
            </a:r>
            <a:endParaRPr lang="en-US" b="1" dirty="0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5C8866AD-29C2-AE7C-FDFE-2E4AF5519AD0}"/>
              </a:ext>
            </a:extLst>
          </p:cNvPr>
          <p:cNvSpPr txBox="1"/>
          <p:nvPr/>
        </p:nvSpPr>
        <p:spPr>
          <a:xfrm>
            <a:off x="8633446" y="3520283"/>
            <a:ext cx="73855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2050</a:t>
            </a:r>
            <a:endParaRPr lang="en-US" b="1" dirty="0"/>
          </a:p>
        </p:txBody>
      </p:sp>
      <p:pic>
        <p:nvPicPr>
          <p:cNvPr id="11" name="Obrázek 10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C0CDAE35-C8F7-02CA-E826-142F64E0B11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600" y="71103"/>
            <a:ext cx="1440160" cy="6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834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5A9F5C-DD02-5F8A-8DC5-B36397961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mapa&#10;&#10;Popis byl vytvořen automaticky">
            <a:extLst>
              <a:ext uri="{FF2B5EF4-FFF2-40B4-BE49-F238E27FC236}">
                <a16:creationId xmlns:a16="http://schemas.microsoft.com/office/drawing/2014/main" id="{1DE9DD37-79B1-F545-C600-DA7E12DE48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464" y="846887"/>
            <a:ext cx="7704856" cy="599203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416DD3A5-B97B-11A5-20AF-F13B085AA068}"/>
              </a:ext>
            </a:extLst>
          </p:cNvPr>
          <p:cNvSpPr txBox="1"/>
          <p:nvPr/>
        </p:nvSpPr>
        <p:spPr>
          <a:xfrm rot="16200000">
            <a:off x="7371163" y="2837603"/>
            <a:ext cx="34800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Průměrná roční teplota</a:t>
            </a:r>
            <a:endParaRPr lang="en-US" sz="2400" dirty="0"/>
          </a:p>
        </p:txBody>
      </p:sp>
      <p:sp>
        <p:nvSpPr>
          <p:cNvPr id="9" name="Šipka: doprava 8">
            <a:extLst>
              <a:ext uri="{FF2B5EF4-FFF2-40B4-BE49-F238E27FC236}">
                <a16:creationId xmlns:a16="http://schemas.microsoft.com/office/drawing/2014/main" id="{B4C0C972-AEF8-AE8E-0CFE-9070AAF96CC1}"/>
              </a:ext>
            </a:extLst>
          </p:cNvPr>
          <p:cNvSpPr/>
          <p:nvPr/>
        </p:nvSpPr>
        <p:spPr>
          <a:xfrm rot="20521161">
            <a:off x="2340806" y="4431102"/>
            <a:ext cx="5061034" cy="26436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Šipka doprava 9">
            <a:extLst>
              <a:ext uri="{FF2B5EF4-FFF2-40B4-BE49-F238E27FC236}">
                <a16:creationId xmlns:a16="http://schemas.microsoft.com/office/drawing/2014/main" id="{2D65C87B-335E-9472-BAF1-B244AAED9991}"/>
              </a:ext>
            </a:extLst>
          </p:cNvPr>
          <p:cNvSpPr/>
          <p:nvPr/>
        </p:nvSpPr>
        <p:spPr>
          <a:xfrm rot="16200000">
            <a:off x="6781101" y="4790591"/>
            <a:ext cx="1924591" cy="20952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35EDD925-BA67-100B-7DF7-3BDCE2A2D0DC}"/>
              </a:ext>
            </a:extLst>
          </p:cNvPr>
          <p:cNvSpPr txBox="1"/>
          <p:nvPr/>
        </p:nvSpPr>
        <p:spPr>
          <a:xfrm>
            <a:off x="9661599" y="2769611"/>
            <a:ext cx="206834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+3°C </a:t>
            </a:r>
          </a:p>
          <a:p>
            <a:pPr algn="ctr"/>
            <a:r>
              <a:rPr lang="cs-CZ" sz="2400" dirty="0"/>
              <a:t>≈</a:t>
            </a:r>
          </a:p>
          <a:p>
            <a:pPr algn="ctr"/>
            <a:r>
              <a:rPr lang="cs-CZ" sz="2400" dirty="0"/>
              <a:t>+ 300 m n.m. </a:t>
            </a:r>
            <a:endParaRPr lang="en-US" sz="2400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5EF8DBD3-02BA-892D-A96E-DDAB78D3200C}"/>
              </a:ext>
            </a:extLst>
          </p:cNvPr>
          <p:cNvSpPr txBox="1"/>
          <p:nvPr/>
        </p:nvSpPr>
        <p:spPr>
          <a:xfrm>
            <a:off x="9552384" y="5157192"/>
            <a:ext cx="30591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b="1" dirty="0"/>
              <a:t>Posun vegetačních stupňů</a:t>
            </a:r>
            <a:endParaRPr lang="en-US" sz="2400" b="1" dirty="0"/>
          </a:p>
        </p:txBody>
      </p:sp>
      <p:sp>
        <p:nvSpPr>
          <p:cNvPr id="13" name="Šipka: doprava 12">
            <a:extLst>
              <a:ext uri="{FF2B5EF4-FFF2-40B4-BE49-F238E27FC236}">
                <a16:creationId xmlns:a16="http://schemas.microsoft.com/office/drawing/2014/main" id="{DB6E52EC-E51F-3A7F-7982-5192BF37FF01}"/>
              </a:ext>
            </a:extLst>
          </p:cNvPr>
          <p:cNvSpPr/>
          <p:nvPr/>
        </p:nvSpPr>
        <p:spPr>
          <a:xfrm rot="20635459">
            <a:off x="2395165" y="3013150"/>
            <a:ext cx="4945282" cy="26436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Šipka: doprava 13">
            <a:extLst>
              <a:ext uri="{FF2B5EF4-FFF2-40B4-BE49-F238E27FC236}">
                <a16:creationId xmlns:a16="http://schemas.microsoft.com/office/drawing/2014/main" id="{1DA3F752-7309-D257-4D1B-7CE079B53CD1}"/>
              </a:ext>
            </a:extLst>
          </p:cNvPr>
          <p:cNvSpPr/>
          <p:nvPr/>
        </p:nvSpPr>
        <p:spPr>
          <a:xfrm rot="20919842">
            <a:off x="2401491" y="1810308"/>
            <a:ext cx="4929495" cy="26436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92E345DD-9B12-9621-8401-746F3F2EB0BE}"/>
              </a:ext>
            </a:extLst>
          </p:cNvPr>
          <p:cNvSpPr txBox="1"/>
          <p:nvPr/>
        </p:nvSpPr>
        <p:spPr>
          <a:xfrm>
            <a:off x="9552384" y="408146"/>
            <a:ext cx="2514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cs-CZ" sz="2400" b="1" dirty="0">
                <a:solidFill>
                  <a:prstClr val="black"/>
                </a:solidFill>
              </a:rPr>
              <a:t>Teplota vzduchu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30EED53E-E8BD-FB4D-0BC7-8C1A03433EF1}"/>
              </a:ext>
            </a:extLst>
          </p:cNvPr>
          <p:cNvGrpSpPr/>
          <p:nvPr/>
        </p:nvGrpSpPr>
        <p:grpSpPr>
          <a:xfrm>
            <a:off x="47328" y="36140"/>
            <a:ext cx="2186253" cy="458277"/>
            <a:chOff x="2752956" y="355232"/>
            <a:chExt cx="1164380" cy="543396"/>
          </a:xfrm>
        </p:grpSpPr>
        <p:sp>
          <p:nvSpPr>
            <p:cNvPr id="15" name="Obdélník: se zakulacenými rohy 14">
              <a:extLst>
                <a:ext uri="{FF2B5EF4-FFF2-40B4-BE49-F238E27FC236}">
                  <a16:creationId xmlns:a16="http://schemas.microsoft.com/office/drawing/2014/main" id="{21CD90C5-DDB2-7B79-BCAD-6298B225C215}"/>
                </a:ext>
              </a:extLst>
            </p:cNvPr>
            <p:cNvSpPr/>
            <p:nvPr/>
          </p:nvSpPr>
          <p:spPr>
            <a:xfrm>
              <a:off x="2752956" y="355232"/>
              <a:ext cx="1164380" cy="543396"/>
            </a:xfrm>
            <a:prstGeom prst="roundRect">
              <a:avLst/>
            </a:prstGeom>
            <a:solidFill>
              <a:srgbClr val="70AD47">
                <a:lumMod val="50000"/>
              </a:srgbClr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Obdélník: se zakulacenými rohy 4">
              <a:extLst>
                <a:ext uri="{FF2B5EF4-FFF2-40B4-BE49-F238E27FC236}">
                  <a16:creationId xmlns:a16="http://schemas.microsoft.com/office/drawing/2014/main" id="{93144BCD-719B-0A6A-DD48-F17F23E71C0F}"/>
                </a:ext>
              </a:extLst>
            </p:cNvPr>
            <p:cNvSpPr txBox="1"/>
            <p:nvPr/>
          </p:nvSpPr>
          <p:spPr>
            <a:xfrm>
              <a:off x="2769578" y="390568"/>
              <a:ext cx="1111328" cy="4903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1200" b="1" kern="1200" dirty="0">
                  <a:solidFill>
                    <a:schemeClr val="bg1"/>
                  </a:solidFill>
                </a:rPr>
                <a:t>3. Vegetační stupňovitost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Obrázek 4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493C499D-E4AF-9B85-9DCC-D0D3AF0E7A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600" y="71103"/>
            <a:ext cx="1440160" cy="6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1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7" descr="Obsah obrázku text, diagram, snímek obrazovky, Vykreslený graf&#10;&#10;Popis byl vytvořen automaticky">
            <a:extLst>
              <a:ext uri="{FF2B5EF4-FFF2-40B4-BE49-F238E27FC236}">
                <a16:creationId xmlns:a16="http://schemas.microsoft.com/office/drawing/2014/main" id="{F9522EC7-6F1A-7F03-637D-0BC7CD5E2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4965" y="100787"/>
            <a:ext cx="6029004" cy="43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10" descr="Obsah obrázku Grafika, umění&#10;&#10;Popis byl vytvořen automaticky">
            <a:extLst>
              <a:ext uri="{FF2B5EF4-FFF2-40B4-BE49-F238E27FC236}">
                <a16:creationId xmlns:a16="http://schemas.microsoft.com/office/drawing/2014/main" id="{95B2FB2C-A277-ED94-A0D6-D6E433757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2" y="4169434"/>
            <a:ext cx="11276486" cy="2391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2893A83D-4839-6639-D0F0-5D3C082F7537}"/>
              </a:ext>
            </a:extLst>
          </p:cNvPr>
          <p:cNvCxnSpPr>
            <a:cxnSpLocks/>
          </p:cNvCxnSpPr>
          <p:nvPr/>
        </p:nvCxnSpPr>
        <p:spPr>
          <a:xfrm flipH="1">
            <a:off x="4000160" y="3821613"/>
            <a:ext cx="2815920" cy="82880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C63A6536-C976-AB79-0D4D-B1A10A1D2CAE}"/>
              </a:ext>
            </a:extLst>
          </p:cNvPr>
          <p:cNvCxnSpPr>
            <a:cxnSpLocks/>
          </p:cNvCxnSpPr>
          <p:nvPr/>
        </p:nvCxnSpPr>
        <p:spPr>
          <a:xfrm flipH="1">
            <a:off x="2123713" y="3806491"/>
            <a:ext cx="4086032" cy="81898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C84B0BD7-FEA1-8872-AA80-9D4A4C1C597B}"/>
              </a:ext>
            </a:extLst>
          </p:cNvPr>
          <p:cNvCxnSpPr>
            <a:cxnSpLocks/>
          </p:cNvCxnSpPr>
          <p:nvPr/>
        </p:nvCxnSpPr>
        <p:spPr>
          <a:xfrm flipH="1">
            <a:off x="6140832" y="3806491"/>
            <a:ext cx="977088" cy="81898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8DC61821-6C7A-CFB7-F9A0-A1E951555F9F}"/>
              </a:ext>
            </a:extLst>
          </p:cNvPr>
          <p:cNvCxnSpPr>
            <a:cxnSpLocks/>
          </p:cNvCxnSpPr>
          <p:nvPr/>
        </p:nvCxnSpPr>
        <p:spPr>
          <a:xfrm>
            <a:off x="7399753" y="3806491"/>
            <a:ext cx="150326" cy="81898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01BF2E47-E2BD-AC22-C280-8392505C3A96}"/>
              </a:ext>
            </a:extLst>
          </p:cNvPr>
          <p:cNvCxnSpPr>
            <a:cxnSpLocks/>
          </p:cNvCxnSpPr>
          <p:nvPr/>
        </p:nvCxnSpPr>
        <p:spPr>
          <a:xfrm>
            <a:off x="8191841" y="3806491"/>
            <a:ext cx="1252460" cy="81898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D282DF52-A827-6524-21FF-B1289CDFA162}"/>
              </a:ext>
            </a:extLst>
          </p:cNvPr>
          <p:cNvSpPr txBox="1"/>
          <p:nvPr/>
        </p:nvSpPr>
        <p:spPr>
          <a:xfrm>
            <a:off x="186172" y="1215627"/>
            <a:ext cx="295275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cs-CZ" sz="2000" dirty="0"/>
              <a:t>velké</a:t>
            </a:r>
            <a:r>
              <a:rPr lang="en-GB" sz="2000" dirty="0"/>
              <a:t> </a:t>
            </a:r>
            <a:r>
              <a:rPr lang="en-GB" sz="2000" dirty="0" err="1"/>
              <a:t>prostorové</a:t>
            </a:r>
            <a:r>
              <a:rPr lang="en-GB" sz="2000" dirty="0"/>
              <a:t> a </a:t>
            </a:r>
            <a:r>
              <a:rPr lang="en-GB" sz="2000" dirty="0" err="1"/>
              <a:t>časové</a:t>
            </a:r>
            <a:r>
              <a:rPr lang="en-GB" sz="2000" dirty="0"/>
              <a:t> </a:t>
            </a:r>
            <a:r>
              <a:rPr lang="en-GB" sz="2000" dirty="0" err="1"/>
              <a:t>rozlišení</a:t>
            </a:r>
            <a:r>
              <a:rPr lang="en-GB" sz="2000" dirty="0"/>
              <a:t> </a:t>
            </a:r>
            <a:r>
              <a:rPr lang="en-GB" sz="2000" b="1" dirty="0" err="1"/>
              <a:t>růst</a:t>
            </a:r>
            <a:r>
              <a:rPr lang="cs-CZ" sz="2000" b="1" dirty="0" err="1"/>
              <a:t>ové</a:t>
            </a:r>
            <a:r>
              <a:rPr lang="cs-CZ" sz="2000" b="1" dirty="0"/>
              <a:t> reakce </a:t>
            </a:r>
            <a:r>
              <a:rPr lang="cs-CZ" sz="2000" dirty="0"/>
              <a:t>dřevin</a:t>
            </a:r>
            <a:endParaRPr lang="en-GB" sz="2000" dirty="0"/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B763E57B-2D0C-135E-7D3F-018FD9F8779A}"/>
              </a:ext>
            </a:extLst>
          </p:cNvPr>
          <p:cNvCxnSpPr>
            <a:cxnSpLocks/>
          </p:cNvCxnSpPr>
          <p:nvPr/>
        </p:nvCxnSpPr>
        <p:spPr>
          <a:xfrm>
            <a:off x="6202498" y="251895"/>
            <a:ext cx="0" cy="3554596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2D415C99-955C-F204-D87E-5702699D6E9F}"/>
              </a:ext>
            </a:extLst>
          </p:cNvPr>
          <p:cNvCxnSpPr>
            <a:cxnSpLocks/>
          </p:cNvCxnSpPr>
          <p:nvPr/>
        </p:nvCxnSpPr>
        <p:spPr>
          <a:xfrm>
            <a:off x="6816080" y="278133"/>
            <a:ext cx="0" cy="3528358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25C8B45E-5859-32E4-B4A9-AAC67E781E16}"/>
              </a:ext>
            </a:extLst>
          </p:cNvPr>
          <p:cNvCxnSpPr>
            <a:cxnSpLocks/>
          </p:cNvCxnSpPr>
          <p:nvPr/>
        </p:nvCxnSpPr>
        <p:spPr>
          <a:xfrm>
            <a:off x="7097912" y="278134"/>
            <a:ext cx="0" cy="3528357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479B3442-7834-0575-5728-A677D2969887}"/>
              </a:ext>
            </a:extLst>
          </p:cNvPr>
          <p:cNvCxnSpPr>
            <a:cxnSpLocks/>
          </p:cNvCxnSpPr>
          <p:nvPr/>
        </p:nvCxnSpPr>
        <p:spPr>
          <a:xfrm>
            <a:off x="7399753" y="284160"/>
            <a:ext cx="0" cy="3522331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9F079C8A-18C2-01EC-F12B-E2A2F20A813C}"/>
              </a:ext>
            </a:extLst>
          </p:cNvPr>
          <p:cNvCxnSpPr>
            <a:cxnSpLocks/>
          </p:cNvCxnSpPr>
          <p:nvPr/>
        </p:nvCxnSpPr>
        <p:spPr>
          <a:xfrm>
            <a:off x="8191841" y="284160"/>
            <a:ext cx="0" cy="3522331"/>
          </a:xfrm>
          <a:prstGeom prst="line">
            <a:avLst/>
          </a:prstGeom>
          <a:ln w="66675">
            <a:solidFill>
              <a:schemeClr val="dk1">
                <a:shade val="95000"/>
                <a:satMod val="105000"/>
                <a:alpha val="2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2D52C7D7-CDC4-6D55-36A0-A7BADC5AD2F7}"/>
              </a:ext>
            </a:extLst>
          </p:cNvPr>
          <p:cNvSpPr txBox="1"/>
          <p:nvPr/>
        </p:nvSpPr>
        <p:spPr>
          <a:xfrm>
            <a:off x="9602603" y="1412776"/>
            <a:ext cx="27452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1600" dirty="0"/>
              <a:t>Dlouhodobý normál tloušťkového přírůstu smrku na daném stanovišti</a:t>
            </a:r>
            <a:r>
              <a:rPr lang="en-GB" sz="1600" dirty="0"/>
              <a:t> </a:t>
            </a:r>
            <a:endParaRPr lang="cs-CZ" sz="1600" dirty="0"/>
          </a:p>
          <a:p>
            <a:pPr>
              <a:defRPr/>
            </a:pPr>
            <a:r>
              <a:rPr lang="cs-CZ" sz="1600" dirty="0"/>
              <a:t>(2000-2024)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cs-CZ" sz="1600" dirty="0"/>
              <a:t>š</a:t>
            </a:r>
            <a:r>
              <a:rPr lang="en-GB" sz="1600" dirty="0" err="1"/>
              <a:t>edě</a:t>
            </a:r>
            <a:r>
              <a:rPr lang="en-GB" sz="1600" dirty="0"/>
              <a:t> </a:t>
            </a:r>
            <a:r>
              <a:rPr lang="en-GB" sz="1600" dirty="0" err="1"/>
              <a:t>podbarvené</a:t>
            </a:r>
            <a:r>
              <a:rPr lang="en-GB" sz="1600" dirty="0"/>
              <a:t> </a:t>
            </a:r>
            <a:r>
              <a:rPr lang="en-GB" sz="1600" dirty="0" err="1"/>
              <a:t>oblasti</a:t>
            </a:r>
            <a:r>
              <a:rPr lang="en-GB" sz="1600" dirty="0"/>
              <a:t> </a:t>
            </a:r>
            <a:r>
              <a:rPr lang="en-GB" sz="1600" dirty="0" err="1"/>
              <a:t>označují</a:t>
            </a:r>
            <a:r>
              <a:rPr lang="en-GB" sz="1600" dirty="0"/>
              <a:t> 5-95% </a:t>
            </a:r>
            <a:r>
              <a:rPr lang="en-GB" sz="1600" dirty="0" err="1"/>
              <a:t>percentil</a:t>
            </a:r>
            <a:r>
              <a:rPr lang="en-GB" sz="1600" dirty="0"/>
              <a:t> (</a:t>
            </a:r>
            <a:r>
              <a:rPr lang="en-GB" sz="1600" dirty="0" err="1"/>
              <a:t>světle</a:t>
            </a:r>
            <a:r>
              <a:rPr lang="en-GB" sz="1600" dirty="0"/>
              <a:t> </a:t>
            </a:r>
            <a:r>
              <a:rPr lang="en-GB" sz="1600" dirty="0" err="1"/>
              <a:t>šedá</a:t>
            </a:r>
            <a:r>
              <a:rPr lang="en-GB" sz="1600" dirty="0"/>
              <a:t>) a 25-75% </a:t>
            </a:r>
            <a:r>
              <a:rPr lang="en-GB" sz="1600" dirty="0" err="1"/>
              <a:t>percentil</a:t>
            </a:r>
            <a:r>
              <a:rPr lang="en-GB" sz="1600" dirty="0"/>
              <a:t> (</a:t>
            </a:r>
            <a:r>
              <a:rPr lang="en-GB" sz="1600" dirty="0" err="1"/>
              <a:t>tmavě</a:t>
            </a:r>
            <a:r>
              <a:rPr lang="en-GB" sz="1600" dirty="0"/>
              <a:t> </a:t>
            </a:r>
            <a:r>
              <a:rPr lang="en-GB" sz="1600" dirty="0" err="1"/>
              <a:t>šedá</a:t>
            </a:r>
            <a:r>
              <a:rPr lang="en-GB" sz="1600" dirty="0"/>
              <a:t>)</a:t>
            </a:r>
          </a:p>
        </p:txBody>
      </p:sp>
      <p:sp>
        <p:nvSpPr>
          <p:cNvPr id="20" name="TextovéPole 76">
            <a:extLst>
              <a:ext uri="{FF2B5EF4-FFF2-40B4-BE49-F238E27FC236}">
                <a16:creationId xmlns:a16="http://schemas.microsoft.com/office/drawing/2014/main" id="{7DD8245A-4E0A-F30F-6BF4-A0D362516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913" y="2461870"/>
            <a:ext cx="2589611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cs-CZ" altLang="en-US" sz="2000" b="1" dirty="0">
                <a:solidFill>
                  <a:srgbClr val="0066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http://dendronet.cz</a:t>
            </a:r>
            <a:endParaRPr lang="cs-CZ" altLang="en-US" sz="2000" b="1" dirty="0">
              <a:solidFill>
                <a:srgbClr val="006600"/>
              </a:solidFill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73344010-1410-045E-D446-39ACC949F23B}"/>
              </a:ext>
            </a:extLst>
          </p:cNvPr>
          <p:cNvSpPr txBox="1"/>
          <p:nvPr/>
        </p:nvSpPr>
        <p:spPr>
          <a:xfrm>
            <a:off x="546908" y="3773479"/>
            <a:ext cx="36745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2400" b="1" dirty="0">
                <a:solidFill>
                  <a:srgbClr val="006600"/>
                </a:solidFill>
              </a:rPr>
              <a:t>Produkční schopnost smrku</a:t>
            </a:r>
            <a:endParaRPr lang="en-GB" sz="2400" b="1" dirty="0">
              <a:solidFill>
                <a:srgbClr val="006600"/>
              </a:solidFill>
            </a:endParaRPr>
          </a:p>
        </p:txBody>
      </p:sp>
      <p:sp>
        <p:nvSpPr>
          <p:cNvPr id="25" name="TextovéPole 2">
            <a:extLst>
              <a:ext uri="{FF2B5EF4-FFF2-40B4-BE49-F238E27FC236}">
                <a16:creationId xmlns:a16="http://schemas.microsoft.com/office/drawing/2014/main" id="{A1A48AE5-1C08-B494-8002-F62059499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3969" y="481048"/>
            <a:ext cx="2559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cs-CZ" altLang="en-US" sz="2400" b="1" dirty="0">
                <a:solidFill>
                  <a:srgbClr val="006600"/>
                </a:solidFill>
              </a:rPr>
              <a:t>Produkce dříví / </a:t>
            </a:r>
          </a:p>
          <a:p>
            <a:pPr eaLnBrk="1" hangingPunct="1"/>
            <a:r>
              <a:rPr lang="cs-CZ" altLang="en-US" sz="2400" b="1" dirty="0">
                <a:solidFill>
                  <a:srgbClr val="006600"/>
                </a:solidFill>
              </a:rPr>
              <a:t>Sekvestrace uhlíku</a:t>
            </a:r>
            <a:endParaRPr lang="en-US" altLang="en-US" sz="2400" b="1" dirty="0">
              <a:solidFill>
                <a:srgbClr val="006600"/>
              </a:solidFill>
            </a:endParaRPr>
          </a:p>
        </p:txBody>
      </p:sp>
      <p:pic>
        <p:nvPicPr>
          <p:cNvPr id="27" name="Obrázek 26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F7369917-A0E8-2F1D-12A5-73D355CF0FA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6182617"/>
            <a:ext cx="1133776" cy="491388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C09F6FFD-3AAD-B597-ABFE-764B47E3F31A}"/>
              </a:ext>
            </a:extLst>
          </p:cNvPr>
          <p:cNvSpPr txBox="1"/>
          <p:nvPr/>
        </p:nvSpPr>
        <p:spPr>
          <a:xfrm>
            <a:off x="342046" y="660293"/>
            <a:ext cx="395620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400" b="1" dirty="0"/>
              <a:t>Monitoring v reálném čase</a:t>
            </a:r>
            <a:endParaRPr lang="en-GB" sz="2400" dirty="0"/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3A6F110A-6B1C-C21D-5A73-D2847D71E9FE}"/>
              </a:ext>
            </a:extLst>
          </p:cNvPr>
          <p:cNvGrpSpPr/>
          <p:nvPr/>
        </p:nvGrpSpPr>
        <p:grpSpPr>
          <a:xfrm>
            <a:off x="47328" y="36140"/>
            <a:ext cx="2186253" cy="458277"/>
            <a:chOff x="2752956" y="355232"/>
            <a:chExt cx="1164380" cy="543396"/>
          </a:xfrm>
        </p:grpSpPr>
        <p:sp>
          <p:nvSpPr>
            <p:cNvPr id="26" name="Obdélník: se zakulacenými rohy 25">
              <a:extLst>
                <a:ext uri="{FF2B5EF4-FFF2-40B4-BE49-F238E27FC236}">
                  <a16:creationId xmlns:a16="http://schemas.microsoft.com/office/drawing/2014/main" id="{B34E6F84-1186-0CEC-C73B-A064FE8C04C8}"/>
                </a:ext>
              </a:extLst>
            </p:cNvPr>
            <p:cNvSpPr/>
            <p:nvPr/>
          </p:nvSpPr>
          <p:spPr>
            <a:xfrm>
              <a:off x="2752956" y="355232"/>
              <a:ext cx="1164380" cy="543396"/>
            </a:xfrm>
            <a:prstGeom prst="roundRect">
              <a:avLst/>
            </a:prstGeom>
            <a:solidFill>
              <a:srgbClr val="70AD47">
                <a:lumMod val="50000"/>
              </a:srgbClr>
            </a:solidFill>
            <a:ln w="127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Obdélník: se zakulacenými rohy 4">
              <a:extLst>
                <a:ext uri="{FF2B5EF4-FFF2-40B4-BE49-F238E27FC236}">
                  <a16:creationId xmlns:a16="http://schemas.microsoft.com/office/drawing/2014/main" id="{612ADD28-64A4-8232-FBA8-477A567BEC6A}"/>
                </a:ext>
              </a:extLst>
            </p:cNvPr>
            <p:cNvSpPr txBox="1"/>
            <p:nvPr/>
          </p:nvSpPr>
          <p:spPr>
            <a:xfrm>
              <a:off x="2769578" y="390568"/>
              <a:ext cx="1111328" cy="4903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1200" b="1" kern="1200" dirty="0">
                  <a:solidFill>
                    <a:schemeClr val="bg1"/>
                  </a:solidFill>
                </a:rPr>
                <a:t>4. Přírůst dřevin</a:t>
              </a:r>
              <a:endParaRPr lang="en-US" sz="1200" b="1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8036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44817E1-0A52-027C-02C9-A0D47E4293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375410"/>
              </p:ext>
            </p:extLst>
          </p:nvPr>
        </p:nvGraphicFramePr>
        <p:xfrm>
          <a:off x="911424" y="1449866"/>
          <a:ext cx="9649072" cy="2161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1360DCF-2406-F9BD-619C-568493D049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3980383"/>
              </p:ext>
            </p:extLst>
          </p:nvPr>
        </p:nvGraphicFramePr>
        <p:xfrm>
          <a:off x="938262" y="-15066"/>
          <a:ext cx="4104456" cy="135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76453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D806A5-0230-20E1-CA5B-B84268B5C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E50BEF1-F8A1-B01D-CC59-2AF60C28CC9D}"/>
              </a:ext>
            </a:extLst>
          </p:cNvPr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 descr="Obsah obrázku text, snímek obrazovky, diagram, mapa&#10;&#10;Popis byl vytvořen automaticky">
            <a:extLst>
              <a:ext uri="{FF2B5EF4-FFF2-40B4-BE49-F238E27FC236}">
                <a16:creationId xmlns:a16="http://schemas.microsoft.com/office/drawing/2014/main" id="{6AF5BB59-9884-E56D-6AF5-80B427DA37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" y="730"/>
            <a:ext cx="12191573" cy="6856541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BC46006D-EB45-A52C-45C9-D79625455305}"/>
              </a:ext>
            </a:extLst>
          </p:cNvPr>
          <p:cNvSpPr/>
          <p:nvPr/>
        </p:nvSpPr>
        <p:spPr>
          <a:xfrm>
            <a:off x="131420" y="3064604"/>
            <a:ext cx="6335388" cy="3720634"/>
          </a:xfrm>
          <a:prstGeom prst="rect">
            <a:avLst/>
          </a:prstGeom>
          <a:noFill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177"/>
          </a:p>
        </p:txBody>
      </p:sp>
      <p:sp>
        <p:nvSpPr>
          <p:cNvPr id="6" name="Šipka: doprava 5">
            <a:extLst>
              <a:ext uri="{FF2B5EF4-FFF2-40B4-BE49-F238E27FC236}">
                <a16:creationId xmlns:a16="http://schemas.microsoft.com/office/drawing/2014/main" id="{4A869487-6A1E-6F34-FF4F-3C39BE58DC4C}"/>
              </a:ext>
            </a:extLst>
          </p:cNvPr>
          <p:cNvSpPr/>
          <p:nvPr/>
        </p:nvSpPr>
        <p:spPr>
          <a:xfrm>
            <a:off x="6518353" y="4122799"/>
            <a:ext cx="159322" cy="1724425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177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780E87C-973A-D4C3-AA29-7397D8C79D84}"/>
              </a:ext>
            </a:extLst>
          </p:cNvPr>
          <p:cNvSpPr txBox="1"/>
          <p:nvPr/>
        </p:nvSpPr>
        <p:spPr>
          <a:xfrm>
            <a:off x="6518353" y="2058662"/>
            <a:ext cx="548230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Trend produkční funkce </a:t>
            </a:r>
            <a:r>
              <a:rPr lang="cs-CZ" b="1" dirty="0"/>
              <a:t>smrku</a:t>
            </a:r>
            <a:r>
              <a:rPr lang="cs-CZ" dirty="0"/>
              <a:t> (</a:t>
            </a:r>
            <a:r>
              <a:rPr lang="cs-CZ" b="1" dirty="0"/>
              <a:t>2001-2022</a:t>
            </a:r>
            <a:r>
              <a:rPr lang="cs-CZ" dirty="0"/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7A732912-D95D-D2CB-72D7-38CF4CC30380}"/>
              </a:ext>
            </a:extLst>
          </p:cNvPr>
          <p:cNvSpPr txBox="1"/>
          <p:nvPr/>
        </p:nvSpPr>
        <p:spPr>
          <a:xfrm>
            <a:off x="600354" y="2910715"/>
            <a:ext cx="548230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dirty="0"/>
              <a:t>Plnění produkční funkce </a:t>
            </a:r>
            <a:r>
              <a:rPr lang="cs-CZ" sz="1400" b="1" dirty="0"/>
              <a:t>smrku</a:t>
            </a:r>
            <a:r>
              <a:rPr lang="cs-CZ" sz="1400" dirty="0"/>
              <a:t> v jednotlivých letech (</a:t>
            </a:r>
            <a:r>
              <a:rPr lang="cs-CZ" sz="1400" b="1" dirty="0"/>
              <a:t>1981-2022</a:t>
            </a:r>
            <a:r>
              <a:rPr lang="cs-CZ" sz="1400" dirty="0"/>
              <a:t>)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2730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CBDCC3B2-F4BE-C094-CEC5-6A0CE9B6CDA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404664"/>
            <a:ext cx="7943512" cy="5616624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8F748171-EA6D-7549-DB20-893BCE6119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961" y="0"/>
            <a:ext cx="3215679" cy="2273117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F1121A09-CB85-BD88-053A-CA54B63FCC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961" y="2308548"/>
            <a:ext cx="3215679" cy="227633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E68A7B0-27FA-6BCE-984C-2E09A8BD48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961" y="4564397"/>
            <a:ext cx="3219288" cy="2275669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39480E0E-A6EC-4CCB-17BA-C50475292648}"/>
              </a:ext>
            </a:extLst>
          </p:cNvPr>
          <p:cNvSpPr txBox="1"/>
          <p:nvPr/>
        </p:nvSpPr>
        <p:spPr>
          <a:xfrm>
            <a:off x="407368" y="251937"/>
            <a:ext cx="7920880" cy="646331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Změna produkční funkce </a:t>
            </a:r>
            <a:r>
              <a:rPr lang="cs-CZ" b="1" dirty="0"/>
              <a:t>smrku</a:t>
            </a:r>
            <a:r>
              <a:rPr lang="cs-CZ" dirty="0"/>
              <a:t> mezi obdobími </a:t>
            </a:r>
            <a:r>
              <a:rPr lang="cs-CZ" b="1" dirty="0"/>
              <a:t>1981-2010</a:t>
            </a:r>
            <a:r>
              <a:rPr lang="cs-CZ" dirty="0"/>
              <a:t> a </a:t>
            </a:r>
            <a:r>
              <a:rPr lang="cs-CZ" b="1" dirty="0"/>
              <a:t>2015-2044 </a:t>
            </a:r>
            <a:r>
              <a:rPr lang="cs-CZ" dirty="0"/>
              <a:t>(</a:t>
            </a:r>
            <a:r>
              <a:rPr lang="cs-CZ" b="1" dirty="0" err="1"/>
              <a:t>Dendro</a:t>
            </a:r>
            <a:r>
              <a:rPr lang="cs-CZ" b="1" dirty="0" err="1">
                <a:solidFill>
                  <a:srgbClr val="FF0000"/>
                </a:solidFill>
              </a:rPr>
              <a:t>Network</a:t>
            </a:r>
            <a:r>
              <a:rPr lang="cs-CZ" b="1" dirty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B64AAA04-5DF9-4753-6AE7-01A381926161}"/>
              </a:ext>
            </a:extLst>
          </p:cNvPr>
          <p:cNvSpPr txBox="1"/>
          <p:nvPr/>
        </p:nvSpPr>
        <p:spPr>
          <a:xfrm>
            <a:off x="10248800" y="2020052"/>
            <a:ext cx="1728192" cy="276999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s-CZ" sz="1200" dirty="0"/>
              <a:t>1981-2010 → </a:t>
            </a:r>
            <a:r>
              <a:rPr lang="cs-CZ" sz="1200" b="1" dirty="0"/>
              <a:t>2035-2064 </a:t>
            </a:r>
            <a:endParaRPr lang="en-US" sz="1200" b="1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31D0E64-E7AF-5F2B-9B82-7A611CB11EE4}"/>
              </a:ext>
            </a:extLst>
          </p:cNvPr>
          <p:cNvSpPr txBox="1"/>
          <p:nvPr/>
        </p:nvSpPr>
        <p:spPr>
          <a:xfrm>
            <a:off x="10248800" y="4309423"/>
            <a:ext cx="1728192" cy="276999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s-CZ" sz="1200" dirty="0"/>
              <a:t>1981-2010 → </a:t>
            </a:r>
            <a:r>
              <a:rPr lang="cs-CZ" sz="1200" b="1" dirty="0"/>
              <a:t>2055-2084 </a:t>
            </a:r>
            <a:endParaRPr lang="en-US" sz="1200" b="1" dirty="0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61CE4AE4-EB80-D092-FA35-72E4BBEFA851}"/>
              </a:ext>
            </a:extLst>
          </p:cNvPr>
          <p:cNvSpPr txBox="1"/>
          <p:nvPr/>
        </p:nvSpPr>
        <p:spPr>
          <a:xfrm>
            <a:off x="10248800" y="6545555"/>
            <a:ext cx="1728192" cy="276999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s-CZ" sz="1200" dirty="0"/>
              <a:t>1981-2010 → </a:t>
            </a:r>
            <a:r>
              <a:rPr lang="cs-CZ" sz="1200" b="1" dirty="0"/>
              <a:t>2070-2099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8353066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text, diagram, mapa&#10;&#10;Popis byl vytvořen automaticky">
            <a:extLst>
              <a:ext uri="{FF2B5EF4-FFF2-40B4-BE49-F238E27FC236}">
                <a16:creationId xmlns:a16="http://schemas.microsoft.com/office/drawing/2014/main" id="{69C58180-B667-66D7-CF26-3FA8CC1AE8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" y="-27384"/>
            <a:ext cx="12191573" cy="6844582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1D4F51F8-0981-80CE-2454-0604DFB77FB4}"/>
              </a:ext>
            </a:extLst>
          </p:cNvPr>
          <p:cNvSpPr txBox="1"/>
          <p:nvPr/>
        </p:nvSpPr>
        <p:spPr>
          <a:xfrm>
            <a:off x="191344" y="6021288"/>
            <a:ext cx="4392488" cy="523220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400" dirty="0"/>
              <a:t>Vztah mezi tloušťkovým přírůstem </a:t>
            </a:r>
            <a:r>
              <a:rPr lang="cs-CZ" sz="1400" b="1" dirty="0"/>
              <a:t>smrku</a:t>
            </a:r>
            <a:r>
              <a:rPr lang="cs-CZ" sz="1400" dirty="0"/>
              <a:t> a sytostním doplňkem pro lokality </a:t>
            </a:r>
            <a:r>
              <a:rPr lang="cs-CZ" sz="1400" dirty="0" err="1"/>
              <a:t>DendroNetwork</a:t>
            </a:r>
            <a:r>
              <a:rPr lang="cs-CZ" sz="1400" dirty="0"/>
              <a:t> v letech </a:t>
            </a:r>
            <a:r>
              <a:rPr lang="cs-CZ" sz="1400" b="1" dirty="0"/>
              <a:t>2016-2023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47E5087-62F7-AF3C-7520-F556375DD04C}"/>
              </a:ext>
            </a:extLst>
          </p:cNvPr>
          <p:cNvSpPr txBox="1"/>
          <p:nvPr/>
        </p:nvSpPr>
        <p:spPr>
          <a:xfrm>
            <a:off x="6816080" y="2996952"/>
            <a:ext cx="2952328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Hodnocení stanovištních podmínek pro růst </a:t>
            </a:r>
            <a:r>
              <a:rPr lang="cs-CZ" b="1" dirty="0"/>
              <a:t>smrku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77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4" y="53122"/>
            <a:ext cx="223401" cy="44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10588" tIns="55294" rIns="110588" bIns="55294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177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40B4E86-C3F0-F7EA-A316-9EC903489B16}"/>
              </a:ext>
            </a:extLst>
          </p:cNvPr>
          <p:cNvSpPr txBox="1"/>
          <p:nvPr/>
        </p:nvSpPr>
        <p:spPr>
          <a:xfrm>
            <a:off x="839416" y="3903587"/>
            <a:ext cx="10585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  <a:buFont typeface="+mj-lt"/>
              <a:buAutoNum type="arabicPeriod"/>
            </a:pP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Sledování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</a:t>
            </a: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itality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lesů</a:t>
            </a: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a reakce dřevin na měnící se podmínky prostředí </a:t>
            </a:r>
            <a:endParaRPr lang="en-US" sz="20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  <a:p>
            <a:pPr marL="742950" lvl="1" indent="-285750" algn="l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Popis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: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 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DendroNetwork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umožňuje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průběžné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sledování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vitality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pomocí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dendrometrů</a:t>
            </a:r>
            <a:endParaRPr lang="en-US" sz="20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Význam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: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 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Rychlá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identifikace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stresových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faktorů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(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např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.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sucha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škůdci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)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umožňuje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včasné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zásahy</a:t>
            </a:r>
            <a:r>
              <a:rPr lang="cs-CZ" sz="2000" dirty="0">
                <a:solidFill>
                  <a:srgbClr val="0D0D0D"/>
                </a:solidFill>
                <a:highlight>
                  <a:srgbClr val="FFFFFF"/>
                </a:highlight>
              </a:rPr>
              <a:t> 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a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minimalizaci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škod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.</a:t>
            </a:r>
            <a:endParaRPr lang="cs-CZ" sz="20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</p:txBody>
      </p:sp>
      <p:pic>
        <p:nvPicPr>
          <p:cNvPr id="6" name="Obrázek 5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110CC6A2-FF94-6BDC-AC64-53B5963706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80" y="2476142"/>
            <a:ext cx="1870551" cy="810712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95450C40-794D-4EF6-5219-B8028BF7E7E3}"/>
              </a:ext>
            </a:extLst>
          </p:cNvPr>
          <p:cNvSpPr txBox="1"/>
          <p:nvPr/>
        </p:nvSpPr>
        <p:spPr>
          <a:xfrm>
            <a:off x="4583832" y="1697193"/>
            <a:ext cx="63367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je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klíčovým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nástrojem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pro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moderní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lesnický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sektor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,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umožňuje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lépe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rozumět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a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reagovat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na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výzvy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současného</a:t>
            </a:r>
            <a:r>
              <a:rPr lang="en-US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4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lesnictví</a:t>
            </a:r>
            <a:r>
              <a:rPr lang="cs-CZ" sz="24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– klimatickou změnu</a:t>
            </a:r>
            <a:endParaRPr lang="en-US" sz="2400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8C6FAA19-E46E-26D5-54F7-0C5A39D081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416" y="1650232"/>
            <a:ext cx="3200231" cy="695702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13F962F8-4502-D13F-9B36-E7A1504E239F}"/>
              </a:ext>
            </a:extLst>
          </p:cNvPr>
          <p:cNvSpPr txBox="1"/>
          <p:nvPr/>
        </p:nvSpPr>
        <p:spPr>
          <a:xfrm>
            <a:off x="767408" y="276470"/>
            <a:ext cx="10297144" cy="899941"/>
          </a:xfrm>
          <a:prstGeom prst="rect">
            <a:avLst/>
          </a:prstGeom>
          <a:solidFill>
            <a:srgbClr val="70AD47">
              <a:lumMod val="5000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137160" tIns="137160" rIns="137160" bIns="137160" numCol="1" spcCol="1270" anchor="ctr" anchorCtr="0">
            <a:noAutofit/>
          </a:bodyPr>
          <a:lstStyle>
            <a:lvl1pPr>
              <a:defRPr sz="3600"/>
            </a:lvl1pPr>
          </a:lstStyle>
          <a:p>
            <a:r>
              <a:rPr lang="cs-CZ" sz="2400" dirty="0">
                <a:solidFill>
                  <a:schemeClr val="bg1"/>
                </a:solidFill>
              </a:rPr>
              <a:t>Čím tedy přispívá biomonitoring k pochopení reakce lesů na klimatickou změnu?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67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4" y="53122"/>
            <a:ext cx="223401" cy="44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10588" tIns="55294" rIns="110588" bIns="55294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177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40B4E86-C3F0-F7EA-A316-9EC903489B16}"/>
              </a:ext>
            </a:extLst>
          </p:cNvPr>
          <p:cNvSpPr txBox="1"/>
          <p:nvPr/>
        </p:nvSpPr>
        <p:spPr>
          <a:xfrm>
            <a:off x="767408" y="1412776"/>
            <a:ext cx="10297144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>
              <a:spcAft>
                <a:spcPts val="600"/>
              </a:spcAft>
              <a:buFont typeface="+mj-lt"/>
              <a:buAutoNum type="arabicPeriod"/>
              <a:defRPr sz="2000" b="1" i="0">
                <a:solidFill>
                  <a:srgbClr val="0D0D0D"/>
                </a:solidFill>
                <a:effectLst/>
                <a:highlight>
                  <a:srgbClr val="FFFFFF"/>
                </a:highlight>
              </a:defRPr>
            </a:lvl1pPr>
            <a:lvl2pPr marL="742950" lvl="1" indent="-285750" fontAlgn="base">
              <a:spcAft>
                <a:spcPts val="600"/>
              </a:spcAft>
              <a:buFont typeface="Arial" panose="020B0604020202020204" pitchFamily="34" charset="0"/>
              <a:buChar char="•"/>
              <a:defRPr sz="2000" b="1" i="0">
                <a:solidFill>
                  <a:srgbClr val="0D0D0D"/>
                </a:solidFill>
                <a:effectLst/>
                <a:highlight>
                  <a:srgbClr val="FFFFFF"/>
                </a:highlight>
              </a:defRPr>
            </a:lvl2pPr>
          </a:lstStyle>
          <a:p>
            <a:pPr marL="268288" indent="-268288" algn="l">
              <a:spcAft>
                <a:spcPts val="600"/>
              </a:spcAft>
              <a:buFont typeface="+mj-lt"/>
              <a:buAutoNum type="arabicPeriod" startAt="2"/>
            </a:pP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Předpověď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</a:t>
            </a: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ývoje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cs-CZ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</a:t>
            </a: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esů</a:t>
            </a:r>
            <a:endParaRPr lang="en-US" sz="20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Popis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: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 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Dlouhodobá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data z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DendroNetworku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poskytují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cenné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informace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o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trendech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růstu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a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vlivu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klimatických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změn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.</a:t>
            </a: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Význam</a:t>
            </a:r>
            <a:r>
              <a:rPr lang="en-US" sz="20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: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 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Lepší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plánování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lesnického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hospodaření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a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adaptace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na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změnu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2000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klimatu</a:t>
            </a:r>
            <a:r>
              <a:rPr lang="en-US" sz="2000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</a:rPr>
              <a:t>.</a:t>
            </a:r>
            <a:endParaRPr lang="cs-CZ" sz="20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  <a:p>
            <a:pPr marL="742950" lvl="1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800" b="0" i="0" dirty="0">
              <a:solidFill>
                <a:srgbClr val="0D0D0D"/>
              </a:solidFill>
              <a:effectLst/>
              <a:highlight>
                <a:srgbClr val="FFFFFF"/>
              </a:highlight>
            </a:endParaRPr>
          </a:p>
          <a:p>
            <a:pPr marL="268288" indent="-268288">
              <a:buFont typeface="+mj-lt"/>
              <a:buAutoNum type="arabicPeriod" startAt="3"/>
            </a:pPr>
            <a:r>
              <a:rPr lang="en-US" dirty="0" err="1"/>
              <a:t>Podpora</a:t>
            </a:r>
            <a:r>
              <a:rPr lang="en-US" dirty="0"/>
              <a:t> </a:t>
            </a:r>
            <a:r>
              <a:rPr lang="cs-CZ" dirty="0"/>
              <a:t>u</a:t>
            </a:r>
            <a:r>
              <a:rPr lang="en-US" dirty="0" err="1"/>
              <a:t>držitelného</a:t>
            </a:r>
            <a:r>
              <a:rPr lang="en-US" dirty="0"/>
              <a:t> </a:t>
            </a:r>
            <a:r>
              <a:rPr lang="en-US" dirty="0" err="1"/>
              <a:t>Lesnictví</a:t>
            </a:r>
            <a:endParaRPr lang="en-US" dirty="0"/>
          </a:p>
          <a:p>
            <a:pPr lvl="1"/>
            <a:r>
              <a:rPr lang="en-US" dirty="0" err="1"/>
              <a:t>Popis</a:t>
            </a:r>
            <a:r>
              <a:rPr lang="en-US" dirty="0"/>
              <a:t>: </a:t>
            </a:r>
            <a:r>
              <a:rPr lang="en-US" b="0" dirty="0" err="1"/>
              <a:t>DendroNetwork</a:t>
            </a:r>
            <a:r>
              <a:rPr lang="en-US" b="0" dirty="0"/>
              <a:t> </a:t>
            </a:r>
            <a:r>
              <a:rPr lang="en-US" b="0" dirty="0" err="1"/>
              <a:t>poskytuje</a:t>
            </a:r>
            <a:r>
              <a:rPr lang="en-US" b="0" dirty="0"/>
              <a:t> data pro </a:t>
            </a:r>
            <a:r>
              <a:rPr lang="en-US" b="0" dirty="0" err="1"/>
              <a:t>vědecký</a:t>
            </a:r>
            <a:r>
              <a:rPr lang="en-US" b="0" dirty="0"/>
              <a:t> </a:t>
            </a:r>
            <a:r>
              <a:rPr lang="en-US" b="0" dirty="0" err="1"/>
              <a:t>výzkum</a:t>
            </a:r>
            <a:r>
              <a:rPr lang="en-US" b="0" dirty="0"/>
              <a:t> a </a:t>
            </a:r>
            <a:r>
              <a:rPr lang="en-US" b="0" dirty="0" err="1"/>
              <a:t>podporu</a:t>
            </a:r>
            <a:r>
              <a:rPr lang="en-US" b="0" dirty="0"/>
              <a:t> </a:t>
            </a:r>
            <a:r>
              <a:rPr lang="en-US" b="0" dirty="0" err="1"/>
              <a:t>politik</a:t>
            </a:r>
            <a:r>
              <a:rPr lang="en-US" b="0" dirty="0"/>
              <a:t> pro </a:t>
            </a:r>
            <a:r>
              <a:rPr lang="en-US" b="0" dirty="0" err="1"/>
              <a:t>udržitelné</a:t>
            </a:r>
            <a:r>
              <a:rPr lang="en-US" b="0" dirty="0"/>
              <a:t> </a:t>
            </a:r>
            <a:r>
              <a:rPr lang="en-US" b="0" dirty="0" err="1"/>
              <a:t>lesnictví</a:t>
            </a:r>
            <a:r>
              <a:rPr lang="cs-CZ" b="0" dirty="0"/>
              <a:t> (</a:t>
            </a:r>
            <a:r>
              <a:rPr lang="cs-CZ" b="0" i="1" dirty="0"/>
              <a:t>Programové prohlášení vlády 2022 = biomonitoring reakce lesů</a:t>
            </a:r>
            <a:r>
              <a:rPr lang="cs-CZ" b="0" dirty="0"/>
              <a:t>)</a:t>
            </a:r>
            <a:r>
              <a:rPr lang="en-US" b="0" dirty="0"/>
              <a:t>.</a:t>
            </a:r>
          </a:p>
          <a:p>
            <a:pPr lvl="1"/>
            <a:r>
              <a:rPr lang="en-US" dirty="0" err="1"/>
              <a:t>Význam</a:t>
            </a:r>
            <a:r>
              <a:rPr lang="en-US" dirty="0"/>
              <a:t>: </a:t>
            </a:r>
            <a:r>
              <a:rPr lang="en-US" b="0" dirty="0" err="1"/>
              <a:t>Zlepšení</a:t>
            </a:r>
            <a:r>
              <a:rPr lang="en-US" b="0" dirty="0"/>
              <a:t> </a:t>
            </a:r>
            <a:r>
              <a:rPr lang="en-US" b="0" dirty="0" err="1"/>
              <a:t>prax</a:t>
            </a:r>
            <a:r>
              <a:rPr lang="cs-CZ" b="0" dirty="0"/>
              <a:t>e</a:t>
            </a:r>
            <a:r>
              <a:rPr lang="en-US" b="0" dirty="0"/>
              <a:t> </a:t>
            </a:r>
            <a:r>
              <a:rPr lang="en-US" b="0" dirty="0" err="1"/>
              <a:t>založen</a:t>
            </a:r>
            <a:r>
              <a:rPr lang="cs-CZ" b="0" dirty="0"/>
              <a:t>é</a:t>
            </a:r>
            <a:r>
              <a:rPr lang="en-US" b="0" dirty="0"/>
              <a:t> </a:t>
            </a:r>
            <a:r>
              <a:rPr lang="en-US" b="0" dirty="0" err="1"/>
              <a:t>na</a:t>
            </a:r>
            <a:r>
              <a:rPr lang="en-US" b="0" dirty="0"/>
              <a:t> </a:t>
            </a:r>
            <a:r>
              <a:rPr lang="en-US" b="0" dirty="0" err="1"/>
              <a:t>důkazech</a:t>
            </a:r>
            <a:r>
              <a:rPr lang="en-US" b="0" dirty="0"/>
              <a:t> </a:t>
            </a:r>
            <a:r>
              <a:rPr lang="en-US" b="0" dirty="0" err="1"/>
              <a:t>zvyšuje</a:t>
            </a:r>
            <a:r>
              <a:rPr lang="en-US" b="0" dirty="0"/>
              <a:t> </a:t>
            </a:r>
            <a:r>
              <a:rPr lang="en-US" b="0" dirty="0" err="1"/>
              <a:t>produktivitu</a:t>
            </a:r>
            <a:r>
              <a:rPr lang="en-US" b="0" dirty="0"/>
              <a:t> a </a:t>
            </a:r>
            <a:r>
              <a:rPr lang="en-US" b="0" dirty="0" err="1"/>
              <a:t>vitalitu</a:t>
            </a:r>
            <a:r>
              <a:rPr lang="en-US" b="0" dirty="0"/>
              <a:t> </a:t>
            </a:r>
            <a:r>
              <a:rPr lang="en-US" b="0" dirty="0" err="1"/>
              <a:t>lesních</a:t>
            </a:r>
            <a:r>
              <a:rPr lang="en-US" b="0" dirty="0"/>
              <a:t> </a:t>
            </a:r>
            <a:r>
              <a:rPr lang="en-US" b="0" dirty="0" err="1"/>
              <a:t>ekosystémů</a:t>
            </a:r>
            <a:r>
              <a:rPr lang="cs-CZ" b="0" dirty="0"/>
              <a:t> včetně plnění ekosystémových funkcí (služeb)</a:t>
            </a:r>
            <a:r>
              <a:rPr lang="en-US" b="0" dirty="0"/>
              <a:t>.</a:t>
            </a:r>
            <a:endParaRPr lang="cs-CZ" b="0" dirty="0"/>
          </a:p>
          <a:p>
            <a:pPr lvl="1"/>
            <a:endParaRPr lang="cs-CZ" sz="800" b="0" dirty="0"/>
          </a:p>
          <a:p>
            <a:pPr>
              <a:buAutoNum type="arabicPeriod" startAt="3"/>
            </a:pPr>
            <a:r>
              <a:rPr lang="cs-CZ" dirty="0"/>
              <a:t> </a:t>
            </a:r>
            <a:r>
              <a:rPr lang="en-US" dirty="0" err="1"/>
              <a:t>Vzdělávání</a:t>
            </a:r>
            <a:r>
              <a:rPr lang="en-US" dirty="0"/>
              <a:t> </a:t>
            </a:r>
          </a:p>
          <a:p>
            <a:pPr lvl="1"/>
            <a:r>
              <a:rPr lang="en-US" dirty="0" err="1"/>
              <a:t>Popis</a:t>
            </a:r>
            <a:r>
              <a:rPr lang="en-US" dirty="0"/>
              <a:t>: </a:t>
            </a:r>
            <a:r>
              <a:rPr lang="en-US" b="0" dirty="0"/>
              <a:t>Biomonitoring </a:t>
            </a:r>
            <a:r>
              <a:rPr lang="en-US" b="0" dirty="0" err="1"/>
              <a:t>podporuje</a:t>
            </a:r>
            <a:r>
              <a:rPr lang="en-US" b="0" dirty="0"/>
              <a:t> </a:t>
            </a:r>
            <a:r>
              <a:rPr lang="en-US" b="0" dirty="0" err="1"/>
              <a:t>vzdělávání</a:t>
            </a:r>
            <a:r>
              <a:rPr lang="en-US" b="0" dirty="0"/>
              <a:t> a </a:t>
            </a:r>
            <a:r>
              <a:rPr lang="en-US" b="0" dirty="0" err="1"/>
              <a:t>školení</a:t>
            </a:r>
            <a:r>
              <a:rPr lang="en-US" b="0" dirty="0"/>
              <a:t> </a:t>
            </a:r>
            <a:r>
              <a:rPr lang="en-US" b="0" dirty="0" err="1"/>
              <a:t>lesnických</a:t>
            </a:r>
            <a:r>
              <a:rPr lang="en-US" b="0" dirty="0"/>
              <a:t> </a:t>
            </a:r>
            <a:r>
              <a:rPr lang="en-US" b="0" dirty="0" err="1"/>
              <a:t>odborníků</a:t>
            </a:r>
            <a:r>
              <a:rPr lang="en-US" b="0" dirty="0"/>
              <a:t>.</a:t>
            </a:r>
          </a:p>
          <a:p>
            <a:pPr lvl="1"/>
            <a:r>
              <a:rPr lang="en-US" dirty="0" err="1"/>
              <a:t>Význam</a:t>
            </a:r>
            <a:r>
              <a:rPr lang="en-US" dirty="0"/>
              <a:t>: </a:t>
            </a:r>
            <a:r>
              <a:rPr lang="en-US" b="0" dirty="0" err="1"/>
              <a:t>Vyškolení</a:t>
            </a:r>
            <a:r>
              <a:rPr lang="en-US" b="0" dirty="0"/>
              <a:t> </a:t>
            </a:r>
            <a:r>
              <a:rPr lang="en-US" b="0" dirty="0" err="1"/>
              <a:t>pracovníci</a:t>
            </a:r>
            <a:r>
              <a:rPr lang="en-US" b="0" dirty="0"/>
              <a:t> </a:t>
            </a:r>
            <a:r>
              <a:rPr lang="en-US" b="0" dirty="0" err="1"/>
              <a:t>jsou</a:t>
            </a:r>
            <a:r>
              <a:rPr lang="en-US" b="0" dirty="0"/>
              <a:t> </a:t>
            </a:r>
            <a:r>
              <a:rPr lang="en-US" b="0" dirty="0" err="1"/>
              <a:t>klíčoví</a:t>
            </a:r>
            <a:r>
              <a:rPr lang="en-US" b="0" dirty="0"/>
              <a:t> pro </a:t>
            </a:r>
            <a:r>
              <a:rPr lang="en-US" b="0" dirty="0" err="1"/>
              <a:t>implementaci</a:t>
            </a:r>
            <a:r>
              <a:rPr lang="en-US" b="0" dirty="0"/>
              <a:t> </a:t>
            </a:r>
            <a:r>
              <a:rPr lang="en-US" b="0" dirty="0" err="1"/>
              <a:t>inovativních</a:t>
            </a:r>
            <a:r>
              <a:rPr lang="en-US" b="0" dirty="0"/>
              <a:t> </a:t>
            </a:r>
            <a:r>
              <a:rPr lang="en-US" b="0" dirty="0" err="1"/>
              <a:t>přístupů</a:t>
            </a:r>
            <a:r>
              <a:rPr lang="en-US" b="0" dirty="0"/>
              <a:t> v </a:t>
            </a:r>
            <a:r>
              <a:rPr lang="en-US" b="0" dirty="0" err="1"/>
              <a:t>lesním</a:t>
            </a:r>
            <a:r>
              <a:rPr lang="en-US" b="0" dirty="0"/>
              <a:t> </a:t>
            </a:r>
            <a:r>
              <a:rPr lang="en-US" b="0" dirty="0" err="1"/>
              <a:t>hospodářství</a:t>
            </a:r>
            <a:r>
              <a:rPr lang="en-US" b="0" dirty="0"/>
              <a:t>.</a:t>
            </a:r>
          </a:p>
          <a:p>
            <a:pPr>
              <a:buAutoNum type="arabicPeriod" startAt="3"/>
            </a:pPr>
            <a:endParaRPr lang="en-US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81EF67A-FF7C-2FD3-9351-65B4BF972510}"/>
              </a:ext>
            </a:extLst>
          </p:cNvPr>
          <p:cNvSpPr txBox="1"/>
          <p:nvPr/>
        </p:nvSpPr>
        <p:spPr>
          <a:xfrm>
            <a:off x="767408" y="276470"/>
            <a:ext cx="10297144" cy="899941"/>
          </a:xfrm>
          <a:prstGeom prst="rect">
            <a:avLst/>
          </a:prstGeom>
          <a:solidFill>
            <a:srgbClr val="70AD47">
              <a:lumMod val="50000"/>
            </a:srgbClr>
          </a:solidFill>
          <a:ln w="127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  <a:miter lim="800000"/>
          </a:ln>
          <a:effectLst/>
        </p:spPr>
        <p:txBody>
          <a:bodyPr spcFirstLastPara="0" vert="horz" wrap="square" lIns="137160" tIns="137160" rIns="137160" bIns="137160" numCol="1" spcCol="1270" anchor="ctr" anchorCtr="0">
            <a:noAutofit/>
          </a:bodyPr>
          <a:lstStyle>
            <a:lvl1pPr>
              <a:defRPr sz="3600"/>
            </a:lvl1pPr>
          </a:lstStyle>
          <a:p>
            <a:r>
              <a:rPr lang="cs-CZ" sz="2400" dirty="0">
                <a:solidFill>
                  <a:schemeClr val="bg1"/>
                </a:solidFill>
              </a:rPr>
              <a:t>Čím tedy přispívá biomonitoring k pochopení reakce lesů na klimatickou změnu?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7054-5C8F-1B89-2A27-35412706B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ovéPole 15">
            <a:extLst>
              <a:ext uri="{FF2B5EF4-FFF2-40B4-BE49-F238E27FC236}">
                <a16:creationId xmlns:a16="http://schemas.microsoft.com/office/drawing/2014/main" id="{DA28432D-65D8-91A4-DE24-46D986190831}"/>
              </a:ext>
            </a:extLst>
          </p:cNvPr>
          <p:cNvSpPr txBox="1"/>
          <p:nvPr/>
        </p:nvSpPr>
        <p:spPr>
          <a:xfrm>
            <a:off x="1252463" y="3438374"/>
            <a:ext cx="9608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0" b="1" i="0" dirty="0">
                <a:solidFill>
                  <a:srgbClr val="006600"/>
                </a:solidFill>
                <a:effectLst/>
              </a:rPr>
              <a:t>Klimatická změna: </a:t>
            </a:r>
          </a:p>
          <a:p>
            <a:r>
              <a:rPr lang="cs-CZ" sz="4000" b="1" i="0" dirty="0">
                <a:solidFill>
                  <a:srgbClr val="006600"/>
                </a:solidFill>
                <a:effectLst/>
              </a:rPr>
              <a:t>nové prostředí pro naše lesy</a:t>
            </a:r>
            <a:endParaRPr lang="en-US" sz="4000" dirty="0"/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CBC2C8ED-42FE-C341-301B-B0E73948C7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029993"/>
            <a:ext cx="12196689" cy="1816262"/>
          </a:xfrm>
          <a:prstGeom prst="rect">
            <a:avLst/>
          </a:prstGeom>
        </p:spPr>
      </p:pic>
      <p:sp>
        <p:nvSpPr>
          <p:cNvPr id="18" name="TextovéPole 17">
            <a:extLst>
              <a:ext uri="{FF2B5EF4-FFF2-40B4-BE49-F238E27FC236}">
                <a16:creationId xmlns:a16="http://schemas.microsoft.com/office/drawing/2014/main" id="{A1EC79C1-CC2A-8C59-2B34-1E587FE65C74}"/>
              </a:ext>
            </a:extLst>
          </p:cNvPr>
          <p:cNvSpPr txBox="1"/>
          <p:nvPr/>
        </p:nvSpPr>
        <p:spPr>
          <a:xfrm>
            <a:off x="840487" y="5353932"/>
            <a:ext cx="2732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dirty="0"/>
              <a:t>Petr Horáček</a:t>
            </a:r>
            <a:endParaRPr lang="en-US" sz="3200" dirty="0"/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C705F533-7BE4-E6CA-CBFA-22037AA4217F}"/>
              </a:ext>
            </a:extLst>
          </p:cNvPr>
          <p:cNvSpPr txBox="1"/>
          <p:nvPr/>
        </p:nvSpPr>
        <p:spPr>
          <a:xfrm>
            <a:off x="4887790" y="5646320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Lesnictví – lesy po kůrovci</a:t>
            </a:r>
          </a:p>
          <a:p>
            <a:pPr algn="r"/>
            <a:r>
              <a:rPr lang="cs-CZ" sz="1600" dirty="0"/>
              <a:t>Komise pro životní prostředí AV ČR</a:t>
            </a:r>
            <a:endParaRPr lang="en-US" sz="1600" dirty="0"/>
          </a:p>
          <a:p>
            <a:pPr algn="r"/>
            <a:r>
              <a:rPr lang="cs-CZ" sz="1600" dirty="0"/>
              <a:t>19</a:t>
            </a:r>
            <a:r>
              <a:rPr lang="en-US" sz="1600" dirty="0"/>
              <a:t>.</a:t>
            </a:r>
            <a:r>
              <a:rPr lang="cs-CZ" sz="1600" dirty="0"/>
              <a:t>3</a:t>
            </a:r>
            <a:r>
              <a:rPr lang="en-US" sz="1600" dirty="0"/>
              <a:t>. 202</a:t>
            </a:r>
            <a:r>
              <a:rPr lang="cs-CZ" sz="1600" dirty="0"/>
              <a:t>5</a:t>
            </a:r>
            <a:endParaRPr lang="en-US" sz="1600" dirty="0"/>
          </a:p>
        </p:txBody>
      </p:sp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42454EFC-6D30-7C96-B5AE-2FCF488E31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88" y="116632"/>
            <a:ext cx="1870551" cy="8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301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3F8BC-11FD-0D27-091B-EB0B48988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896D2D6D-7C4D-F73B-6402-06D6111C66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8851" y="1547813"/>
            <a:ext cx="76485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8" descr="VÃ½sledek obrÃ¡zku pro czechglobe.cz">
            <a:extLst>
              <a:ext uri="{FF2B5EF4-FFF2-40B4-BE49-F238E27FC236}">
                <a16:creationId xmlns:a16="http://schemas.microsoft.com/office/drawing/2014/main" id="{9091C0C6-972A-3C2B-E239-CEB5D2E39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0326" y="333375"/>
            <a:ext cx="273526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ál 6">
            <a:extLst>
              <a:ext uri="{FF2B5EF4-FFF2-40B4-BE49-F238E27FC236}">
                <a16:creationId xmlns:a16="http://schemas.microsoft.com/office/drawing/2014/main" id="{937641DC-B2E0-9281-C3AF-ECF9F54A6F92}"/>
              </a:ext>
            </a:extLst>
          </p:cNvPr>
          <p:cNvSpPr/>
          <p:nvPr/>
        </p:nvSpPr>
        <p:spPr>
          <a:xfrm>
            <a:off x="9624392" y="869157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2" name="Obrázek 1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0655B0E8-22F2-CFE9-1BD2-933433B874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017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DFFB4515-6226-4015-CC3D-EBB7D7CD0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17" y="692696"/>
            <a:ext cx="5848775" cy="393017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D56F97CE-A845-7670-2A51-0B6A91182017}"/>
              </a:ext>
            </a:extLst>
          </p:cNvPr>
          <p:cNvSpPr txBox="1"/>
          <p:nvPr/>
        </p:nvSpPr>
        <p:spPr>
          <a:xfrm>
            <a:off x="157663" y="4640214"/>
            <a:ext cx="324919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/>
              <a:t>Průměrné červencové </a:t>
            </a:r>
            <a:r>
              <a:rPr lang="cs-CZ" sz="2400" b="1" dirty="0"/>
              <a:t>teploty vzduchu</a:t>
            </a:r>
            <a:r>
              <a:rPr lang="cs-CZ" sz="2400" dirty="0"/>
              <a:t> </a:t>
            </a:r>
          </a:p>
          <a:p>
            <a:r>
              <a:rPr lang="cs-CZ" sz="2400" dirty="0"/>
              <a:t>ve </a:t>
            </a:r>
            <a:r>
              <a:rPr lang="cs-CZ" sz="2400" b="1" u="sng" dirty="0"/>
              <a:t>Střední Evropě</a:t>
            </a:r>
            <a:r>
              <a:rPr lang="cs-CZ" sz="2400" dirty="0"/>
              <a:t>; </a:t>
            </a:r>
          </a:p>
          <a:p>
            <a:r>
              <a:rPr lang="cs-CZ" sz="2400" dirty="0"/>
              <a:t>výškový gradient</a:t>
            </a:r>
            <a:endParaRPr lang="en-US" sz="2400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669FDE9-7F0A-1E0C-3F96-5E4551FA0A35}"/>
              </a:ext>
            </a:extLst>
          </p:cNvPr>
          <p:cNvSpPr txBox="1"/>
          <p:nvPr/>
        </p:nvSpPr>
        <p:spPr>
          <a:xfrm>
            <a:off x="9264352" y="4537722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LxqngsPvdghtHllmpcCvqbdgTimes-Roman"/>
              </a:rPr>
              <a:t>Leuschner, </a:t>
            </a:r>
            <a:r>
              <a:rPr lang="en-US" dirty="0" err="1">
                <a:latin typeface="LxqngsPvdghtHllmpcCvqbdgTimes-Roman"/>
              </a:rPr>
              <a:t>Ellenberg</a:t>
            </a:r>
            <a:r>
              <a:rPr lang="cs-CZ" dirty="0">
                <a:latin typeface="LxqngsPvdghtHllmpcCvqbdgTimes-Roman"/>
              </a:rPr>
              <a:t> (2017)</a:t>
            </a:r>
            <a:endParaRPr lang="en-US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DECE661-14A3-5443-AD6A-F847496778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008" y="692696"/>
            <a:ext cx="5812551" cy="3930174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9289EFC6-4C4E-19A3-2794-1A912F43871D}"/>
              </a:ext>
            </a:extLst>
          </p:cNvPr>
          <p:cNvSpPr txBox="1"/>
          <p:nvPr/>
        </p:nvSpPr>
        <p:spPr>
          <a:xfrm>
            <a:off x="6106700" y="4640214"/>
            <a:ext cx="40937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ea typeface="Microsoft YaHei" panose="020B0503020204020204" pitchFamily="34" charset="-122"/>
              </a:rPr>
              <a:t>Průměrné </a:t>
            </a:r>
          </a:p>
          <a:p>
            <a:r>
              <a:rPr lang="cs-CZ" sz="2400" b="1" dirty="0">
                <a:ea typeface="Microsoft YaHei" panose="020B0503020204020204" pitchFamily="34" charset="-122"/>
              </a:rPr>
              <a:t>roční srážky </a:t>
            </a:r>
          </a:p>
          <a:p>
            <a:r>
              <a:rPr lang="cs-CZ" sz="2400" dirty="0">
                <a:ea typeface="Microsoft YaHei" panose="020B0503020204020204" pitchFamily="34" charset="-122"/>
              </a:rPr>
              <a:t>ve </a:t>
            </a:r>
            <a:r>
              <a:rPr lang="cs-CZ" sz="2400" b="1" u="sng" dirty="0">
                <a:ea typeface="Microsoft YaHei" panose="020B0503020204020204" pitchFamily="34" charset="-122"/>
              </a:rPr>
              <a:t>Střední Evropě</a:t>
            </a:r>
            <a:r>
              <a:rPr lang="cs-CZ" sz="2400" dirty="0">
                <a:ea typeface="Microsoft YaHei" panose="020B0503020204020204" pitchFamily="34" charset="-122"/>
              </a:rPr>
              <a:t>;</a:t>
            </a:r>
          </a:p>
          <a:p>
            <a:r>
              <a:rPr lang="cs-CZ" sz="2400" dirty="0">
                <a:ea typeface="Microsoft YaHei" panose="020B0503020204020204" pitchFamily="34" charset="-122"/>
              </a:rPr>
              <a:t>výškový </a:t>
            </a:r>
            <a:r>
              <a:rPr lang="en-US" sz="2400" dirty="0">
                <a:ea typeface="Microsoft YaHei" panose="020B0503020204020204" pitchFamily="34" charset="-122"/>
              </a:rPr>
              <a:t>&amp; </a:t>
            </a:r>
            <a:r>
              <a:rPr lang="cs-CZ" sz="2400" dirty="0">
                <a:ea typeface="Microsoft YaHei" panose="020B0503020204020204" pitchFamily="34" charset="-122"/>
              </a:rPr>
              <a:t>geografický gradient</a:t>
            </a:r>
            <a:endParaRPr lang="en-US" sz="2400" dirty="0">
              <a:ea typeface="Microsoft YaHei" panose="020B0503020204020204" pitchFamily="34" charset="-122"/>
            </a:endParaRPr>
          </a:p>
        </p:txBody>
      </p:sp>
      <p:pic>
        <p:nvPicPr>
          <p:cNvPr id="4" name="Obrázek 3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01148B72-F67E-896D-1757-DCE8E1AC3C9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D77ED0D-F22C-97E0-8F0A-05504B987E3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8" y="211570"/>
            <a:ext cx="7750052" cy="472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992B4B-0C18-1A0D-7EEB-0EB6EC04299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804788" y="5048890"/>
            <a:ext cx="6659364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Roční vývoj </a:t>
            </a:r>
            <a:r>
              <a:rPr kumimoji="0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procenta plochy sucha ve střední Evropě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 podle klimatických modelů a různých scénářů vývoje: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pouze přirozený historický (</a:t>
            </a:r>
            <a:r>
              <a:rPr kumimoji="0" lang="cs-CZ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HistNat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historický se všemi vlivy (</a:t>
            </a:r>
            <a:r>
              <a:rPr kumimoji="0" lang="cs-CZ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Hist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)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tři budoucí RCP (2,6 – </a:t>
            </a:r>
            <a:r>
              <a:rPr kumimoji="0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optimistický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, 4,5 – </a:t>
            </a:r>
            <a:r>
              <a:rPr kumimoji="0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realistický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 a 8,5 – </a:t>
            </a:r>
            <a:r>
              <a:rPr kumimoji="0" lang="cs-CZ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pesimistický</a:t>
            </a:r>
            <a:r>
              <a:rPr kumimoji="0" lang="cs-CZ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).</a:t>
            </a:r>
            <a:endParaRPr kumimoji="0" lang="cs-CZ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Obdélník 9">
            <a:extLst>
              <a:ext uri="{FF2B5EF4-FFF2-40B4-BE49-F238E27FC236}">
                <a16:creationId xmlns:a16="http://schemas.microsoft.com/office/drawing/2014/main" id="{AAD4C7CE-41B7-F983-0AC8-4028D4D23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36" y="6468949"/>
            <a:ext cx="3348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Hari, V., </a:t>
            </a:r>
            <a:r>
              <a:rPr kumimoji="0" lang="en-GB" altLang="en-US" sz="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Rakovec</a:t>
            </a: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, O., </a:t>
            </a:r>
            <a:r>
              <a:rPr kumimoji="0" lang="en-GB" altLang="en-US" sz="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Markonis</a:t>
            </a: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, Y. </a:t>
            </a:r>
            <a:r>
              <a:rPr kumimoji="0" lang="en-GB" altLang="en-US" sz="6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et al.</a:t>
            </a: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 Increased future occurrences of the exceptional 2018–2019 Central European drought under global warming. </a:t>
            </a:r>
            <a:r>
              <a:rPr kumimoji="0" lang="en-GB" altLang="en-US" sz="600" b="0" i="1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Sci Rep</a:t>
            </a: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 </a:t>
            </a:r>
            <a:r>
              <a:rPr kumimoji="0" lang="en-GB" altLang="en-US" sz="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10, </a:t>
            </a:r>
            <a:r>
              <a:rPr kumimoji="0" lang="en-GB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-apple-system"/>
                <a:ea typeface="+mn-ea"/>
                <a:cs typeface="Arial" panose="020B0604020202020204" pitchFamily="34" charset="0"/>
              </a:rPr>
              <a:t>12207 (2020). https://doi.org/10.1038/s41598-020-68872-9</a:t>
            </a:r>
            <a:endParaRPr kumimoji="0" lang="en-GB" altLang="en-US" sz="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13CB4A2-60E6-90D1-BFEE-77DFF92470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409" y="2542243"/>
            <a:ext cx="4620263" cy="395703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23B8612-02FF-2CD6-0D54-1A4662CAC1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5888" y="82523"/>
            <a:ext cx="3967100" cy="2254719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9933D5AF-0752-A04F-AA58-C65AC71B47ED}"/>
              </a:ext>
            </a:extLst>
          </p:cNvPr>
          <p:cNvSpPr txBox="1"/>
          <p:nvPr/>
        </p:nvSpPr>
        <p:spPr>
          <a:xfrm>
            <a:off x="6312024" y="6533426"/>
            <a:ext cx="5544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Shekhar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A.;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Chen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J.;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Bhattacharjee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S.;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Buras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A.; Castro, A.O.;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Zang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C.S.;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Rammig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A.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Capturing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Impact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of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2018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European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Drought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and Heat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across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Different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Vegetation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Types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Using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OCO-2 Solar-</a:t>
            </a:r>
            <a:r>
              <a:rPr lang="cs-CZ" sz="600" b="0" i="0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Induced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Fluorescence. </a:t>
            </a:r>
            <a:r>
              <a:rPr lang="cs-CZ" sz="600" b="0" i="1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Remote</a:t>
            </a:r>
            <a:r>
              <a:rPr lang="cs-CZ" sz="600" b="0" i="1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</a:t>
            </a:r>
            <a:r>
              <a:rPr lang="cs-CZ" sz="600" b="0" i="1" dirty="0" err="1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Sens</a:t>
            </a:r>
            <a:r>
              <a:rPr lang="cs-CZ" sz="600" b="0" i="1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.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</a:t>
            </a:r>
            <a:r>
              <a:rPr lang="cs-CZ" sz="600" b="1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2020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cs-CZ" sz="600" b="0" i="1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12</a:t>
            </a:r>
            <a:r>
              <a:rPr lang="cs-CZ" sz="600" b="0" i="0" dirty="0">
                <a:solidFill>
                  <a:schemeClr val="bg1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3249. https://doi.org/10.3390/rs12193249</a:t>
            </a:r>
            <a:endParaRPr lang="cs-CZ" sz="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7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C3140D-6BF7-CA93-8967-2256226EB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B9D9151A-E3E9-5ED6-D8D8-FF13B07327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50C686A1-3F16-AF44-6504-A64B49F248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578" y="1052735"/>
            <a:ext cx="5330038" cy="432048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EDAF982-7AA2-412E-2C83-A7DA8B4FA9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456" y="1052735"/>
            <a:ext cx="1263402" cy="77010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9895BC14-F3F4-0B45-E96E-DC3CBA82E2E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84" y="1052735"/>
            <a:ext cx="5359443" cy="432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45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E6A319-DF06-D4B3-E4DC-8412742D2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F26572B2-6012-9003-E07A-5EEDA741962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4" name="Obrázek 3" descr="Obsah obrázku text, snímek obrazovky, Vykreslený graf, diagram&#10;&#10;Obsah vygenerovaný umělou inteligencí může být nesprávný.">
            <a:extLst>
              <a:ext uri="{FF2B5EF4-FFF2-40B4-BE49-F238E27FC236}">
                <a16:creationId xmlns:a16="http://schemas.microsoft.com/office/drawing/2014/main" id="{0C947B51-3EF0-7B42-E7F6-12ABBF1A4A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80728"/>
            <a:ext cx="6221293" cy="4395672"/>
          </a:xfrm>
          <a:prstGeom prst="rect">
            <a:avLst/>
          </a:prstGeom>
        </p:spPr>
      </p:pic>
      <p:pic>
        <p:nvPicPr>
          <p:cNvPr id="7" name="Obrázek 6" descr="Obsah obrázku text, snímek obrazovky, Vykreslený graf, diagram&#10;&#10;Obsah vygenerovaný umělou inteligencí může být nesprávný.">
            <a:extLst>
              <a:ext uri="{FF2B5EF4-FFF2-40B4-BE49-F238E27FC236}">
                <a16:creationId xmlns:a16="http://schemas.microsoft.com/office/drawing/2014/main" id="{833ABF47-599E-F43F-3297-AA46050DBE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707" y="975713"/>
            <a:ext cx="6221293" cy="440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17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Písmo, logo, Grafika&#10;&#10;Popis byl vytvořen automaticky">
            <a:extLst>
              <a:ext uri="{FF2B5EF4-FFF2-40B4-BE49-F238E27FC236}">
                <a16:creationId xmlns:a16="http://schemas.microsoft.com/office/drawing/2014/main" id="{650F4B99-AC89-5F1D-DE77-B01E3EE636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38" y="16858"/>
            <a:ext cx="1440160" cy="624177"/>
          </a:xfrm>
          <a:prstGeom prst="rect">
            <a:avLst/>
          </a:prstGeom>
        </p:spPr>
      </p:pic>
      <p:pic>
        <p:nvPicPr>
          <p:cNvPr id="6" name="Obrázek 5" descr="Obsah obrázku text, mapa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A7CEF95F-231D-5099-2961-2EE2064AAB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6358" y="0"/>
            <a:ext cx="9360242" cy="685800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FC020808-25E2-866E-B510-9C403B6BB750}"/>
              </a:ext>
            </a:extLst>
          </p:cNvPr>
          <p:cNvSpPr txBox="1"/>
          <p:nvPr/>
        </p:nvSpPr>
        <p:spPr>
          <a:xfrm>
            <a:off x="911424" y="1916832"/>
            <a:ext cx="9361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2030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2050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2070</a:t>
            </a:r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endParaRPr lang="cs-CZ" sz="1600" b="1" dirty="0"/>
          </a:p>
          <a:p>
            <a:pPr algn="r"/>
            <a:r>
              <a:rPr lang="cs-CZ" sz="1600" b="1" dirty="0"/>
              <a:t>2085</a:t>
            </a:r>
            <a:endParaRPr lang="en-US" sz="1600" b="1" dirty="0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D6D387EF-1A40-47DB-D6B7-6B9969A705D7}"/>
              </a:ext>
            </a:extLst>
          </p:cNvPr>
          <p:cNvSpPr/>
          <p:nvPr/>
        </p:nvSpPr>
        <p:spPr>
          <a:xfrm>
            <a:off x="6023992" y="1340768"/>
            <a:ext cx="1800200" cy="46805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19699"/>
      </p:ext>
    </p:extLst>
  </p:cSld>
  <p:clrMapOvr>
    <a:masterClrMapping/>
  </p:clrMapOvr>
</p:sld>
</file>

<file path=ppt/theme/theme1.xml><?xml version="1.0" encoding="utf-8"?>
<a:theme xmlns:a="http://schemas.openxmlformats.org/drawingml/2006/main" name="1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10.xml><?xml version="1.0" encoding="utf-8"?>
<a:theme xmlns:a="http://schemas.openxmlformats.org/drawingml/2006/main" name="8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1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3.xml><?xml version="1.0" encoding="utf-8"?>
<a:theme xmlns:a="http://schemas.openxmlformats.org/drawingml/2006/main" name="3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4.xml><?xml version="1.0" encoding="utf-8"?>
<a:theme xmlns:a="http://schemas.openxmlformats.org/drawingml/2006/main" name="5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5.xml><?xml version="1.0" encoding="utf-8"?>
<a:theme xmlns:a="http://schemas.openxmlformats.org/drawingml/2006/main" name="7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6.xml><?xml version="1.0" encoding="utf-8"?>
<a:theme xmlns:a="http://schemas.openxmlformats.org/drawingml/2006/main" name="10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7.xml><?xml version="1.0" encoding="utf-8"?>
<a:theme xmlns:a="http://schemas.openxmlformats.org/drawingml/2006/main" name="11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8.xml><?xml version="1.0" encoding="utf-8"?>
<a:theme xmlns:a="http://schemas.openxmlformats.org/drawingml/2006/main" name="12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theme/theme9.xml><?xml version="1.0" encoding="utf-8"?>
<a:theme xmlns:a="http://schemas.openxmlformats.org/drawingml/2006/main" name="4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CzechGlobe_2019" id="{77807A61-9B02-41F0-B2E4-58A3AFB7C7E1}" vid="{7F1BBDBD-8A8A-463E-B18B-CECCE4199C2B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08BCF56-DF92-4F57-96F1-9AE3BF80DA71}">
  <we:reference id="wa200005566" version="3.0.0.2" store="cs-CZ" storeType="OMEX"/>
  <we:alternateReferences>
    <we:reference id="wa200005566" version="3.0.0.2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11312</TotalTime>
  <Words>1138</Words>
  <Application>Microsoft Office PowerPoint</Application>
  <PresentationFormat>Širokoúhlá obrazovka</PresentationFormat>
  <Paragraphs>248</Paragraphs>
  <Slides>35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10</vt:i4>
      </vt:variant>
      <vt:variant>
        <vt:lpstr>Nadpisy snímků</vt:lpstr>
      </vt:variant>
      <vt:variant>
        <vt:i4>35</vt:i4>
      </vt:variant>
    </vt:vector>
  </HeadingPairs>
  <TitlesOfParts>
    <vt:vector size="50" baseType="lpstr">
      <vt:lpstr>Microsoft YaHei</vt:lpstr>
      <vt:lpstr>-apple-system</vt:lpstr>
      <vt:lpstr>Arial</vt:lpstr>
      <vt:lpstr>Calibri</vt:lpstr>
      <vt:lpstr>LxqngsPvdghtHllmpcCvqbdgTimes-Roman</vt:lpstr>
      <vt:lpstr>1_Motiv Office</vt:lpstr>
      <vt:lpstr>2_Motiv Office</vt:lpstr>
      <vt:lpstr>3_Motiv Office</vt:lpstr>
      <vt:lpstr>5_Motiv Office</vt:lpstr>
      <vt:lpstr>7_Motiv Office</vt:lpstr>
      <vt:lpstr>10_Motiv Office</vt:lpstr>
      <vt:lpstr>11_Motiv Office</vt:lpstr>
      <vt:lpstr>12_Motiv Office</vt:lpstr>
      <vt:lpstr>4_Motiv Office</vt:lpstr>
      <vt:lpstr>8_Motiv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Klimatické modely a změna klimatu v České republice</dc:title>
  <dc:creator>zahradnicek</dc:creator>
  <cp:lastModifiedBy>Cosentino Giorgio</cp:lastModifiedBy>
  <cp:revision>301</cp:revision>
  <cp:lastPrinted>2023-09-18T12:41:08Z</cp:lastPrinted>
  <dcterms:created xsi:type="dcterms:W3CDTF">2017-10-19T12:39:51Z</dcterms:created>
  <dcterms:modified xsi:type="dcterms:W3CDTF">2025-03-21T15:11:44Z</dcterms:modified>
</cp:coreProperties>
</file>