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82" r:id="rId2"/>
    <p:sldId id="506" r:id="rId3"/>
    <p:sldId id="1361" r:id="rId4"/>
    <p:sldId id="907" r:id="rId5"/>
    <p:sldId id="348" r:id="rId6"/>
    <p:sldId id="1424" r:id="rId7"/>
    <p:sldId id="1449" r:id="rId8"/>
    <p:sldId id="1448" r:id="rId9"/>
    <p:sldId id="1441" r:id="rId10"/>
    <p:sldId id="1442" r:id="rId11"/>
    <p:sldId id="1443" r:id="rId12"/>
    <p:sldId id="1444" r:id="rId13"/>
    <p:sldId id="1069" r:id="rId14"/>
    <p:sldId id="1455" r:id="rId15"/>
    <p:sldId id="1287" r:id="rId16"/>
    <p:sldId id="1334" r:id="rId17"/>
    <p:sldId id="1318" r:id="rId18"/>
    <p:sldId id="1293" r:id="rId19"/>
    <p:sldId id="1447" r:id="rId20"/>
    <p:sldId id="1439" r:id="rId21"/>
    <p:sldId id="1425" r:id="rId22"/>
    <p:sldId id="1151" r:id="rId23"/>
    <p:sldId id="1450" r:id="rId24"/>
    <p:sldId id="1451" r:id="rId25"/>
    <p:sldId id="268" r:id="rId26"/>
    <p:sldId id="1119" r:id="rId27"/>
    <p:sldId id="1456" r:id="rId28"/>
    <p:sldId id="1457" r:id="rId29"/>
    <p:sldId id="1440" r:id="rId30"/>
    <p:sldId id="1423" r:id="rId31"/>
    <p:sldId id="1462" r:id="rId32"/>
    <p:sldId id="1445" r:id="rId33"/>
    <p:sldId id="1461" r:id="rId34"/>
    <p:sldId id="1314" r:id="rId35"/>
    <p:sldId id="262" r:id="rId36"/>
    <p:sldId id="1459" r:id="rId37"/>
    <p:sldId id="1121" r:id="rId38"/>
    <p:sldId id="1117" r:id="rId39"/>
    <p:sldId id="1453" r:id="rId40"/>
    <p:sldId id="1460" r:id="rId41"/>
    <p:sldId id="1454" r:id="rId42"/>
    <p:sldId id="533" r:id="rId43"/>
    <p:sldId id="1429" r:id="rId44"/>
    <p:sldId id="381" r:id="rId45"/>
    <p:sldId id="1430" r:id="rId46"/>
    <p:sldId id="1431" r:id="rId47"/>
    <p:sldId id="1433" r:id="rId48"/>
    <p:sldId id="1432" r:id="rId49"/>
    <p:sldId id="1463" r:id="rId50"/>
    <p:sldId id="1426" r:id="rId51"/>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76" autoAdjust="0"/>
  </p:normalViewPr>
  <p:slideViewPr>
    <p:cSldViewPr snapToGrid="0">
      <p:cViewPr varScale="1">
        <p:scale>
          <a:sx n="112" d="100"/>
          <a:sy n="112" d="100"/>
        </p:scale>
        <p:origin x="49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D78896-7C39-4330-B3D1-10DE6556CBB3}" type="datetimeFigureOut">
              <a:rPr lang="cs-CZ" smtClean="0"/>
              <a:t>21.03.2025</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3EB745-6668-4B94-BCF5-A522B182A94A}" type="slidenum">
              <a:rPr lang="cs-CZ" smtClean="0"/>
              <a:t>‹#›</a:t>
            </a:fld>
            <a:endParaRPr lang="cs-CZ"/>
          </a:p>
        </p:txBody>
      </p:sp>
    </p:spTree>
    <p:extLst>
      <p:ext uri="{BB962C8B-B14F-4D97-AF65-F5344CB8AC3E}">
        <p14:creationId xmlns:p14="http://schemas.microsoft.com/office/powerpoint/2010/main" val="1671801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3ED24CED-DE7B-44DD-8E91-6F054ECAA5C6}" type="slidenum">
              <a:rPr lang="cs-CZ" smtClean="0">
                <a:latin typeface="Arial" pitchFamily="34" charset="0"/>
              </a:rPr>
              <a:pPr/>
              <a:t>1</a:t>
            </a:fld>
            <a:endParaRPr lang="cs-CZ" dirty="0">
              <a:latin typeface="Arial" pitchFamily="34"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endParaRPr lang="cs-CZ" dirty="0">
              <a:latin typeface="Arial" pitchFamily="34" charset="0"/>
            </a:endParaRPr>
          </a:p>
        </p:txBody>
      </p:sp>
    </p:spTree>
    <p:extLst>
      <p:ext uri="{BB962C8B-B14F-4D97-AF65-F5344CB8AC3E}">
        <p14:creationId xmlns:p14="http://schemas.microsoft.com/office/powerpoint/2010/main" val="934037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sz="1200" kern="1200" baseline="0" dirty="0">
                <a:solidFill>
                  <a:schemeClr val="tx1"/>
                </a:solidFill>
                <a:effectLst/>
                <a:latin typeface="+mn-lt"/>
                <a:ea typeface="+mn-ea"/>
                <a:cs typeface="+mn-cs"/>
              </a:rPr>
              <a:t>Additionally, we are all aware of the changing climate and that those changes are likely to influence forest dynamic, structure, but and disturbance regimes.</a:t>
            </a:r>
          </a:p>
          <a:p>
            <a:r>
              <a:rPr lang="en-US" sz="1200" kern="1200" baseline="0" dirty="0">
                <a:solidFill>
                  <a:schemeClr val="tx1"/>
                </a:solidFill>
                <a:effectLst/>
                <a:latin typeface="+mn-lt"/>
                <a:ea typeface="+mn-ea"/>
                <a:cs typeface="+mn-cs"/>
              </a:rPr>
              <a:t>Moreover, the climate change can influence disturbance frequency and severity directly through involving stronger storms for example, but also indirectly thorough affecting tree resistance and agents development. For example life cycles of bark beetle.</a:t>
            </a:r>
          </a:p>
        </p:txBody>
      </p:sp>
      <p:sp>
        <p:nvSpPr>
          <p:cNvPr id="4" name="Zástupný symbol pro číslo snímku 3"/>
          <p:cNvSpPr>
            <a:spLocks noGrp="1"/>
          </p:cNvSpPr>
          <p:nvPr>
            <p:ph type="sldNum" sz="quarter" idx="10"/>
          </p:nvPr>
        </p:nvSpPr>
        <p:spPr/>
        <p:txBody>
          <a:bodyPr/>
          <a:lstStyle/>
          <a:p>
            <a:fld id="{EF400494-ED6C-48D7-A8CD-A83E93C2BE5B}" type="slidenum">
              <a:rPr lang="en-US" smtClean="0"/>
              <a:pPr/>
              <a:t>2</a:t>
            </a:fld>
            <a:endParaRPr lang="en-US"/>
          </a:p>
        </p:txBody>
      </p:sp>
    </p:spTree>
    <p:extLst>
      <p:ext uri="{BB962C8B-B14F-4D97-AF65-F5344CB8AC3E}">
        <p14:creationId xmlns:p14="http://schemas.microsoft.com/office/powerpoint/2010/main" val="32368219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92A967F8-B402-4903-8873-595C27C2D2CE}" type="slidenum">
              <a:rPr lang="cs-CZ" smtClean="0">
                <a:latin typeface="Arial" pitchFamily="34" charset="0"/>
              </a:rPr>
              <a:pPr/>
              <a:t>13</a:t>
            </a:fld>
            <a:endParaRPr lang="cs-CZ">
              <a:latin typeface="Arial" pitchFamily="34" charset="0"/>
            </a:endParaRPr>
          </a:p>
        </p:txBody>
      </p:sp>
      <p:sp>
        <p:nvSpPr>
          <p:cNvPr id="122883" name="Rectangle 2"/>
          <p:cNvSpPr>
            <a:spLocks noGrp="1" noRot="1" noChangeAspect="1" noChangeArrowheads="1" noTextEdit="1"/>
          </p:cNvSpPr>
          <p:nvPr>
            <p:ph type="sldImg"/>
          </p:nvPr>
        </p:nvSpPr>
        <p:spPr>
          <a:xfrm>
            <a:off x="992188" y="768350"/>
            <a:ext cx="5114925" cy="3836988"/>
          </a:xfrm>
          <a:ln/>
        </p:spPr>
      </p:sp>
      <p:sp>
        <p:nvSpPr>
          <p:cNvPr id="122884" name="Rectangle 3"/>
          <p:cNvSpPr>
            <a:spLocks noGrp="1" noChangeArrowheads="1"/>
          </p:cNvSpPr>
          <p:nvPr>
            <p:ph type="body" idx="1"/>
          </p:nvPr>
        </p:nvSpPr>
        <p:spPr>
          <a:xfrm>
            <a:off x="709613" y="4862513"/>
            <a:ext cx="5680075" cy="4603750"/>
          </a:xfrm>
          <a:noFill/>
          <a:ln/>
        </p:spPr>
        <p:txBody>
          <a:bodyPr/>
          <a:lstStyle/>
          <a:p>
            <a:pPr eaLnBrk="1" hangingPunct="1"/>
            <a:endParaRPr lang="en-US">
              <a:latin typeface="Arial" pitchFamily="34" charset="0"/>
            </a:endParaRPr>
          </a:p>
        </p:txBody>
      </p:sp>
    </p:spTree>
    <p:extLst>
      <p:ext uri="{BB962C8B-B14F-4D97-AF65-F5344CB8AC3E}">
        <p14:creationId xmlns:p14="http://schemas.microsoft.com/office/powerpoint/2010/main" val="2060779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C0EC137D-9C85-62D2-3CAE-3A383D73E46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7DB4A550-0F5C-8A5D-52C9-F1617678215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sl-SI"/>
              <a:t># trees like this are a common sight after disturbances</a:t>
            </a:r>
          </a:p>
          <a:p>
            <a:pPr eaLnBrk="1" hangingPunct="1">
              <a:spcBef>
                <a:spcPct val="0"/>
              </a:spcBef>
            </a:pPr>
            <a:r>
              <a:rPr lang="en-US" altLang="sl-SI"/>
              <a:t># our study showed, that on average the mortality of damaged trees was only about 7 % three seasons after the damage </a:t>
            </a:r>
            <a:endParaRPr lang="sl-SI" altLang="sl-SI"/>
          </a:p>
        </p:txBody>
      </p:sp>
      <p:sp>
        <p:nvSpPr>
          <p:cNvPr id="14340" name="Slide Number Placeholder 3">
            <a:extLst>
              <a:ext uri="{FF2B5EF4-FFF2-40B4-BE49-F238E27FC236}">
                <a16:creationId xmlns:a16="http://schemas.microsoft.com/office/drawing/2014/main" id="{085AAC17-A8BC-1DCA-D2E7-710BE5C24E6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6299BBD0-AD72-4ADD-860C-D40E5F7479DF}" type="slidenum">
              <a:rPr lang="sl-SI" altLang="sl-SI" smtClean="0">
                <a:solidFill>
                  <a:srgbClr val="000000"/>
                </a:solidFill>
              </a:rPr>
              <a:pPr/>
              <a:t>43</a:t>
            </a:fld>
            <a:endParaRPr lang="sl-SI" altLang="sl-SI">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04A85831-36B0-86FF-AF78-2738F389B9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EB20BF98-6CB5-A019-39F3-9F4EDD9DA2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sl-SI"/>
              <a:t># this is the situation 5 years after the damage</a:t>
            </a:r>
          </a:p>
          <a:p>
            <a:pPr eaLnBrk="1" hangingPunct="1">
              <a:spcBef>
                <a:spcPct val="0"/>
              </a:spcBef>
            </a:pPr>
            <a:r>
              <a:rPr lang="en-US" altLang="sl-SI"/>
              <a:t># some are doing better some worse, but they are still alive</a:t>
            </a:r>
            <a:endParaRPr lang="sl-SI" altLang="sl-SI"/>
          </a:p>
        </p:txBody>
      </p:sp>
      <p:sp>
        <p:nvSpPr>
          <p:cNvPr id="16388" name="Slide Number Placeholder 3">
            <a:extLst>
              <a:ext uri="{FF2B5EF4-FFF2-40B4-BE49-F238E27FC236}">
                <a16:creationId xmlns:a16="http://schemas.microsoft.com/office/drawing/2014/main" id="{7187B570-161F-3C6E-959F-2EB3E3AAD25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5FFC0597-095D-4A4A-BEF9-28AF6E6504D6}" type="slidenum">
              <a:rPr lang="sl-SI" altLang="sl-SI" smtClean="0">
                <a:solidFill>
                  <a:srgbClr val="000000"/>
                </a:solidFill>
              </a:rPr>
              <a:pPr/>
              <a:t>44</a:t>
            </a:fld>
            <a:endParaRPr lang="sl-SI" altLang="sl-SI">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C0476E67-976D-2753-5C23-2BB2B61C19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8ACAF1E2-4CE9-8353-6388-01D81932FD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sl-SI"/>
              <a:t># getting this kind of stands, that include natural regeneration, seed trees, relatively diverse forest structure and definitely improved resilience capacity</a:t>
            </a:r>
          </a:p>
          <a:p>
            <a:pPr eaLnBrk="1" hangingPunct="1">
              <a:spcBef>
                <a:spcPct val="0"/>
              </a:spcBef>
            </a:pPr>
            <a:r>
              <a:rPr lang="en-US" altLang="sl-SI"/>
              <a:t># we are aimed at areas including surviving trees and improved resilience capacity</a:t>
            </a:r>
            <a:endParaRPr lang="sl-SI" altLang="sl-SI"/>
          </a:p>
          <a:p>
            <a:pPr eaLnBrk="1" hangingPunct="1">
              <a:spcBef>
                <a:spcPct val="0"/>
              </a:spcBef>
            </a:pPr>
            <a:endParaRPr lang="sl-SI" altLang="sl-SI"/>
          </a:p>
        </p:txBody>
      </p:sp>
      <p:sp>
        <p:nvSpPr>
          <p:cNvPr id="20484" name="Slide Number Placeholder 3">
            <a:extLst>
              <a:ext uri="{FF2B5EF4-FFF2-40B4-BE49-F238E27FC236}">
                <a16:creationId xmlns:a16="http://schemas.microsoft.com/office/drawing/2014/main" id="{F96C7295-5038-459A-E764-BEAEC33CCEB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EACA4C41-6AEE-4F1E-AD36-25242E2205BF}" type="slidenum">
              <a:rPr lang="sl-SI" altLang="sl-SI" smtClean="0">
                <a:solidFill>
                  <a:srgbClr val="000000"/>
                </a:solidFill>
              </a:rPr>
              <a:pPr/>
              <a:t>45</a:t>
            </a:fld>
            <a:endParaRPr lang="sl-SI" altLang="sl-SI">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4011" indent="-164011" defTabSz="874723">
              <a:buFontTx/>
              <a:buChar char="-"/>
              <a:defRPr/>
            </a:pPr>
            <a:r>
              <a:rPr lang="sl-SI" sz="1500" dirty="0" err="1">
                <a:latin typeface="Arial" charset="0"/>
              </a:rPr>
              <a:t>this</a:t>
            </a:r>
            <a:r>
              <a:rPr lang="sl-SI" sz="1500" dirty="0">
                <a:latin typeface="Arial" charset="0"/>
              </a:rPr>
              <a:t> is </a:t>
            </a:r>
            <a:r>
              <a:rPr lang="sl-SI" sz="1500" dirty="0" err="1">
                <a:latin typeface="Arial" charset="0"/>
              </a:rPr>
              <a:t>especially</a:t>
            </a:r>
            <a:r>
              <a:rPr lang="sl-SI" sz="1500" dirty="0">
                <a:latin typeface="Arial" charset="0"/>
              </a:rPr>
              <a:t> </a:t>
            </a:r>
            <a:r>
              <a:rPr lang="sl-SI" sz="1500" dirty="0" err="1">
                <a:latin typeface="Arial" charset="0"/>
              </a:rPr>
              <a:t>important</a:t>
            </a:r>
            <a:r>
              <a:rPr lang="sl-SI" sz="1500" dirty="0">
                <a:latin typeface="Arial" charset="0"/>
              </a:rPr>
              <a:t> </a:t>
            </a:r>
            <a:r>
              <a:rPr lang="sl-SI" sz="1500" dirty="0" err="1">
                <a:latin typeface="Arial" charset="0"/>
              </a:rPr>
              <a:t>for</a:t>
            </a:r>
            <a:r>
              <a:rPr lang="sl-SI" sz="1500" dirty="0">
                <a:latin typeface="Arial" charset="0"/>
              </a:rPr>
              <a:t> </a:t>
            </a:r>
            <a:r>
              <a:rPr lang="sl-SI" sz="1500" dirty="0" err="1">
                <a:latin typeface="Arial" charset="0"/>
              </a:rPr>
              <a:t>saproxylic</a:t>
            </a:r>
            <a:r>
              <a:rPr lang="sl-SI" sz="1500" dirty="0">
                <a:latin typeface="Arial" charset="0"/>
              </a:rPr>
              <a:t> </a:t>
            </a:r>
            <a:r>
              <a:rPr lang="sl-SI" sz="1500" dirty="0" err="1">
                <a:latin typeface="Arial" charset="0"/>
              </a:rPr>
              <a:t>species</a:t>
            </a:r>
            <a:r>
              <a:rPr lang="sl-SI" sz="1500" dirty="0">
                <a:latin typeface="Arial" charset="0"/>
              </a:rPr>
              <a:t> </a:t>
            </a:r>
            <a:r>
              <a:rPr lang="sl-SI" sz="1500" dirty="0" err="1">
                <a:latin typeface="Arial" charset="0"/>
              </a:rPr>
              <a:t>which</a:t>
            </a:r>
            <a:r>
              <a:rPr lang="sl-SI" sz="1500" dirty="0">
                <a:latin typeface="Arial" charset="0"/>
              </a:rPr>
              <a:t> are in </a:t>
            </a:r>
            <a:r>
              <a:rPr lang="sl-SI" sz="1500" dirty="0" err="1">
                <a:latin typeface="Arial" charset="0"/>
              </a:rPr>
              <a:t>many</a:t>
            </a:r>
            <a:r>
              <a:rPr lang="sl-SI" sz="1500" dirty="0">
                <a:latin typeface="Arial" charset="0"/>
              </a:rPr>
              <a:t> </a:t>
            </a:r>
            <a:r>
              <a:rPr lang="sl-SI" sz="1500" dirty="0" err="1">
                <a:latin typeface="Arial" charset="0"/>
              </a:rPr>
              <a:t>cases</a:t>
            </a:r>
            <a:r>
              <a:rPr lang="sl-SI" sz="1500" dirty="0">
                <a:latin typeface="Arial" charset="0"/>
              </a:rPr>
              <a:t> </a:t>
            </a:r>
            <a:r>
              <a:rPr lang="sl-SI" sz="1500" dirty="0" err="1">
                <a:latin typeface="Arial" charset="0"/>
              </a:rPr>
              <a:t>endangered</a:t>
            </a:r>
            <a:r>
              <a:rPr lang="sl-SI" sz="1500" dirty="0">
                <a:latin typeface="Arial" charset="0"/>
              </a:rPr>
              <a:t> and </a:t>
            </a:r>
            <a:r>
              <a:rPr lang="sl-SI" sz="1500" dirty="0" err="1">
                <a:latin typeface="Arial" charset="0"/>
              </a:rPr>
              <a:t>under</a:t>
            </a:r>
            <a:r>
              <a:rPr lang="sl-SI" sz="1500" dirty="0">
                <a:latin typeface="Arial" charset="0"/>
              </a:rPr>
              <a:t> </a:t>
            </a:r>
            <a:r>
              <a:rPr lang="sl-SI" sz="1500" dirty="0" err="1">
                <a:latin typeface="Arial" charset="0"/>
              </a:rPr>
              <a:t>protection</a:t>
            </a:r>
            <a:endParaRPr lang="sl-SI" sz="1500" dirty="0">
              <a:latin typeface="Arial" charset="0"/>
            </a:endParaRPr>
          </a:p>
          <a:p>
            <a:pPr marL="164011" indent="-164011" defTabSz="874723">
              <a:buFontTx/>
              <a:buChar char="-"/>
              <a:defRPr/>
            </a:pPr>
            <a:endParaRPr lang="sl-SI" sz="1500" dirty="0">
              <a:latin typeface="Arial" charset="0"/>
            </a:endParaRPr>
          </a:p>
          <a:p>
            <a:pPr marL="164011" indent="-164011" defTabSz="874723">
              <a:buFontTx/>
              <a:buChar char="-"/>
              <a:defRPr/>
            </a:pPr>
            <a:r>
              <a:rPr lang="en-US" sz="1500" dirty="0">
                <a:latin typeface="Arial" charset="0"/>
              </a:rPr>
              <a:t>Given that dead wood volumes are relatively low across managed forests of Slovenia, the wood that remains </a:t>
            </a:r>
            <a:r>
              <a:rPr lang="en-US" sz="1500" dirty="0" err="1">
                <a:latin typeface="Arial" charset="0"/>
              </a:rPr>
              <a:t>unsalvaged</a:t>
            </a:r>
            <a:r>
              <a:rPr lang="en-US" sz="1500" dirty="0">
                <a:latin typeface="Arial" charset="0"/>
              </a:rPr>
              <a:t> will likely lead to a substantial increase in dead wood supply to a large area of Slovene forests.</a:t>
            </a:r>
            <a:endParaRPr lang="sl-SI" sz="1500" dirty="0">
              <a:latin typeface="Arial" charset="0"/>
            </a:endParaRPr>
          </a:p>
          <a:p>
            <a:pPr marL="164011" indent="-164011" defTabSz="874723">
              <a:buFontTx/>
              <a:buChar char="-"/>
              <a:defRPr/>
            </a:pPr>
            <a:r>
              <a:rPr lang="en-US" sz="1500" dirty="0">
                <a:latin typeface="Arial" charset="0"/>
              </a:rPr>
              <a:t>The habitat heterogeneity created by the storm will not only benefit less shade tolerant tree species</a:t>
            </a:r>
            <a:endParaRPr lang="sl-SI" sz="1500" dirty="0">
              <a:latin typeface="Arial" charset="0"/>
            </a:endParaRPr>
          </a:p>
          <a:p>
            <a:pPr marL="164011" indent="-164011">
              <a:buFontTx/>
              <a:buChar char="-"/>
            </a:pPr>
            <a:r>
              <a:rPr lang="en-US" sz="1500" dirty="0">
                <a:latin typeface="Arial" charset="0"/>
              </a:rPr>
              <a:t>the large input of high quality dead wood (i.e. many different sized pieces) will provide food and habitat for </a:t>
            </a:r>
            <a:r>
              <a:rPr lang="en-US" sz="1500" dirty="0" err="1">
                <a:latin typeface="Arial" charset="0"/>
              </a:rPr>
              <a:t>saproxylic</a:t>
            </a:r>
            <a:r>
              <a:rPr lang="en-US" sz="1500" dirty="0">
                <a:latin typeface="Arial" charset="0"/>
              </a:rPr>
              <a:t> species</a:t>
            </a:r>
            <a:endParaRPr lang="sl-SI" sz="1500" dirty="0">
              <a:latin typeface="Arial" charset="0"/>
            </a:endParaRPr>
          </a:p>
          <a:p>
            <a:pPr marL="164011" indent="-164011">
              <a:buFontTx/>
              <a:buChar char="-"/>
            </a:pPr>
            <a:r>
              <a:rPr lang="sl-SI" sz="1500" dirty="0" err="1">
                <a:latin typeface="Arial" charset="0"/>
              </a:rPr>
              <a:t>you</a:t>
            </a:r>
            <a:r>
              <a:rPr lang="sl-SI" sz="1500" dirty="0">
                <a:latin typeface="Arial" charset="0"/>
              </a:rPr>
              <a:t> </a:t>
            </a:r>
            <a:r>
              <a:rPr lang="sl-SI" sz="1500" dirty="0" err="1">
                <a:latin typeface="Arial" charset="0"/>
              </a:rPr>
              <a:t>can</a:t>
            </a:r>
            <a:r>
              <a:rPr lang="sl-SI" sz="1500" dirty="0">
                <a:latin typeface="Arial" charset="0"/>
              </a:rPr>
              <a:t> </a:t>
            </a:r>
            <a:r>
              <a:rPr lang="sl-SI" sz="1500" dirty="0" err="1">
                <a:latin typeface="Arial" charset="0"/>
              </a:rPr>
              <a:t>see</a:t>
            </a:r>
            <a:r>
              <a:rPr lang="sl-SI" sz="1500" dirty="0">
                <a:latin typeface="Arial" charset="0"/>
              </a:rPr>
              <a:t> some of </a:t>
            </a:r>
            <a:r>
              <a:rPr lang="sl-SI" sz="1500" dirty="0" err="1">
                <a:latin typeface="Arial" charset="0"/>
              </a:rPr>
              <a:t>them</a:t>
            </a:r>
            <a:r>
              <a:rPr lang="sl-SI" sz="1500" dirty="0">
                <a:latin typeface="Arial" charset="0"/>
              </a:rPr>
              <a:t> on </a:t>
            </a:r>
            <a:r>
              <a:rPr lang="sl-SI" sz="1500" dirty="0" err="1">
                <a:latin typeface="Arial" charset="0"/>
              </a:rPr>
              <a:t>this</a:t>
            </a:r>
            <a:r>
              <a:rPr lang="sl-SI" sz="1500" dirty="0">
                <a:latin typeface="Arial" charset="0"/>
              </a:rPr>
              <a:t> </a:t>
            </a:r>
            <a:r>
              <a:rPr lang="sl-SI" sz="1500" dirty="0" err="1">
                <a:latin typeface="Arial" charset="0"/>
              </a:rPr>
              <a:t>picture</a:t>
            </a:r>
            <a:r>
              <a:rPr lang="sl-SI" sz="1500" dirty="0">
                <a:latin typeface="Arial" charset="0"/>
              </a:rPr>
              <a:t> – </a:t>
            </a:r>
            <a:r>
              <a:rPr lang="sl-SI" sz="1500" dirty="0" err="1">
                <a:latin typeface="Arial" charset="0"/>
              </a:rPr>
              <a:t>many</a:t>
            </a:r>
            <a:r>
              <a:rPr lang="sl-SI" sz="1500" dirty="0">
                <a:latin typeface="Arial" charset="0"/>
              </a:rPr>
              <a:t> of </a:t>
            </a:r>
            <a:r>
              <a:rPr lang="sl-SI" sz="1500" dirty="0" err="1">
                <a:latin typeface="Arial" charset="0"/>
              </a:rPr>
              <a:t>these</a:t>
            </a:r>
            <a:r>
              <a:rPr lang="sl-SI" sz="1500" dirty="0">
                <a:latin typeface="Arial" charset="0"/>
              </a:rPr>
              <a:t> </a:t>
            </a:r>
            <a:r>
              <a:rPr lang="sl-SI" sz="1500" dirty="0" err="1">
                <a:latin typeface="Arial" charset="0"/>
              </a:rPr>
              <a:t>species</a:t>
            </a:r>
            <a:r>
              <a:rPr lang="sl-SI" sz="1500" dirty="0">
                <a:latin typeface="Arial" charset="0"/>
              </a:rPr>
              <a:t> are </a:t>
            </a:r>
            <a:r>
              <a:rPr lang="sl-SI" sz="1500" dirty="0" err="1">
                <a:latin typeface="Arial" charset="0"/>
              </a:rPr>
              <a:t>also</a:t>
            </a:r>
            <a:r>
              <a:rPr lang="sl-SI" sz="1500" dirty="0">
                <a:latin typeface="Arial" charset="0"/>
              </a:rPr>
              <a:t> </a:t>
            </a:r>
            <a:r>
              <a:rPr lang="sl-SI" sz="1500" dirty="0" err="1">
                <a:latin typeface="Arial" charset="0"/>
              </a:rPr>
              <a:t>endangered</a:t>
            </a:r>
            <a:endParaRPr lang="sl-SI" sz="1500" dirty="0">
              <a:latin typeface="Arial" charset="0"/>
            </a:endParaRPr>
          </a:p>
          <a:p>
            <a:pPr marL="164011" indent="-164011">
              <a:buFontTx/>
              <a:buChar char="-"/>
            </a:pPr>
            <a:endParaRPr lang="sl-SI" baseline="0" noProof="0" dirty="0">
              <a:latin typeface="Arial" charset="0"/>
            </a:endParaRPr>
          </a:p>
        </p:txBody>
      </p:sp>
      <p:sp>
        <p:nvSpPr>
          <p:cNvPr id="4" name="Slide Number Placeholder 3"/>
          <p:cNvSpPr>
            <a:spLocks noGrp="1"/>
          </p:cNvSpPr>
          <p:nvPr>
            <p:ph type="sldNum" sz="quarter" idx="10"/>
          </p:nvPr>
        </p:nvSpPr>
        <p:spPr/>
        <p:txBody>
          <a:bodyPr/>
          <a:lstStyle/>
          <a:p>
            <a:fld id="{D416DED1-8292-4EF2-928B-D5ED9E657C83}" type="slidenum">
              <a:rPr lang="en-GB" smtClean="0"/>
              <a:t>46</a:t>
            </a:fld>
            <a:endParaRPr lang="en-GB"/>
          </a:p>
        </p:txBody>
      </p:sp>
    </p:spTree>
    <p:extLst>
      <p:ext uri="{BB962C8B-B14F-4D97-AF65-F5344CB8AC3E}">
        <p14:creationId xmlns:p14="http://schemas.microsoft.com/office/powerpoint/2010/main" val="7881040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5D092537-6C3E-418C-BBA7-1FCE5E449B0D}" type="slidenum">
              <a:rPr lang="cs-CZ" smtClean="0">
                <a:latin typeface="Arial" pitchFamily="34" charset="0"/>
              </a:rPr>
              <a:pPr/>
              <a:t>50</a:t>
            </a:fld>
            <a:endParaRPr lang="cs-CZ">
              <a:latin typeface="Arial" pitchFamily="34" charset="0"/>
            </a:endParaRPr>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p:spPr>
        <p:txBody>
          <a:bodyPr/>
          <a:lstStyle/>
          <a:p>
            <a:endParaRPr lang="cs-CZ">
              <a:latin typeface="Arial" pitchFamily="34" charset="0"/>
            </a:endParaRPr>
          </a:p>
        </p:txBody>
      </p:sp>
    </p:spTree>
    <p:extLst>
      <p:ext uri="{BB962C8B-B14F-4D97-AF65-F5344CB8AC3E}">
        <p14:creationId xmlns:p14="http://schemas.microsoft.com/office/powerpoint/2010/main" val="3445898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B978DC0-9F3C-6E34-84DC-44C365BFBB3C}"/>
              </a:ext>
            </a:extLst>
          </p:cNvPr>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p>
        </p:txBody>
      </p:sp>
      <p:sp>
        <p:nvSpPr>
          <p:cNvPr id="3" name="Podnadpis 2">
            <a:extLst>
              <a:ext uri="{FF2B5EF4-FFF2-40B4-BE49-F238E27FC236}">
                <a16:creationId xmlns:a16="http://schemas.microsoft.com/office/drawing/2014/main" id="{2EAABE4F-1D13-0F7D-BB56-20429806E8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p>
        </p:txBody>
      </p:sp>
      <p:sp>
        <p:nvSpPr>
          <p:cNvPr id="4" name="Zástupný symbol pro datum 3">
            <a:extLst>
              <a:ext uri="{FF2B5EF4-FFF2-40B4-BE49-F238E27FC236}">
                <a16:creationId xmlns:a16="http://schemas.microsoft.com/office/drawing/2014/main" id="{28E724F7-BA83-0259-BCA6-736DC8AD9482}"/>
              </a:ext>
            </a:extLst>
          </p:cNvPr>
          <p:cNvSpPr>
            <a:spLocks noGrp="1"/>
          </p:cNvSpPr>
          <p:nvPr>
            <p:ph type="dt" sz="half" idx="10"/>
          </p:nvPr>
        </p:nvSpPr>
        <p:spPr/>
        <p:txBody>
          <a:bodyPr/>
          <a:lstStyle/>
          <a:p>
            <a:fld id="{7008B611-B531-4000-83BB-DCC310359036}" type="datetimeFigureOut">
              <a:rPr lang="cs-CZ" smtClean="0"/>
              <a:t>21.03.2025</a:t>
            </a:fld>
            <a:endParaRPr lang="cs-CZ"/>
          </a:p>
        </p:txBody>
      </p:sp>
      <p:sp>
        <p:nvSpPr>
          <p:cNvPr id="5" name="Zástupný symbol pro zápatí 4">
            <a:extLst>
              <a:ext uri="{FF2B5EF4-FFF2-40B4-BE49-F238E27FC236}">
                <a16:creationId xmlns:a16="http://schemas.microsoft.com/office/drawing/2014/main" id="{4FD789CC-7D0A-C8D6-74E0-5B76B36F2711}"/>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0763A53B-20B5-2447-897D-1BC4A604C1B2}"/>
              </a:ext>
            </a:extLst>
          </p:cNvPr>
          <p:cNvSpPr>
            <a:spLocks noGrp="1"/>
          </p:cNvSpPr>
          <p:nvPr>
            <p:ph type="sldNum" sz="quarter" idx="12"/>
          </p:nvPr>
        </p:nvSpPr>
        <p:spPr/>
        <p:txBody>
          <a:bodyPr/>
          <a:lstStyle/>
          <a:p>
            <a:fld id="{026B40DC-593C-46B5-BBF2-272636792A56}" type="slidenum">
              <a:rPr lang="cs-CZ" smtClean="0"/>
              <a:t>‹#›</a:t>
            </a:fld>
            <a:endParaRPr lang="cs-CZ"/>
          </a:p>
        </p:txBody>
      </p:sp>
    </p:spTree>
    <p:extLst>
      <p:ext uri="{BB962C8B-B14F-4D97-AF65-F5344CB8AC3E}">
        <p14:creationId xmlns:p14="http://schemas.microsoft.com/office/powerpoint/2010/main" val="3086111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A4DB11A-E563-A028-2138-0E4EB75658F2}"/>
              </a:ext>
            </a:extLst>
          </p:cNvPr>
          <p:cNvSpPr>
            <a:spLocks noGrp="1"/>
          </p:cNvSpPr>
          <p:nvPr>
            <p:ph type="title"/>
          </p:nvPr>
        </p:nvSpPr>
        <p:spPr/>
        <p:txBody>
          <a:bodyPr/>
          <a:lstStyle/>
          <a:p>
            <a:r>
              <a:rPr lang="cs-CZ"/>
              <a:t>Kliknutím lze upravit styl.</a:t>
            </a:r>
          </a:p>
        </p:txBody>
      </p:sp>
      <p:sp>
        <p:nvSpPr>
          <p:cNvPr id="3" name="Zástupný symbol pro svislý text 2">
            <a:extLst>
              <a:ext uri="{FF2B5EF4-FFF2-40B4-BE49-F238E27FC236}">
                <a16:creationId xmlns:a16="http://schemas.microsoft.com/office/drawing/2014/main" id="{DDB4EC70-E003-6281-0AF7-6BB44A1B58B5}"/>
              </a:ext>
            </a:extLst>
          </p:cNvPr>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96ECE7AD-5385-C014-FCB1-C08620C24938}"/>
              </a:ext>
            </a:extLst>
          </p:cNvPr>
          <p:cNvSpPr>
            <a:spLocks noGrp="1"/>
          </p:cNvSpPr>
          <p:nvPr>
            <p:ph type="dt" sz="half" idx="10"/>
          </p:nvPr>
        </p:nvSpPr>
        <p:spPr/>
        <p:txBody>
          <a:bodyPr/>
          <a:lstStyle/>
          <a:p>
            <a:fld id="{7008B611-B531-4000-83BB-DCC310359036}" type="datetimeFigureOut">
              <a:rPr lang="cs-CZ" smtClean="0"/>
              <a:t>21.03.2025</a:t>
            </a:fld>
            <a:endParaRPr lang="cs-CZ"/>
          </a:p>
        </p:txBody>
      </p:sp>
      <p:sp>
        <p:nvSpPr>
          <p:cNvPr id="5" name="Zástupný symbol pro zápatí 4">
            <a:extLst>
              <a:ext uri="{FF2B5EF4-FFF2-40B4-BE49-F238E27FC236}">
                <a16:creationId xmlns:a16="http://schemas.microsoft.com/office/drawing/2014/main" id="{B58C9797-4646-B1AB-F515-15DAFD3B44DF}"/>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85C86142-5BD4-5C27-478B-D0312A2781FF}"/>
              </a:ext>
            </a:extLst>
          </p:cNvPr>
          <p:cNvSpPr>
            <a:spLocks noGrp="1"/>
          </p:cNvSpPr>
          <p:nvPr>
            <p:ph type="sldNum" sz="quarter" idx="12"/>
          </p:nvPr>
        </p:nvSpPr>
        <p:spPr/>
        <p:txBody>
          <a:bodyPr/>
          <a:lstStyle/>
          <a:p>
            <a:fld id="{026B40DC-593C-46B5-BBF2-272636792A56}" type="slidenum">
              <a:rPr lang="cs-CZ" smtClean="0"/>
              <a:t>‹#›</a:t>
            </a:fld>
            <a:endParaRPr lang="cs-CZ"/>
          </a:p>
        </p:txBody>
      </p:sp>
    </p:spTree>
    <p:extLst>
      <p:ext uri="{BB962C8B-B14F-4D97-AF65-F5344CB8AC3E}">
        <p14:creationId xmlns:p14="http://schemas.microsoft.com/office/powerpoint/2010/main" val="32313000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a:extLst>
              <a:ext uri="{FF2B5EF4-FFF2-40B4-BE49-F238E27FC236}">
                <a16:creationId xmlns:a16="http://schemas.microsoft.com/office/drawing/2014/main" id="{EC47FADB-5629-90A9-92E4-E01746C5341C}"/>
              </a:ext>
            </a:extLst>
          </p:cNvPr>
          <p:cNvSpPr>
            <a:spLocks noGrp="1"/>
          </p:cNvSpPr>
          <p:nvPr>
            <p:ph type="title" orient="vert"/>
          </p:nvPr>
        </p:nvSpPr>
        <p:spPr>
          <a:xfrm>
            <a:off x="8724900" y="365125"/>
            <a:ext cx="2628900" cy="5811838"/>
          </a:xfrm>
        </p:spPr>
        <p:txBody>
          <a:bodyPr vert="eaVert"/>
          <a:lstStyle/>
          <a:p>
            <a:r>
              <a:rPr lang="cs-CZ"/>
              <a:t>Kliknutím lze upravit styl.</a:t>
            </a:r>
          </a:p>
        </p:txBody>
      </p:sp>
      <p:sp>
        <p:nvSpPr>
          <p:cNvPr id="3" name="Zástupný symbol pro svislý text 2">
            <a:extLst>
              <a:ext uri="{FF2B5EF4-FFF2-40B4-BE49-F238E27FC236}">
                <a16:creationId xmlns:a16="http://schemas.microsoft.com/office/drawing/2014/main" id="{E2552E1A-BF49-619C-862E-E4E60D47EAB3}"/>
              </a:ext>
            </a:extLst>
          </p:cNvPr>
          <p:cNvSpPr>
            <a:spLocks noGrp="1"/>
          </p:cNvSpPr>
          <p:nvPr>
            <p:ph type="body" orient="vert" idx="1"/>
          </p:nvPr>
        </p:nvSpPr>
        <p:spPr>
          <a:xfrm>
            <a:off x="838200" y="365125"/>
            <a:ext cx="7734300" cy="5811838"/>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C00458BA-F644-DFC2-1C9C-5E8E4CFFCC70}"/>
              </a:ext>
            </a:extLst>
          </p:cNvPr>
          <p:cNvSpPr>
            <a:spLocks noGrp="1"/>
          </p:cNvSpPr>
          <p:nvPr>
            <p:ph type="dt" sz="half" idx="10"/>
          </p:nvPr>
        </p:nvSpPr>
        <p:spPr/>
        <p:txBody>
          <a:bodyPr/>
          <a:lstStyle/>
          <a:p>
            <a:fld id="{7008B611-B531-4000-83BB-DCC310359036}" type="datetimeFigureOut">
              <a:rPr lang="cs-CZ" smtClean="0"/>
              <a:t>21.03.2025</a:t>
            </a:fld>
            <a:endParaRPr lang="cs-CZ"/>
          </a:p>
        </p:txBody>
      </p:sp>
      <p:sp>
        <p:nvSpPr>
          <p:cNvPr id="5" name="Zástupný symbol pro zápatí 4">
            <a:extLst>
              <a:ext uri="{FF2B5EF4-FFF2-40B4-BE49-F238E27FC236}">
                <a16:creationId xmlns:a16="http://schemas.microsoft.com/office/drawing/2014/main" id="{7FD8AE7A-8BAB-2D67-90C6-7577084B70D4}"/>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7F90A0CD-36C0-3EC3-A935-19CBCEE07735}"/>
              </a:ext>
            </a:extLst>
          </p:cNvPr>
          <p:cNvSpPr>
            <a:spLocks noGrp="1"/>
          </p:cNvSpPr>
          <p:nvPr>
            <p:ph type="sldNum" sz="quarter" idx="12"/>
          </p:nvPr>
        </p:nvSpPr>
        <p:spPr/>
        <p:txBody>
          <a:bodyPr/>
          <a:lstStyle/>
          <a:p>
            <a:fld id="{026B40DC-593C-46B5-BBF2-272636792A56}" type="slidenum">
              <a:rPr lang="cs-CZ" smtClean="0"/>
              <a:t>‹#›</a:t>
            </a:fld>
            <a:endParaRPr lang="cs-CZ"/>
          </a:p>
        </p:txBody>
      </p:sp>
    </p:spTree>
    <p:extLst>
      <p:ext uri="{BB962C8B-B14F-4D97-AF65-F5344CB8AC3E}">
        <p14:creationId xmlns:p14="http://schemas.microsoft.com/office/powerpoint/2010/main" val="22741989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Obsah">
    <p:spTree>
      <p:nvGrpSpPr>
        <p:cNvPr id="1" name=""/>
        <p:cNvGrpSpPr/>
        <p:nvPr/>
      </p:nvGrpSpPr>
      <p:grpSpPr>
        <a:xfrm>
          <a:off x="0" y="0"/>
          <a:ext cx="0" cy="0"/>
          <a:chOff x="0" y="0"/>
          <a:chExt cx="0" cy="0"/>
        </a:xfrm>
      </p:grpSpPr>
      <p:sp>
        <p:nvSpPr>
          <p:cNvPr id="2" name="Zástupný symbol pro obsah 1"/>
          <p:cNvSpPr>
            <a:spLocks noGrp="1"/>
          </p:cNvSpPr>
          <p:nvPr>
            <p:ph/>
          </p:nvPr>
        </p:nvSpPr>
        <p:spPr>
          <a:xfrm>
            <a:off x="609600" y="274639"/>
            <a:ext cx="10972800" cy="5851525"/>
          </a:xfrm>
        </p:spPr>
        <p:txBody>
          <a:bodyPr/>
          <a:lstStyle/>
          <a:p>
            <a:pPr lvl="0"/>
            <a:r>
              <a:rPr lang="cs-CZ"/>
              <a:t>Klepnutím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3" name="Rectangle 4"/>
          <p:cNvSpPr>
            <a:spLocks noGrp="1" noChangeArrowheads="1"/>
          </p:cNvSpPr>
          <p:nvPr>
            <p:ph type="dt" sz="half" idx="10"/>
          </p:nvPr>
        </p:nvSpPr>
        <p:spPr>
          <a:ln/>
        </p:spPr>
        <p:txBody>
          <a:bodyPr/>
          <a:lstStyle>
            <a:lvl1pPr>
              <a:defRPr/>
            </a:lvl1pPr>
          </a:lstStyle>
          <a:p>
            <a:pPr>
              <a:defRPr/>
            </a:pPr>
            <a:endParaRPr lang="cs-CZ"/>
          </a:p>
        </p:txBody>
      </p:sp>
      <p:sp>
        <p:nvSpPr>
          <p:cNvPr id="4" name="Rectangle 5"/>
          <p:cNvSpPr>
            <a:spLocks noGrp="1" noChangeArrowheads="1"/>
          </p:cNvSpPr>
          <p:nvPr>
            <p:ph type="ftr" sz="quarter" idx="11"/>
          </p:nvPr>
        </p:nvSpPr>
        <p:spPr>
          <a:ln/>
        </p:spPr>
        <p:txBody>
          <a:bodyPr/>
          <a:lstStyle>
            <a:lvl1pPr>
              <a:defRPr/>
            </a:lvl1pPr>
          </a:lstStyle>
          <a:p>
            <a:pPr>
              <a:defRPr/>
            </a:pPr>
            <a:endParaRPr lang="cs-CZ"/>
          </a:p>
        </p:txBody>
      </p:sp>
      <p:sp>
        <p:nvSpPr>
          <p:cNvPr id="5" name="Rectangle 6"/>
          <p:cNvSpPr>
            <a:spLocks noGrp="1" noChangeArrowheads="1"/>
          </p:cNvSpPr>
          <p:nvPr>
            <p:ph type="sldNum" sz="quarter" idx="12"/>
          </p:nvPr>
        </p:nvSpPr>
        <p:spPr>
          <a:ln/>
        </p:spPr>
        <p:txBody>
          <a:bodyPr/>
          <a:lstStyle>
            <a:lvl1pPr>
              <a:defRPr/>
            </a:lvl1pPr>
          </a:lstStyle>
          <a:p>
            <a:pPr>
              <a:defRPr/>
            </a:pPr>
            <a:fld id="{383DEDA3-2212-49CC-B9D8-36D7649147FF}" type="slidenum">
              <a:rPr lang="cs-CZ"/>
              <a:pPr>
                <a:defRPr/>
              </a:pPr>
              <a:t>‹#›</a:t>
            </a:fld>
            <a:endParaRPr lang="cs-CZ"/>
          </a:p>
        </p:txBody>
      </p:sp>
    </p:spTree>
    <p:extLst>
      <p:ext uri="{BB962C8B-B14F-4D97-AF65-F5344CB8AC3E}">
        <p14:creationId xmlns:p14="http://schemas.microsoft.com/office/powerpoint/2010/main" val="159594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64E1B6B-7074-8A68-2082-1E83BD2003BF}"/>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1AE63ED8-D108-708B-5887-A229DE1CCEC5}"/>
              </a:ext>
            </a:extLst>
          </p:cNvPr>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EDCE5516-B0F7-584E-95B8-BA90153F20E9}"/>
              </a:ext>
            </a:extLst>
          </p:cNvPr>
          <p:cNvSpPr>
            <a:spLocks noGrp="1"/>
          </p:cNvSpPr>
          <p:nvPr>
            <p:ph type="dt" sz="half" idx="10"/>
          </p:nvPr>
        </p:nvSpPr>
        <p:spPr/>
        <p:txBody>
          <a:bodyPr/>
          <a:lstStyle/>
          <a:p>
            <a:fld id="{7008B611-B531-4000-83BB-DCC310359036}" type="datetimeFigureOut">
              <a:rPr lang="cs-CZ" smtClean="0"/>
              <a:t>21.03.2025</a:t>
            </a:fld>
            <a:endParaRPr lang="cs-CZ"/>
          </a:p>
        </p:txBody>
      </p:sp>
      <p:sp>
        <p:nvSpPr>
          <p:cNvPr id="5" name="Zástupný symbol pro zápatí 4">
            <a:extLst>
              <a:ext uri="{FF2B5EF4-FFF2-40B4-BE49-F238E27FC236}">
                <a16:creationId xmlns:a16="http://schemas.microsoft.com/office/drawing/2014/main" id="{B01E6498-840D-7EF2-4F03-CB6909D10443}"/>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F9D5C827-54B3-3E8D-4F98-8DC2D4EE9BA8}"/>
              </a:ext>
            </a:extLst>
          </p:cNvPr>
          <p:cNvSpPr>
            <a:spLocks noGrp="1"/>
          </p:cNvSpPr>
          <p:nvPr>
            <p:ph type="sldNum" sz="quarter" idx="12"/>
          </p:nvPr>
        </p:nvSpPr>
        <p:spPr/>
        <p:txBody>
          <a:bodyPr/>
          <a:lstStyle/>
          <a:p>
            <a:fld id="{026B40DC-593C-46B5-BBF2-272636792A56}" type="slidenum">
              <a:rPr lang="cs-CZ" smtClean="0"/>
              <a:t>‹#›</a:t>
            </a:fld>
            <a:endParaRPr lang="cs-CZ"/>
          </a:p>
        </p:txBody>
      </p:sp>
    </p:spTree>
    <p:extLst>
      <p:ext uri="{BB962C8B-B14F-4D97-AF65-F5344CB8AC3E}">
        <p14:creationId xmlns:p14="http://schemas.microsoft.com/office/powerpoint/2010/main" val="1110132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7887571-CF0E-CB83-475C-6367E8B8BF4C}"/>
              </a:ext>
            </a:extLst>
          </p:cNvPr>
          <p:cNvSpPr>
            <a:spLocks noGrp="1"/>
          </p:cNvSpPr>
          <p:nvPr>
            <p:ph type="title"/>
          </p:nvPr>
        </p:nvSpPr>
        <p:spPr>
          <a:xfrm>
            <a:off x="831850" y="1709738"/>
            <a:ext cx="10515600" cy="2852737"/>
          </a:xfrm>
        </p:spPr>
        <p:txBody>
          <a:bodyPr anchor="b"/>
          <a:lstStyle>
            <a:lvl1pPr>
              <a:defRPr sz="6000"/>
            </a:lvl1pPr>
          </a:lstStyle>
          <a:p>
            <a:r>
              <a:rPr lang="cs-CZ"/>
              <a:t>Kliknutím lze upravit styl.</a:t>
            </a:r>
          </a:p>
        </p:txBody>
      </p:sp>
      <p:sp>
        <p:nvSpPr>
          <p:cNvPr id="3" name="Zástupný text 2">
            <a:extLst>
              <a:ext uri="{FF2B5EF4-FFF2-40B4-BE49-F238E27FC236}">
                <a16:creationId xmlns:a16="http://schemas.microsoft.com/office/drawing/2014/main" id="{F8EFD9EF-8929-6347-58EB-80C00C9F362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cs-CZ"/>
              <a:t>Po kliknutí můžete upravovat styly textu v předloze.</a:t>
            </a:r>
          </a:p>
        </p:txBody>
      </p:sp>
      <p:sp>
        <p:nvSpPr>
          <p:cNvPr id="4" name="Zástupný symbol pro datum 3">
            <a:extLst>
              <a:ext uri="{FF2B5EF4-FFF2-40B4-BE49-F238E27FC236}">
                <a16:creationId xmlns:a16="http://schemas.microsoft.com/office/drawing/2014/main" id="{167559ED-09E5-1DF0-E13C-4B1C14120459}"/>
              </a:ext>
            </a:extLst>
          </p:cNvPr>
          <p:cNvSpPr>
            <a:spLocks noGrp="1"/>
          </p:cNvSpPr>
          <p:nvPr>
            <p:ph type="dt" sz="half" idx="10"/>
          </p:nvPr>
        </p:nvSpPr>
        <p:spPr/>
        <p:txBody>
          <a:bodyPr/>
          <a:lstStyle/>
          <a:p>
            <a:fld id="{7008B611-B531-4000-83BB-DCC310359036}" type="datetimeFigureOut">
              <a:rPr lang="cs-CZ" smtClean="0"/>
              <a:t>21.03.2025</a:t>
            </a:fld>
            <a:endParaRPr lang="cs-CZ"/>
          </a:p>
        </p:txBody>
      </p:sp>
      <p:sp>
        <p:nvSpPr>
          <p:cNvPr id="5" name="Zástupný symbol pro zápatí 4">
            <a:extLst>
              <a:ext uri="{FF2B5EF4-FFF2-40B4-BE49-F238E27FC236}">
                <a16:creationId xmlns:a16="http://schemas.microsoft.com/office/drawing/2014/main" id="{5A84B5E8-F7EB-DC07-A254-F1E781F9D8CA}"/>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42D5AF26-5DD5-4C3C-9EAD-5F1745BCD0A4}"/>
              </a:ext>
            </a:extLst>
          </p:cNvPr>
          <p:cNvSpPr>
            <a:spLocks noGrp="1"/>
          </p:cNvSpPr>
          <p:nvPr>
            <p:ph type="sldNum" sz="quarter" idx="12"/>
          </p:nvPr>
        </p:nvSpPr>
        <p:spPr/>
        <p:txBody>
          <a:bodyPr/>
          <a:lstStyle/>
          <a:p>
            <a:fld id="{026B40DC-593C-46B5-BBF2-272636792A56}" type="slidenum">
              <a:rPr lang="cs-CZ" smtClean="0"/>
              <a:t>‹#›</a:t>
            </a:fld>
            <a:endParaRPr lang="cs-CZ"/>
          </a:p>
        </p:txBody>
      </p:sp>
    </p:spTree>
    <p:extLst>
      <p:ext uri="{BB962C8B-B14F-4D97-AF65-F5344CB8AC3E}">
        <p14:creationId xmlns:p14="http://schemas.microsoft.com/office/powerpoint/2010/main" val="952551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D0063FC-C552-19E6-DE68-4EFDAF735315}"/>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9D811DA9-8CDE-9408-EDD0-850062FA4467}"/>
              </a:ext>
            </a:extLst>
          </p:cNvPr>
          <p:cNvSpPr>
            <a:spLocks noGrp="1"/>
          </p:cNvSpPr>
          <p:nvPr>
            <p:ph sz="half" idx="1"/>
          </p:nvPr>
        </p:nvSpPr>
        <p:spPr>
          <a:xfrm>
            <a:off x="838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obsah 3">
            <a:extLst>
              <a:ext uri="{FF2B5EF4-FFF2-40B4-BE49-F238E27FC236}">
                <a16:creationId xmlns:a16="http://schemas.microsoft.com/office/drawing/2014/main" id="{20034953-6904-0CF3-F052-64A904F811BE}"/>
              </a:ext>
            </a:extLst>
          </p:cNvPr>
          <p:cNvSpPr>
            <a:spLocks noGrp="1"/>
          </p:cNvSpPr>
          <p:nvPr>
            <p:ph sz="half" idx="2"/>
          </p:nvPr>
        </p:nvSpPr>
        <p:spPr>
          <a:xfrm>
            <a:off x="6172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a:extLst>
              <a:ext uri="{FF2B5EF4-FFF2-40B4-BE49-F238E27FC236}">
                <a16:creationId xmlns:a16="http://schemas.microsoft.com/office/drawing/2014/main" id="{E041DB97-F664-706B-04DD-B6ABF1897FDB}"/>
              </a:ext>
            </a:extLst>
          </p:cNvPr>
          <p:cNvSpPr>
            <a:spLocks noGrp="1"/>
          </p:cNvSpPr>
          <p:nvPr>
            <p:ph type="dt" sz="half" idx="10"/>
          </p:nvPr>
        </p:nvSpPr>
        <p:spPr/>
        <p:txBody>
          <a:bodyPr/>
          <a:lstStyle/>
          <a:p>
            <a:fld id="{7008B611-B531-4000-83BB-DCC310359036}" type="datetimeFigureOut">
              <a:rPr lang="cs-CZ" smtClean="0"/>
              <a:t>21.03.2025</a:t>
            </a:fld>
            <a:endParaRPr lang="cs-CZ"/>
          </a:p>
        </p:txBody>
      </p:sp>
      <p:sp>
        <p:nvSpPr>
          <p:cNvPr id="6" name="Zástupný symbol pro zápatí 5">
            <a:extLst>
              <a:ext uri="{FF2B5EF4-FFF2-40B4-BE49-F238E27FC236}">
                <a16:creationId xmlns:a16="http://schemas.microsoft.com/office/drawing/2014/main" id="{04BAE0E7-5AEE-3E51-369D-48324ABBDDA9}"/>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641699D0-8D6D-E81C-BDC1-D9C07B859E7B}"/>
              </a:ext>
            </a:extLst>
          </p:cNvPr>
          <p:cNvSpPr>
            <a:spLocks noGrp="1"/>
          </p:cNvSpPr>
          <p:nvPr>
            <p:ph type="sldNum" sz="quarter" idx="12"/>
          </p:nvPr>
        </p:nvSpPr>
        <p:spPr/>
        <p:txBody>
          <a:bodyPr/>
          <a:lstStyle/>
          <a:p>
            <a:fld id="{026B40DC-593C-46B5-BBF2-272636792A56}" type="slidenum">
              <a:rPr lang="cs-CZ" smtClean="0"/>
              <a:t>‹#›</a:t>
            </a:fld>
            <a:endParaRPr lang="cs-CZ"/>
          </a:p>
        </p:txBody>
      </p:sp>
    </p:spTree>
    <p:extLst>
      <p:ext uri="{BB962C8B-B14F-4D97-AF65-F5344CB8AC3E}">
        <p14:creationId xmlns:p14="http://schemas.microsoft.com/office/powerpoint/2010/main" val="33400575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4DC9AC4-EA6D-8047-0AD8-38DFF1BD26EE}"/>
              </a:ext>
            </a:extLst>
          </p:cNvPr>
          <p:cNvSpPr>
            <a:spLocks noGrp="1"/>
          </p:cNvSpPr>
          <p:nvPr>
            <p:ph type="title"/>
          </p:nvPr>
        </p:nvSpPr>
        <p:spPr>
          <a:xfrm>
            <a:off x="839788" y="365125"/>
            <a:ext cx="10515600" cy="1325563"/>
          </a:xfrm>
        </p:spPr>
        <p:txBody>
          <a:bodyPr/>
          <a:lstStyle/>
          <a:p>
            <a:r>
              <a:rPr lang="cs-CZ"/>
              <a:t>Kliknutím lze upravit styl.</a:t>
            </a:r>
          </a:p>
        </p:txBody>
      </p:sp>
      <p:sp>
        <p:nvSpPr>
          <p:cNvPr id="3" name="Zástupný text 2">
            <a:extLst>
              <a:ext uri="{FF2B5EF4-FFF2-40B4-BE49-F238E27FC236}">
                <a16:creationId xmlns:a16="http://schemas.microsoft.com/office/drawing/2014/main" id="{E88DF983-DBDD-30C2-E062-651C766FF24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4" name="Zástupný obsah 3">
            <a:extLst>
              <a:ext uri="{FF2B5EF4-FFF2-40B4-BE49-F238E27FC236}">
                <a16:creationId xmlns:a16="http://schemas.microsoft.com/office/drawing/2014/main" id="{0696AB2D-0C81-0878-497F-B113E435C4E1}"/>
              </a:ext>
            </a:extLst>
          </p:cNvPr>
          <p:cNvSpPr>
            <a:spLocks noGrp="1"/>
          </p:cNvSpPr>
          <p:nvPr>
            <p:ph sz="half" idx="2"/>
          </p:nvPr>
        </p:nvSpPr>
        <p:spPr>
          <a:xfrm>
            <a:off x="839788" y="2505075"/>
            <a:ext cx="5157787"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text 4">
            <a:extLst>
              <a:ext uri="{FF2B5EF4-FFF2-40B4-BE49-F238E27FC236}">
                <a16:creationId xmlns:a16="http://schemas.microsoft.com/office/drawing/2014/main" id="{2A64C70C-7320-3D2D-6DF1-4C9E4CDD27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6" name="Zástupný obsah 5">
            <a:extLst>
              <a:ext uri="{FF2B5EF4-FFF2-40B4-BE49-F238E27FC236}">
                <a16:creationId xmlns:a16="http://schemas.microsoft.com/office/drawing/2014/main" id="{F6D5EA74-23C0-4662-6926-4B679977829C}"/>
              </a:ext>
            </a:extLst>
          </p:cNvPr>
          <p:cNvSpPr>
            <a:spLocks noGrp="1"/>
          </p:cNvSpPr>
          <p:nvPr>
            <p:ph sz="quarter" idx="4"/>
          </p:nvPr>
        </p:nvSpPr>
        <p:spPr>
          <a:xfrm>
            <a:off x="6172200" y="2505075"/>
            <a:ext cx="5183188"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a:extLst>
              <a:ext uri="{FF2B5EF4-FFF2-40B4-BE49-F238E27FC236}">
                <a16:creationId xmlns:a16="http://schemas.microsoft.com/office/drawing/2014/main" id="{41BA3F31-A26D-A304-6375-572E01122E62}"/>
              </a:ext>
            </a:extLst>
          </p:cNvPr>
          <p:cNvSpPr>
            <a:spLocks noGrp="1"/>
          </p:cNvSpPr>
          <p:nvPr>
            <p:ph type="dt" sz="half" idx="10"/>
          </p:nvPr>
        </p:nvSpPr>
        <p:spPr/>
        <p:txBody>
          <a:bodyPr/>
          <a:lstStyle/>
          <a:p>
            <a:fld id="{7008B611-B531-4000-83BB-DCC310359036}" type="datetimeFigureOut">
              <a:rPr lang="cs-CZ" smtClean="0"/>
              <a:t>21.03.2025</a:t>
            </a:fld>
            <a:endParaRPr lang="cs-CZ"/>
          </a:p>
        </p:txBody>
      </p:sp>
      <p:sp>
        <p:nvSpPr>
          <p:cNvPr id="8" name="Zástupný symbol pro zápatí 7">
            <a:extLst>
              <a:ext uri="{FF2B5EF4-FFF2-40B4-BE49-F238E27FC236}">
                <a16:creationId xmlns:a16="http://schemas.microsoft.com/office/drawing/2014/main" id="{ACE2D91F-22FD-DB33-4B4A-0372E0695F47}"/>
              </a:ext>
            </a:extLst>
          </p:cNvPr>
          <p:cNvSpPr>
            <a:spLocks noGrp="1"/>
          </p:cNvSpPr>
          <p:nvPr>
            <p:ph type="ftr" sz="quarter" idx="11"/>
          </p:nvPr>
        </p:nvSpPr>
        <p:spPr/>
        <p:txBody>
          <a:bodyPr/>
          <a:lstStyle/>
          <a:p>
            <a:endParaRPr lang="cs-CZ"/>
          </a:p>
        </p:txBody>
      </p:sp>
      <p:sp>
        <p:nvSpPr>
          <p:cNvPr id="9" name="Zástupný symbol pro číslo snímku 8">
            <a:extLst>
              <a:ext uri="{FF2B5EF4-FFF2-40B4-BE49-F238E27FC236}">
                <a16:creationId xmlns:a16="http://schemas.microsoft.com/office/drawing/2014/main" id="{12DD10E4-4EFD-A972-CF0F-BFC377C586A3}"/>
              </a:ext>
            </a:extLst>
          </p:cNvPr>
          <p:cNvSpPr>
            <a:spLocks noGrp="1"/>
          </p:cNvSpPr>
          <p:nvPr>
            <p:ph type="sldNum" sz="quarter" idx="12"/>
          </p:nvPr>
        </p:nvSpPr>
        <p:spPr/>
        <p:txBody>
          <a:bodyPr/>
          <a:lstStyle/>
          <a:p>
            <a:fld id="{026B40DC-593C-46B5-BBF2-272636792A56}" type="slidenum">
              <a:rPr lang="cs-CZ" smtClean="0"/>
              <a:t>‹#›</a:t>
            </a:fld>
            <a:endParaRPr lang="cs-CZ"/>
          </a:p>
        </p:txBody>
      </p:sp>
    </p:spTree>
    <p:extLst>
      <p:ext uri="{BB962C8B-B14F-4D97-AF65-F5344CB8AC3E}">
        <p14:creationId xmlns:p14="http://schemas.microsoft.com/office/powerpoint/2010/main" val="4210358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0009A2F-8AE3-240A-E0CC-24FA3406364D}"/>
              </a:ext>
            </a:extLst>
          </p:cNvPr>
          <p:cNvSpPr>
            <a:spLocks noGrp="1"/>
          </p:cNvSpPr>
          <p:nvPr>
            <p:ph type="title"/>
          </p:nvPr>
        </p:nvSpPr>
        <p:spPr/>
        <p:txBody>
          <a:bodyPr/>
          <a:lstStyle/>
          <a:p>
            <a:r>
              <a:rPr lang="cs-CZ"/>
              <a:t>Kliknutím lze upravit styl.</a:t>
            </a:r>
          </a:p>
        </p:txBody>
      </p:sp>
      <p:sp>
        <p:nvSpPr>
          <p:cNvPr id="3" name="Zástupný symbol pro datum 2">
            <a:extLst>
              <a:ext uri="{FF2B5EF4-FFF2-40B4-BE49-F238E27FC236}">
                <a16:creationId xmlns:a16="http://schemas.microsoft.com/office/drawing/2014/main" id="{DD7B9A94-9471-1A9A-3A6C-DE8A844BA2A5}"/>
              </a:ext>
            </a:extLst>
          </p:cNvPr>
          <p:cNvSpPr>
            <a:spLocks noGrp="1"/>
          </p:cNvSpPr>
          <p:nvPr>
            <p:ph type="dt" sz="half" idx="10"/>
          </p:nvPr>
        </p:nvSpPr>
        <p:spPr/>
        <p:txBody>
          <a:bodyPr/>
          <a:lstStyle/>
          <a:p>
            <a:fld id="{7008B611-B531-4000-83BB-DCC310359036}" type="datetimeFigureOut">
              <a:rPr lang="cs-CZ" smtClean="0"/>
              <a:t>21.03.2025</a:t>
            </a:fld>
            <a:endParaRPr lang="cs-CZ"/>
          </a:p>
        </p:txBody>
      </p:sp>
      <p:sp>
        <p:nvSpPr>
          <p:cNvPr id="4" name="Zástupný symbol pro zápatí 3">
            <a:extLst>
              <a:ext uri="{FF2B5EF4-FFF2-40B4-BE49-F238E27FC236}">
                <a16:creationId xmlns:a16="http://schemas.microsoft.com/office/drawing/2014/main" id="{C589EAE9-469C-7BCE-538F-201DF0B64725}"/>
              </a:ext>
            </a:extLst>
          </p:cNvPr>
          <p:cNvSpPr>
            <a:spLocks noGrp="1"/>
          </p:cNvSpPr>
          <p:nvPr>
            <p:ph type="ftr" sz="quarter" idx="11"/>
          </p:nvPr>
        </p:nvSpPr>
        <p:spPr/>
        <p:txBody>
          <a:bodyPr/>
          <a:lstStyle/>
          <a:p>
            <a:endParaRPr lang="cs-CZ"/>
          </a:p>
        </p:txBody>
      </p:sp>
      <p:sp>
        <p:nvSpPr>
          <p:cNvPr id="5" name="Zástupný symbol pro číslo snímku 4">
            <a:extLst>
              <a:ext uri="{FF2B5EF4-FFF2-40B4-BE49-F238E27FC236}">
                <a16:creationId xmlns:a16="http://schemas.microsoft.com/office/drawing/2014/main" id="{2B9CA963-5876-AEE5-B725-DFBDCB95D004}"/>
              </a:ext>
            </a:extLst>
          </p:cNvPr>
          <p:cNvSpPr>
            <a:spLocks noGrp="1"/>
          </p:cNvSpPr>
          <p:nvPr>
            <p:ph type="sldNum" sz="quarter" idx="12"/>
          </p:nvPr>
        </p:nvSpPr>
        <p:spPr/>
        <p:txBody>
          <a:bodyPr/>
          <a:lstStyle/>
          <a:p>
            <a:fld id="{026B40DC-593C-46B5-BBF2-272636792A56}" type="slidenum">
              <a:rPr lang="cs-CZ" smtClean="0"/>
              <a:t>‹#›</a:t>
            </a:fld>
            <a:endParaRPr lang="cs-CZ"/>
          </a:p>
        </p:txBody>
      </p:sp>
    </p:spTree>
    <p:extLst>
      <p:ext uri="{BB962C8B-B14F-4D97-AF65-F5344CB8AC3E}">
        <p14:creationId xmlns:p14="http://schemas.microsoft.com/office/powerpoint/2010/main" val="16970183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a:extLst>
              <a:ext uri="{FF2B5EF4-FFF2-40B4-BE49-F238E27FC236}">
                <a16:creationId xmlns:a16="http://schemas.microsoft.com/office/drawing/2014/main" id="{C6A3153C-BA73-D88D-85AB-AF55DA1F6D2F}"/>
              </a:ext>
            </a:extLst>
          </p:cNvPr>
          <p:cNvSpPr>
            <a:spLocks noGrp="1"/>
          </p:cNvSpPr>
          <p:nvPr>
            <p:ph type="dt" sz="half" idx="10"/>
          </p:nvPr>
        </p:nvSpPr>
        <p:spPr/>
        <p:txBody>
          <a:bodyPr/>
          <a:lstStyle/>
          <a:p>
            <a:fld id="{7008B611-B531-4000-83BB-DCC310359036}" type="datetimeFigureOut">
              <a:rPr lang="cs-CZ" smtClean="0"/>
              <a:t>21.03.2025</a:t>
            </a:fld>
            <a:endParaRPr lang="cs-CZ"/>
          </a:p>
        </p:txBody>
      </p:sp>
      <p:sp>
        <p:nvSpPr>
          <p:cNvPr id="3" name="Zástupný symbol pro zápatí 2">
            <a:extLst>
              <a:ext uri="{FF2B5EF4-FFF2-40B4-BE49-F238E27FC236}">
                <a16:creationId xmlns:a16="http://schemas.microsoft.com/office/drawing/2014/main" id="{FDF893A9-C39B-4159-24FF-2287DA139F8E}"/>
              </a:ext>
            </a:extLst>
          </p:cNvPr>
          <p:cNvSpPr>
            <a:spLocks noGrp="1"/>
          </p:cNvSpPr>
          <p:nvPr>
            <p:ph type="ftr" sz="quarter" idx="11"/>
          </p:nvPr>
        </p:nvSpPr>
        <p:spPr/>
        <p:txBody>
          <a:bodyPr/>
          <a:lstStyle/>
          <a:p>
            <a:endParaRPr lang="cs-CZ"/>
          </a:p>
        </p:txBody>
      </p:sp>
      <p:sp>
        <p:nvSpPr>
          <p:cNvPr id="4" name="Zástupný symbol pro číslo snímku 3">
            <a:extLst>
              <a:ext uri="{FF2B5EF4-FFF2-40B4-BE49-F238E27FC236}">
                <a16:creationId xmlns:a16="http://schemas.microsoft.com/office/drawing/2014/main" id="{1EDA58C8-9B57-9ADB-A7CA-F7588AF4E5EA}"/>
              </a:ext>
            </a:extLst>
          </p:cNvPr>
          <p:cNvSpPr>
            <a:spLocks noGrp="1"/>
          </p:cNvSpPr>
          <p:nvPr>
            <p:ph type="sldNum" sz="quarter" idx="12"/>
          </p:nvPr>
        </p:nvSpPr>
        <p:spPr/>
        <p:txBody>
          <a:bodyPr/>
          <a:lstStyle/>
          <a:p>
            <a:fld id="{026B40DC-593C-46B5-BBF2-272636792A56}" type="slidenum">
              <a:rPr lang="cs-CZ" smtClean="0"/>
              <a:t>‹#›</a:t>
            </a:fld>
            <a:endParaRPr lang="cs-CZ"/>
          </a:p>
        </p:txBody>
      </p:sp>
    </p:spTree>
    <p:extLst>
      <p:ext uri="{BB962C8B-B14F-4D97-AF65-F5344CB8AC3E}">
        <p14:creationId xmlns:p14="http://schemas.microsoft.com/office/powerpoint/2010/main" val="2212052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4F38525-4390-35A6-4C44-DEE39E000808}"/>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obsah 2">
            <a:extLst>
              <a:ext uri="{FF2B5EF4-FFF2-40B4-BE49-F238E27FC236}">
                <a16:creationId xmlns:a16="http://schemas.microsoft.com/office/drawing/2014/main" id="{D93DCCBF-4314-8D59-7A11-F4150642FE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text 3">
            <a:extLst>
              <a:ext uri="{FF2B5EF4-FFF2-40B4-BE49-F238E27FC236}">
                <a16:creationId xmlns:a16="http://schemas.microsoft.com/office/drawing/2014/main" id="{63FC8767-FA7B-E8E6-715D-1BCD794B66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4F436A5B-FF7E-A1E6-94C8-1A0742C65CA3}"/>
              </a:ext>
            </a:extLst>
          </p:cNvPr>
          <p:cNvSpPr>
            <a:spLocks noGrp="1"/>
          </p:cNvSpPr>
          <p:nvPr>
            <p:ph type="dt" sz="half" idx="10"/>
          </p:nvPr>
        </p:nvSpPr>
        <p:spPr/>
        <p:txBody>
          <a:bodyPr/>
          <a:lstStyle/>
          <a:p>
            <a:fld id="{7008B611-B531-4000-83BB-DCC310359036}" type="datetimeFigureOut">
              <a:rPr lang="cs-CZ" smtClean="0"/>
              <a:t>21.03.2025</a:t>
            </a:fld>
            <a:endParaRPr lang="cs-CZ"/>
          </a:p>
        </p:txBody>
      </p:sp>
      <p:sp>
        <p:nvSpPr>
          <p:cNvPr id="6" name="Zástupný symbol pro zápatí 5">
            <a:extLst>
              <a:ext uri="{FF2B5EF4-FFF2-40B4-BE49-F238E27FC236}">
                <a16:creationId xmlns:a16="http://schemas.microsoft.com/office/drawing/2014/main" id="{E97B6BFF-87F7-2929-6FE1-080D5C17DFB7}"/>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56D5211D-6693-F92F-5363-6CE7E2020914}"/>
              </a:ext>
            </a:extLst>
          </p:cNvPr>
          <p:cNvSpPr>
            <a:spLocks noGrp="1"/>
          </p:cNvSpPr>
          <p:nvPr>
            <p:ph type="sldNum" sz="quarter" idx="12"/>
          </p:nvPr>
        </p:nvSpPr>
        <p:spPr/>
        <p:txBody>
          <a:bodyPr/>
          <a:lstStyle/>
          <a:p>
            <a:fld id="{026B40DC-593C-46B5-BBF2-272636792A56}" type="slidenum">
              <a:rPr lang="cs-CZ" smtClean="0"/>
              <a:t>‹#›</a:t>
            </a:fld>
            <a:endParaRPr lang="cs-CZ"/>
          </a:p>
        </p:txBody>
      </p:sp>
    </p:spTree>
    <p:extLst>
      <p:ext uri="{BB962C8B-B14F-4D97-AF65-F5344CB8AC3E}">
        <p14:creationId xmlns:p14="http://schemas.microsoft.com/office/powerpoint/2010/main" val="3125369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2DF4222-3ECD-065D-86D5-C1EA6287305E}"/>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symbol obrázku 2">
            <a:extLst>
              <a:ext uri="{FF2B5EF4-FFF2-40B4-BE49-F238E27FC236}">
                <a16:creationId xmlns:a16="http://schemas.microsoft.com/office/drawing/2014/main" id="{54DE4BBD-609A-437F-D6AB-56D85EAEC35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text 3">
            <a:extLst>
              <a:ext uri="{FF2B5EF4-FFF2-40B4-BE49-F238E27FC236}">
                <a16:creationId xmlns:a16="http://schemas.microsoft.com/office/drawing/2014/main" id="{A8879368-8D21-05A6-1652-1B4400A7C1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1A3B4DE9-A5E0-B86F-7BBD-F45FB1784703}"/>
              </a:ext>
            </a:extLst>
          </p:cNvPr>
          <p:cNvSpPr>
            <a:spLocks noGrp="1"/>
          </p:cNvSpPr>
          <p:nvPr>
            <p:ph type="dt" sz="half" idx="10"/>
          </p:nvPr>
        </p:nvSpPr>
        <p:spPr/>
        <p:txBody>
          <a:bodyPr/>
          <a:lstStyle/>
          <a:p>
            <a:fld id="{7008B611-B531-4000-83BB-DCC310359036}" type="datetimeFigureOut">
              <a:rPr lang="cs-CZ" smtClean="0"/>
              <a:t>21.03.2025</a:t>
            </a:fld>
            <a:endParaRPr lang="cs-CZ"/>
          </a:p>
        </p:txBody>
      </p:sp>
      <p:sp>
        <p:nvSpPr>
          <p:cNvPr id="6" name="Zástupný symbol pro zápatí 5">
            <a:extLst>
              <a:ext uri="{FF2B5EF4-FFF2-40B4-BE49-F238E27FC236}">
                <a16:creationId xmlns:a16="http://schemas.microsoft.com/office/drawing/2014/main" id="{E3291F5B-C1CB-F249-CCD1-45B136E63722}"/>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F6C987E3-5ED9-07F8-0DBA-8D381405A95A}"/>
              </a:ext>
            </a:extLst>
          </p:cNvPr>
          <p:cNvSpPr>
            <a:spLocks noGrp="1"/>
          </p:cNvSpPr>
          <p:nvPr>
            <p:ph type="sldNum" sz="quarter" idx="12"/>
          </p:nvPr>
        </p:nvSpPr>
        <p:spPr/>
        <p:txBody>
          <a:bodyPr/>
          <a:lstStyle/>
          <a:p>
            <a:fld id="{026B40DC-593C-46B5-BBF2-272636792A56}" type="slidenum">
              <a:rPr lang="cs-CZ" smtClean="0"/>
              <a:t>‹#›</a:t>
            </a:fld>
            <a:endParaRPr lang="cs-CZ"/>
          </a:p>
        </p:txBody>
      </p:sp>
    </p:spTree>
    <p:extLst>
      <p:ext uri="{BB962C8B-B14F-4D97-AF65-F5344CB8AC3E}">
        <p14:creationId xmlns:p14="http://schemas.microsoft.com/office/powerpoint/2010/main" val="348469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CC92AAF3-C68A-1DCB-56E6-8BF33E20F0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491CE899-6DEE-08C8-C340-64AD1EF2B9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6CEB2134-1BDD-6306-0B09-C04FADF01F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008B611-B531-4000-83BB-DCC310359036}" type="datetimeFigureOut">
              <a:rPr lang="cs-CZ" smtClean="0"/>
              <a:t>21.03.2025</a:t>
            </a:fld>
            <a:endParaRPr lang="cs-CZ"/>
          </a:p>
        </p:txBody>
      </p:sp>
      <p:sp>
        <p:nvSpPr>
          <p:cNvPr id="5" name="Zástupný symbol pro zápatí 4">
            <a:extLst>
              <a:ext uri="{FF2B5EF4-FFF2-40B4-BE49-F238E27FC236}">
                <a16:creationId xmlns:a16="http://schemas.microsoft.com/office/drawing/2014/main" id="{5E758A57-DB19-EEB9-FAB7-81BDF11B058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cs-CZ"/>
          </a:p>
        </p:txBody>
      </p:sp>
      <p:sp>
        <p:nvSpPr>
          <p:cNvPr id="6" name="Zástupný symbol pro číslo snímku 5">
            <a:extLst>
              <a:ext uri="{FF2B5EF4-FFF2-40B4-BE49-F238E27FC236}">
                <a16:creationId xmlns:a16="http://schemas.microsoft.com/office/drawing/2014/main" id="{9423B9A6-7A7B-87A9-0D7D-4C345EA9AFA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26B40DC-593C-46B5-BBF2-272636792A56}" type="slidenum">
              <a:rPr lang="cs-CZ" smtClean="0"/>
              <a:t>‹#›</a:t>
            </a:fld>
            <a:endParaRPr lang="cs-CZ"/>
          </a:p>
        </p:txBody>
      </p:sp>
    </p:spTree>
    <p:extLst>
      <p:ext uri="{BB962C8B-B14F-4D97-AF65-F5344CB8AC3E}">
        <p14:creationId xmlns:p14="http://schemas.microsoft.com/office/powerpoint/2010/main" val="17026931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34.xml.rels><?xml version="1.0" encoding="UTF-8" standalone="yes"?>
<Relationships xmlns="http://schemas.openxmlformats.org/package/2006/relationships"><Relationship Id="rId13" Type="http://schemas.openxmlformats.org/officeDocument/2006/relationships/image" Target="../media/image59.png"/><Relationship Id="rId18" Type="http://schemas.openxmlformats.org/officeDocument/2006/relationships/image" Target="../media/image64.png"/><Relationship Id="rId26" Type="http://schemas.openxmlformats.org/officeDocument/2006/relationships/image" Target="../media/image72.png"/><Relationship Id="rId39" Type="http://schemas.openxmlformats.org/officeDocument/2006/relationships/image" Target="../media/image85.jpeg"/><Relationship Id="rId21" Type="http://schemas.openxmlformats.org/officeDocument/2006/relationships/image" Target="../media/image67.png"/><Relationship Id="rId34" Type="http://schemas.openxmlformats.org/officeDocument/2006/relationships/image" Target="../media/image80.png"/><Relationship Id="rId7" Type="http://schemas.openxmlformats.org/officeDocument/2006/relationships/image" Target="../media/image53.png"/><Relationship Id="rId12" Type="http://schemas.openxmlformats.org/officeDocument/2006/relationships/image" Target="../media/image58.png"/><Relationship Id="rId17" Type="http://schemas.openxmlformats.org/officeDocument/2006/relationships/image" Target="../media/image63.png"/><Relationship Id="rId25" Type="http://schemas.openxmlformats.org/officeDocument/2006/relationships/image" Target="../media/image71.png"/><Relationship Id="rId33" Type="http://schemas.openxmlformats.org/officeDocument/2006/relationships/image" Target="../media/image79.png"/><Relationship Id="rId38" Type="http://schemas.openxmlformats.org/officeDocument/2006/relationships/image" Target="../media/image84.png"/><Relationship Id="rId2" Type="http://schemas.openxmlformats.org/officeDocument/2006/relationships/image" Target="../media/image48.png"/><Relationship Id="rId16" Type="http://schemas.openxmlformats.org/officeDocument/2006/relationships/image" Target="../media/image62.png"/><Relationship Id="rId20" Type="http://schemas.openxmlformats.org/officeDocument/2006/relationships/image" Target="../media/image66.png"/><Relationship Id="rId29" Type="http://schemas.openxmlformats.org/officeDocument/2006/relationships/image" Target="../media/image75.png"/><Relationship Id="rId1" Type="http://schemas.openxmlformats.org/officeDocument/2006/relationships/slideLayout" Target="../slideLayouts/slideLayout7.xml"/><Relationship Id="rId6" Type="http://schemas.openxmlformats.org/officeDocument/2006/relationships/image" Target="../media/image52.png"/><Relationship Id="rId11" Type="http://schemas.openxmlformats.org/officeDocument/2006/relationships/image" Target="../media/image57.png"/><Relationship Id="rId24" Type="http://schemas.openxmlformats.org/officeDocument/2006/relationships/image" Target="../media/image70.png"/><Relationship Id="rId32" Type="http://schemas.openxmlformats.org/officeDocument/2006/relationships/image" Target="../media/image78.png"/><Relationship Id="rId37" Type="http://schemas.openxmlformats.org/officeDocument/2006/relationships/image" Target="../media/image83.png"/><Relationship Id="rId5" Type="http://schemas.openxmlformats.org/officeDocument/2006/relationships/image" Target="../media/image51.png"/><Relationship Id="rId15" Type="http://schemas.openxmlformats.org/officeDocument/2006/relationships/image" Target="../media/image61.png"/><Relationship Id="rId23" Type="http://schemas.openxmlformats.org/officeDocument/2006/relationships/image" Target="../media/image69.png"/><Relationship Id="rId28" Type="http://schemas.openxmlformats.org/officeDocument/2006/relationships/image" Target="../media/image74.png"/><Relationship Id="rId36" Type="http://schemas.openxmlformats.org/officeDocument/2006/relationships/image" Target="../media/image82.png"/><Relationship Id="rId10" Type="http://schemas.openxmlformats.org/officeDocument/2006/relationships/image" Target="../media/image56.png"/><Relationship Id="rId19" Type="http://schemas.openxmlformats.org/officeDocument/2006/relationships/image" Target="../media/image65.png"/><Relationship Id="rId31" Type="http://schemas.openxmlformats.org/officeDocument/2006/relationships/image" Target="../media/image77.png"/><Relationship Id="rId4" Type="http://schemas.openxmlformats.org/officeDocument/2006/relationships/image" Target="../media/image50.png"/><Relationship Id="rId9" Type="http://schemas.openxmlformats.org/officeDocument/2006/relationships/image" Target="../media/image55.png"/><Relationship Id="rId14" Type="http://schemas.openxmlformats.org/officeDocument/2006/relationships/image" Target="../media/image60.png"/><Relationship Id="rId22" Type="http://schemas.openxmlformats.org/officeDocument/2006/relationships/image" Target="../media/image68.png"/><Relationship Id="rId27" Type="http://schemas.openxmlformats.org/officeDocument/2006/relationships/image" Target="../media/image73.png"/><Relationship Id="rId30" Type="http://schemas.openxmlformats.org/officeDocument/2006/relationships/image" Target="../media/image76.png"/><Relationship Id="rId35" Type="http://schemas.openxmlformats.org/officeDocument/2006/relationships/image" Target="../media/image81.png"/><Relationship Id="rId8" Type="http://schemas.openxmlformats.org/officeDocument/2006/relationships/image" Target="../media/image54.png"/><Relationship Id="rId3" Type="http://schemas.openxmlformats.org/officeDocument/2006/relationships/image" Target="../media/image49.png"/></Relationships>
</file>

<file path=ppt/slides/_rels/slide35.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8.jpeg"/></Relationships>
</file>

<file path=ppt/slides/_rels/slide44.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01.jpeg"/><Relationship Id="rId4" Type="http://schemas.openxmlformats.org/officeDocument/2006/relationships/image" Target="../media/image100.jpeg"/></Relationships>
</file>

<file path=ppt/slides/_rels/slide45.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03.png"/></Relationships>
</file>

<file path=ppt/slides/_rels/slide46.xml.rels><?xml version="1.0" encoding="UTF-8" standalone="yes"?>
<Relationships xmlns="http://schemas.openxmlformats.org/package/2006/relationships"><Relationship Id="rId13" Type="http://schemas.openxmlformats.org/officeDocument/2006/relationships/image" Target="../media/image114.jpeg"/><Relationship Id="rId18" Type="http://schemas.openxmlformats.org/officeDocument/2006/relationships/image" Target="../media/image119.jpeg"/><Relationship Id="rId26" Type="http://schemas.openxmlformats.org/officeDocument/2006/relationships/image" Target="../media/image127.jpeg"/><Relationship Id="rId3" Type="http://schemas.openxmlformats.org/officeDocument/2006/relationships/image" Target="../media/image104.jpeg"/><Relationship Id="rId21" Type="http://schemas.openxmlformats.org/officeDocument/2006/relationships/image" Target="../media/image122.png"/><Relationship Id="rId7" Type="http://schemas.openxmlformats.org/officeDocument/2006/relationships/image" Target="../media/image108.jpeg"/><Relationship Id="rId12" Type="http://schemas.openxmlformats.org/officeDocument/2006/relationships/image" Target="../media/image113.jpeg"/><Relationship Id="rId17" Type="http://schemas.openxmlformats.org/officeDocument/2006/relationships/image" Target="../media/image118.jpeg"/><Relationship Id="rId25" Type="http://schemas.openxmlformats.org/officeDocument/2006/relationships/image" Target="../media/image126.jpeg"/><Relationship Id="rId33" Type="http://schemas.microsoft.com/office/2007/relationships/hdphoto" Target="../media/hdphoto1.wdp"/><Relationship Id="rId2" Type="http://schemas.openxmlformats.org/officeDocument/2006/relationships/notesSlide" Target="../notesSlides/notesSlide7.xml"/><Relationship Id="rId16" Type="http://schemas.openxmlformats.org/officeDocument/2006/relationships/image" Target="../media/image117.jpeg"/><Relationship Id="rId20" Type="http://schemas.openxmlformats.org/officeDocument/2006/relationships/image" Target="../media/image121.png"/><Relationship Id="rId29" Type="http://schemas.openxmlformats.org/officeDocument/2006/relationships/image" Target="../media/image130.jpeg"/><Relationship Id="rId1" Type="http://schemas.openxmlformats.org/officeDocument/2006/relationships/slideLayout" Target="../slideLayouts/slideLayout7.xml"/><Relationship Id="rId6" Type="http://schemas.openxmlformats.org/officeDocument/2006/relationships/image" Target="../media/image107.jpeg"/><Relationship Id="rId11" Type="http://schemas.openxmlformats.org/officeDocument/2006/relationships/image" Target="../media/image112.jpeg"/><Relationship Id="rId24" Type="http://schemas.openxmlformats.org/officeDocument/2006/relationships/image" Target="../media/image125.jpeg"/><Relationship Id="rId32" Type="http://schemas.openxmlformats.org/officeDocument/2006/relationships/image" Target="../media/image133.png"/><Relationship Id="rId5" Type="http://schemas.openxmlformats.org/officeDocument/2006/relationships/image" Target="../media/image106.jpeg"/><Relationship Id="rId15" Type="http://schemas.openxmlformats.org/officeDocument/2006/relationships/image" Target="../media/image116.jpeg"/><Relationship Id="rId23" Type="http://schemas.openxmlformats.org/officeDocument/2006/relationships/image" Target="../media/image124.jpeg"/><Relationship Id="rId28" Type="http://schemas.openxmlformats.org/officeDocument/2006/relationships/image" Target="../media/image129.jpeg"/><Relationship Id="rId10" Type="http://schemas.openxmlformats.org/officeDocument/2006/relationships/image" Target="../media/image111.jpeg"/><Relationship Id="rId19" Type="http://schemas.openxmlformats.org/officeDocument/2006/relationships/image" Target="../media/image120.png"/><Relationship Id="rId31" Type="http://schemas.openxmlformats.org/officeDocument/2006/relationships/image" Target="../media/image132.jpeg"/><Relationship Id="rId4" Type="http://schemas.openxmlformats.org/officeDocument/2006/relationships/image" Target="../media/image105.jpeg"/><Relationship Id="rId9" Type="http://schemas.openxmlformats.org/officeDocument/2006/relationships/image" Target="../media/image110.jpeg"/><Relationship Id="rId14" Type="http://schemas.openxmlformats.org/officeDocument/2006/relationships/image" Target="../media/image115.jpeg"/><Relationship Id="rId22" Type="http://schemas.openxmlformats.org/officeDocument/2006/relationships/image" Target="../media/image123.jpeg"/><Relationship Id="rId27" Type="http://schemas.openxmlformats.org/officeDocument/2006/relationships/image" Target="../media/image128.jpeg"/><Relationship Id="rId30" Type="http://schemas.openxmlformats.org/officeDocument/2006/relationships/image" Target="../media/image131.jpeg"/><Relationship Id="rId8" Type="http://schemas.openxmlformats.org/officeDocument/2006/relationships/image" Target="../media/image109.jpeg"/></Relationships>
</file>

<file path=ppt/slides/_rels/slide47.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jpe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5"/>
          <p:cNvSpPr txBox="1">
            <a:spLocks noChangeArrowheads="1"/>
          </p:cNvSpPr>
          <p:nvPr/>
        </p:nvSpPr>
        <p:spPr bwMode="auto">
          <a:xfrm>
            <a:off x="1775520" y="3933057"/>
            <a:ext cx="7056784" cy="1769715"/>
          </a:xfrm>
          <a:prstGeom prst="rect">
            <a:avLst/>
          </a:prstGeom>
          <a:noFill/>
          <a:ln w="9525">
            <a:noFill/>
            <a:miter lim="800000"/>
            <a:headEnd/>
            <a:tailEnd/>
          </a:ln>
        </p:spPr>
        <p:txBody>
          <a:bodyPr wrap="square">
            <a:spAutoFit/>
          </a:bodyPr>
          <a:lstStyle/>
          <a:p>
            <a:pPr algn="ctr"/>
            <a:r>
              <a:rPr lang="cs-CZ" sz="2300" b="1" dirty="0"/>
              <a:t>Prof. Ing. Miroslav Svoboda, Ph.D. a kol.</a:t>
            </a:r>
          </a:p>
          <a:p>
            <a:pPr algn="ctr"/>
            <a:endParaRPr lang="cs-CZ" sz="1500" b="1" dirty="0"/>
          </a:p>
          <a:p>
            <a:pPr algn="ctr"/>
            <a:endParaRPr lang="cs-CZ" sz="1500" b="1" dirty="0"/>
          </a:p>
          <a:p>
            <a:pPr algn="ctr"/>
            <a:r>
              <a:rPr lang="cs-CZ" sz="2800" b="1" dirty="0"/>
              <a:t>Fakulta lesnická a dřevařská</a:t>
            </a:r>
          </a:p>
          <a:p>
            <a:pPr algn="ctr"/>
            <a:r>
              <a:rPr lang="cs-CZ" sz="2800" b="1" dirty="0"/>
              <a:t>Česká zemědělská univerzita v Praze </a:t>
            </a:r>
          </a:p>
        </p:txBody>
      </p:sp>
      <p:sp>
        <p:nvSpPr>
          <p:cNvPr id="5" name="Text Box 4"/>
          <p:cNvSpPr txBox="1">
            <a:spLocks noChangeArrowheads="1"/>
          </p:cNvSpPr>
          <p:nvPr/>
        </p:nvSpPr>
        <p:spPr bwMode="auto">
          <a:xfrm>
            <a:off x="276647" y="1555277"/>
            <a:ext cx="10054529" cy="1446550"/>
          </a:xfrm>
          <a:prstGeom prst="rect">
            <a:avLst/>
          </a:prstGeom>
          <a:noFill/>
          <a:ln w="9525">
            <a:noFill/>
            <a:miter lim="800000"/>
            <a:headEnd/>
            <a:tailEnd/>
          </a:ln>
        </p:spPr>
        <p:txBody>
          <a:bodyPr wrap="square">
            <a:spAutoFit/>
          </a:bodyPr>
          <a:lstStyle/>
          <a:p>
            <a:pPr algn="ctr"/>
            <a:r>
              <a:rPr lang="cs-CZ" sz="4400" b="1" dirty="0"/>
              <a:t>	Kalamita – katastrofa nebo příležitost</a:t>
            </a:r>
          </a:p>
        </p:txBody>
      </p:sp>
      <p:pic>
        <p:nvPicPr>
          <p:cNvPr id="4" name="Obrázek 3">
            <a:extLst>
              <a:ext uri="{FF2B5EF4-FFF2-40B4-BE49-F238E27FC236}">
                <a16:creationId xmlns:a16="http://schemas.microsoft.com/office/drawing/2014/main" id="{4B3D6BC2-9BFF-8355-4CEE-A3591389BB3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48950" y="0"/>
            <a:ext cx="154305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etails are in the caption following the image">
            <a:extLst>
              <a:ext uri="{FF2B5EF4-FFF2-40B4-BE49-F238E27FC236}">
                <a16:creationId xmlns:a16="http://schemas.microsoft.com/office/drawing/2014/main" id="{710F1512-D342-B5CA-CC77-2994F163B1E6}"/>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23632" y="0"/>
            <a:ext cx="10375936" cy="5691189"/>
          </a:xfrm>
          <a:prstGeom prst="rect">
            <a:avLst/>
          </a:prstGeom>
          <a:noFill/>
          <a:extLst>
            <a:ext uri="{909E8E84-426E-40DD-AFC4-6F175D3DCCD1}">
              <a14:hiddenFill xmlns:a14="http://schemas.microsoft.com/office/drawing/2010/main">
                <a:solidFill>
                  <a:srgbClr val="FFFFFF"/>
                </a:solidFill>
              </a14:hiddenFill>
            </a:ext>
          </a:extLst>
        </p:spPr>
      </p:pic>
      <p:sp>
        <p:nvSpPr>
          <p:cNvPr id="3" name="TextovéPole 2">
            <a:extLst>
              <a:ext uri="{FF2B5EF4-FFF2-40B4-BE49-F238E27FC236}">
                <a16:creationId xmlns:a16="http://schemas.microsoft.com/office/drawing/2014/main" id="{CB230340-E04A-3338-08AE-0F1DA414BEFD}"/>
              </a:ext>
            </a:extLst>
          </p:cNvPr>
          <p:cNvSpPr txBox="1"/>
          <p:nvPr/>
        </p:nvSpPr>
        <p:spPr>
          <a:xfrm>
            <a:off x="0" y="5691189"/>
            <a:ext cx="12192000" cy="1200329"/>
          </a:xfrm>
          <a:prstGeom prst="rect">
            <a:avLst/>
          </a:prstGeom>
          <a:noFill/>
        </p:spPr>
        <p:txBody>
          <a:bodyPr wrap="square">
            <a:spAutoFit/>
          </a:bodyPr>
          <a:lstStyle/>
          <a:p>
            <a:r>
              <a:rPr lang="en-US" sz="2400" b="0" i="0" dirty="0">
                <a:solidFill>
                  <a:srgbClr val="1C1D1E"/>
                </a:solidFill>
                <a:effectLst/>
                <a:latin typeface="Open Sans" panose="020B0606030504020204" pitchFamily="34" charset="0"/>
              </a:rPr>
              <a:t>Disturbance effects on indicators of ecosystem services and biodiversity (shaded). Bars show the distribution of positive, neutral and negative disturbance effects per indicator</a:t>
            </a:r>
            <a:endParaRPr lang="cs-CZ" sz="2400" dirty="0"/>
          </a:p>
        </p:txBody>
      </p:sp>
    </p:spTree>
    <p:extLst>
      <p:ext uri="{BB962C8B-B14F-4D97-AF65-F5344CB8AC3E}">
        <p14:creationId xmlns:p14="http://schemas.microsoft.com/office/powerpoint/2010/main" val="28706126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etails are in the caption following the image">
            <a:extLst>
              <a:ext uri="{FF2B5EF4-FFF2-40B4-BE49-F238E27FC236}">
                <a16:creationId xmlns:a16="http://schemas.microsoft.com/office/drawing/2014/main" id="{35157023-7C8D-0934-8072-B43304CEA287}"/>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930400"/>
            <a:ext cx="12192000" cy="4927600"/>
          </a:xfrm>
          <a:prstGeom prst="rect">
            <a:avLst/>
          </a:prstGeom>
          <a:noFill/>
          <a:extLst>
            <a:ext uri="{909E8E84-426E-40DD-AFC4-6F175D3DCCD1}">
              <a14:hiddenFill xmlns:a14="http://schemas.microsoft.com/office/drawing/2010/main">
                <a:solidFill>
                  <a:srgbClr val="FFFFFF"/>
                </a:solidFill>
              </a14:hiddenFill>
            </a:ext>
          </a:extLst>
        </p:spPr>
      </p:pic>
      <p:pic>
        <p:nvPicPr>
          <p:cNvPr id="3" name="Obrázek 2">
            <a:extLst>
              <a:ext uri="{FF2B5EF4-FFF2-40B4-BE49-F238E27FC236}">
                <a16:creationId xmlns:a16="http://schemas.microsoft.com/office/drawing/2014/main" id="{CDA2178A-F936-6AF7-092B-E2241BA27E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068258" cy="2501900"/>
          </a:xfrm>
          <a:prstGeom prst="rect">
            <a:avLst/>
          </a:prstGeom>
        </p:spPr>
      </p:pic>
    </p:spTree>
    <p:extLst>
      <p:ext uri="{BB962C8B-B14F-4D97-AF65-F5344CB8AC3E}">
        <p14:creationId xmlns:p14="http://schemas.microsoft.com/office/powerpoint/2010/main" val="16969206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etails are in the caption following the image">
            <a:extLst>
              <a:ext uri="{FF2B5EF4-FFF2-40B4-BE49-F238E27FC236}">
                <a16:creationId xmlns:a16="http://schemas.microsoft.com/office/drawing/2014/main" id="{AFD89F3D-0FEE-93EE-14F1-799543C58F8E}"/>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2125" y="0"/>
            <a:ext cx="655955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ovéPole 2">
            <a:extLst>
              <a:ext uri="{FF2B5EF4-FFF2-40B4-BE49-F238E27FC236}">
                <a16:creationId xmlns:a16="http://schemas.microsoft.com/office/drawing/2014/main" id="{BE417A8C-8860-330F-216F-ED5E25AE8496}"/>
              </a:ext>
            </a:extLst>
          </p:cNvPr>
          <p:cNvSpPr txBox="1"/>
          <p:nvPr/>
        </p:nvSpPr>
        <p:spPr>
          <a:xfrm>
            <a:off x="7051676" y="465434"/>
            <a:ext cx="4899024" cy="1569660"/>
          </a:xfrm>
          <a:prstGeom prst="rect">
            <a:avLst/>
          </a:prstGeom>
          <a:noFill/>
        </p:spPr>
        <p:txBody>
          <a:bodyPr wrap="square">
            <a:spAutoFit/>
          </a:bodyPr>
          <a:lstStyle/>
          <a:p>
            <a:r>
              <a:rPr lang="en-US" sz="2400" b="0" i="0" dirty="0">
                <a:solidFill>
                  <a:srgbClr val="1C1D1E"/>
                </a:solidFill>
                <a:effectLst/>
                <a:latin typeface="Tahoma" panose="020B0604030504040204" pitchFamily="34" charset="0"/>
                <a:ea typeface="Tahoma" panose="020B0604030504040204" pitchFamily="34" charset="0"/>
                <a:cs typeface="Tahoma" panose="020B0604030504040204" pitchFamily="34" charset="0"/>
              </a:rPr>
              <a:t>Differences in α-diversity between naturally disturbed and undisturbed forests categorized by taxonomic group</a:t>
            </a:r>
            <a:endParaRPr lang="cs-CZ"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240661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IMG_365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19889" y="2359026"/>
            <a:ext cx="4884737" cy="3662363"/>
          </a:xfrm>
          <a:prstGeom prst="rect">
            <a:avLst/>
          </a:prstGeom>
          <a:noFill/>
          <a:ln w="9525">
            <a:noFill/>
            <a:miter lim="800000"/>
            <a:headEnd/>
            <a:tailEnd/>
          </a:ln>
        </p:spPr>
      </p:pic>
      <p:pic>
        <p:nvPicPr>
          <p:cNvPr id="38915" name="Picture 2" descr="obr 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87487" y="2349500"/>
            <a:ext cx="7056438" cy="3684588"/>
          </a:xfrm>
          <a:prstGeom prst="rect">
            <a:avLst/>
          </a:prstGeom>
          <a:noFill/>
          <a:ln w="9525">
            <a:noFill/>
            <a:miter lim="800000"/>
            <a:headEnd/>
            <a:tailEnd/>
          </a:ln>
        </p:spPr>
      </p:pic>
      <p:sp>
        <p:nvSpPr>
          <p:cNvPr id="38916" name="Text Box 4"/>
          <p:cNvSpPr txBox="1">
            <a:spLocks noChangeArrowheads="1"/>
          </p:cNvSpPr>
          <p:nvPr/>
        </p:nvSpPr>
        <p:spPr bwMode="auto">
          <a:xfrm>
            <a:off x="3901451" y="107922"/>
            <a:ext cx="3476401" cy="584775"/>
          </a:xfrm>
          <a:prstGeom prst="rect">
            <a:avLst/>
          </a:prstGeom>
          <a:noFill/>
          <a:ln w="9525">
            <a:noFill/>
            <a:miter lim="800000"/>
            <a:headEnd/>
            <a:tailEnd/>
          </a:ln>
        </p:spPr>
        <p:txBody>
          <a:bodyPr wrap="none">
            <a:spAutoFit/>
          </a:bodyPr>
          <a:lstStyle/>
          <a:p>
            <a:r>
              <a:rPr lang="cs-CZ" sz="3200" b="1" dirty="0"/>
              <a:t>Model vývoje lesa</a:t>
            </a:r>
            <a:endParaRPr lang="en-US" sz="3200" b="1" i="1" dirty="0"/>
          </a:p>
        </p:txBody>
      </p:sp>
      <p:sp>
        <p:nvSpPr>
          <p:cNvPr id="6" name="Line 7"/>
          <p:cNvSpPr>
            <a:spLocks noChangeShapeType="1"/>
          </p:cNvSpPr>
          <p:nvPr/>
        </p:nvSpPr>
        <p:spPr bwMode="auto">
          <a:xfrm>
            <a:off x="4295775" y="1989138"/>
            <a:ext cx="71438" cy="3816350"/>
          </a:xfrm>
          <a:prstGeom prst="line">
            <a:avLst/>
          </a:prstGeom>
          <a:noFill/>
          <a:ln w="88900">
            <a:solidFill>
              <a:srgbClr val="FF0000"/>
            </a:solidFill>
            <a:round/>
            <a:headEnd/>
            <a:tailEnd/>
          </a:ln>
        </p:spPr>
        <p:txBody>
          <a:bodyPr/>
          <a:lstStyle/>
          <a:p>
            <a:endParaRPr lang="cs-CZ"/>
          </a:p>
        </p:txBody>
      </p:sp>
      <p:sp>
        <p:nvSpPr>
          <p:cNvPr id="7" name="AutoShape 8"/>
          <p:cNvSpPr>
            <a:spLocks noChangeArrowheads="1"/>
          </p:cNvSpPr>
          <p:nvPr/>
        </p:nvSpPr>
        <p:spPr bwMode="auto">
          <a:xfrm rot="10800000">
            <a:off x="1919289" y="5876925"/>
            <a:ext cx="2592387" cy="647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cubicBezTo>
                  <a:pt x="5399" y="11450"/>
                  <a:pt x="5517" y="12096"/>
                  <a:pt x="5747" y="12705"/>
                </a:cubicBezTo>
                <a:lnTo>
                  <a:pt x="694" y="14610"/>
                </a:lnTo>
                <a:cubicBezTo>
                  <a:pt x="235" y="13392"/>
                  <a:pt x="0" y="12101"/>
                  <a:pt x="0" y="10800"/>
                </a:cubicBezTo>
                <a:cubicBezTo>
                  <a:pt x="0" y="4835"/>
                  <a:pt x="4835" y="0"/>
                  <a:pt x="10800" y="0"/>
                </a:cubicBezTo>
                <a:cubicBezTo>
                  <a:pt x="16764" y="-1"/>
                  <a:pt x="21599" y="4835"/>
                  <a:pt x="21600" y="10799"/>
                </a:cubicBezTo>
                <a:lnTo>
                  <a:pt x="21600" y="10800"/>
                </a:lnTo>
                <a:lnTo>
                  <a:pt x="24300" y="10800"/>
                </a:lnTo>
                <a:lnTo>
                  <a:pt x="18900" y="16200"/>
                </a:lnTo>
                <a:lnTo>
                  <a:pt x="13500" y="10800"/>
                </a:lnTo>
                <a:lnTo>
                  <a:pt x="16200" y="10800"/>
                </a:lnTo>
                <a:close/>
              </a:path>
            </a:pathLst>
          </a:custGeom>
          <a:solidFill>
            <a:srgbClr val="FF0000"/>
          </a:solidFill>
          <a:ln w="28575">
            <a:solidFill>
              <a:schemeClr val="tx1"/>
            </a:solidFill>
            <a:miter lim="800000"/>
            <a:headEnd/>
            <a:tailEnd/>
          </a:ln>
        </p:spPr>
        <p:txBody>
          <a:bodyPr wrap="none" anchor="ctr"/>
          <a:lstStyle/>
          <a:p>
            <a:endParaRPr lang="cs-CZ"/>
          </a:p>
        </p:txBody>
      </p:sp>
      <p:sp>
        <p:nvSpPr>
          <p:cNvPr id="8" name="Text Box 4"/>
          <p:cNvSpPr txBox="1">
            <a:spLocks noChangeArrowheads="1"/>
          </p:cNvSpPr>
          <p:nvPr/>
        </p:nvSpPr>
        <p:spPr bwMode="auto">
          <a:xfrm>
            <a:off x="1922464" y="765176"/>
            <a:ext cx="7258269" cy="492443"/>
          </a:xfrm>
          <a:prstGeom prst="rect">
            <a:avLst/>
          </a:prstGeom>
          <a:noFill/>
          <a:ln w="9525">
            <a:noFill/>
            <a:miter lim="800000"/>
            <a:headEnd/>
            <a:tailEnd/>
          </a:ln>
        </p:spPr>
        <p:txBody>
          <a:bodyPr wrap="none">
            <a:spAutoFit/>
          </a:bodyPr>
          <a:lstStyle/>
          <a:p>
            <a:r>
              <a:rPr lang="cs-CZ" sz="2600" b="1"/>
              <a:t>V které fázi panuje největší diverzita organismů</a:t>
            </a:r>
            <a:endParaRPr lang="en-US" sz="2600" b="1" i="1"/>
          </a:p>
        </p:txBody>
      </p:sp>
      <p:sp>
        <p:nvSpPr>
          <p:cNvPr id="10" name="Elipsa 9"/>
          <p:cNvSpPr/>
          <p:nvPr/>
        </p:nvSpPr>
        <p:spPr>
          <a:xfrm>
            <a:off x="9409114" y="1773239"/>
            <a:ext cx="554037" cy="50323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dirty="0">
              <a:solidFill>
                <a:srgbClr val="FF0000"/>
              </a:solidFill>
            </a:endParaRPr>
          </a:p>
        </p:txBody>
      </p:sp>
      <p:sp>
        <p:nvSpPr>
          <p:cNvPr id="11" name="Elipsa 10"/>
          <p:cNvSpPr/>
          <p:nvPr/>
        </p:nvSpPr>
        <p:spPr>
          <a:xfrm>
            <a:off x="7248525" y="1773239"/>
            <a:ext cx="554038" cy="50323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cs-CZ" dirty="0">
              <a:solidFill>
                <a:srgbClr val="FF0000"/>
              </a:solidFill>
            </a:endParaRPr>
          </a:p>
        </p:txBody>
      </p:sp>
      <p:sp>
        <p:nvSpPr>
          <p:cNvPr id="12" name="Text Box 5"/>
          <p:cNvSpPr txBox="1">
            <a:spLocks noChangeArrowheads="1"/>
          </p:cNvSpPr>
          <p:nvPr/>
        </p:nvSpPr>
        <p:spPr bwMode="auto">
          <a:xfrm>
            <a:off x="4727576" y="5732463"/>
            <a:ext cx="5256213" cy="946150"/>
          </a:xfrm>
          <a:prstGeom prst="rect">
            <a:avLst/>
          </a:prstGeom>
          <a:solidFill>
            <a:schemeClr val="bg1"/>
          </a:solidFill>
          <a:ln w="9525">
            <a:noFill/>
            <a:miter lim="800000"/>
            <a:headEnd/>
            <a:tailEnd/>
          </a:ln>
        </p:spPr>
        <p:txBody>
          <a:bodyPr>
            <a:spAutoFit/>
          </a:bodyPr>
          <a:lstStyle/>
          <a:p>
            <a:r>
              <a:rPr lang="cs-CZ" sz="2800" b="1">
                <a:solidFill>
                  <a:srgbClr val="FF0000"/>
                </a:solidFill>
              </a:rPr>
              <a:t>Hospodářský zásah – vrátí porost na počátek vývoje. </a:t>
            </a:r>
          </a:p>
        </p:txBody>
      </p:sp>
      <p:sp>
        <p:nvSpPr>
          <p:cNvPr id="13" name="Text Box 8"/>
          <p:cNvSpPr txBox="1">
            <a:spLocks noChangeArrowheads="1"/>
          </p:cNvSpPr>
          <p:nvPr/>
        </p:nvSpPr>
        <p:spPr bwMode="auto">
          <a:xfrm>
            <a:off x="4872038" y="1484313"/>
            <a:ext cx="5795962" cy="3754874"/>
          </a:xfrm>
          <a:prstGeom prst="rect">
            <a:avLst/>
          </a:prstGeom>
          <a:solidFill>
            <a:schemeClr val="bg1"/>
          </a:solidFill>
          <a:ln w="50800">
            <a:solidFill>
              <a:srgbClr val="0000FF"/>
            </a:solidFill>
            <a:miter lim="800000"/>
            <a:headEnd/>
            <a:tailEnd/>
          </a:ln>
        </p:spPr>
        <p:txBody>
          <a:bodyPr>
            <a:spAutoFit/>
          </a:bodyPr>
          <a:lstStyle/>
          <a:p>
            <a:pPr>
              <a:spcBef>
                <a:spcPct val="50000"/>
              </a:spcBef>
            </a:pPr>
            <a:r>
              <a:rPr lang="cs-CZ" sz="2800" b="1">
                <a:solidFill>
                  <a:srgbClr val="0000FF"/>
                </a:solidFill>
              </a:rPr>
              <a:t>V kulturní krajině téměř chybí staré vývojové fáze lesa + rozpadové fáze lesa (biologické dědictví).</a:t>
            </a:r>
          </a:p>
          <a:p>
            <a:pPr>
              <a:spcBef>
                <a:spcPct val="50000"/>
              </a:spcBef>
            </a:pPr>
            <a:r>
              <a:rPr lang="cs-CZ" sz="2800" b="1">
                <a:solidFill>
                  <a:srgbClr val="0000FF"/>
                </a:solidFill>
              </a:rPr>
              <a:t>V kulturní krajině jsou zastoupeny lesy stáří 0 – 140 let. Rozpadová fáze lesa je v nahrazena holinami (podrostní způsob).  </a:t>
            </a:r>
          </a:p>
        </p:txBody>
      </p:sp>
    </p:spTree>
    <p:extLst>
      <p:ext uri="{BB962C8B-B14F-4D97-AF65-F5344CB8AC3E}">
        <p14:creationId xmlns:p14="http://schemas.microsoft.com/office/powerpoint/2010/main" val="3290392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0" grpId="0" animBg="1"/>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FF2862C-B912-3A10-E4CD-12937F84E5E3}"/>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F3C4FBC2-9C1B-8E59-5C94-C84272B8F8B3}"/>
              </a:ext>
            </a:extLst>
          </p:cNvPr>
          <p:cNvSpPr>
            <a:spLocks noGrp="1"/>
          </p:cNvSpPr>
          <p:nvPr>
            <p:ph idx="1"/>
          </p:nvPr>
        </p:nvSpPr>
        <p:spPr/>
        <p:txBody>
          <a:bodyPr/>
          <a:lstStyle/>
          <a:p>
            <a:endParaRPr lang="cs-CZ"/>
          </a:p>
        </p:txBody>
      </p:sp>
      <p:pic>
        <p:nvPicPr>
          <p:cNvPr id="1026" name="Picture 2">
            <a:extLst>
              <a:ext uri="{FF2B5EF4-FFF2-40B4-BE49-F238E27FC236}">
                <a16:creationId xmlns:a16="http://schemas.microsoft.com/office/drawing/2014/main" id="{3B29FAF1-36E7-60F8-AF97-9647FD77C403}"/>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95993"/>
            <a:ext cx="12192000" cy="8124239"/>
          </a:xfrm>
          <a:prstGeom prst="rect">
            <a:avLst/>
          </a:prstGeom>
          <a:noFill/>
          <a:extLst>
            <a:ext uri="{909E8E84-426E-40DD-AFC4-6F175D3DCCD1}">
              <a14:hiddenFill xmlns:a14="http://schemas.microsoft.com/office/drawing/2010/main">
                <a:solidFill>
                  <a:srgbClr val="FFFFFF"/>
                </a:solidFill>
              </a14:hiddenFill>
            </a:ext>
          </a:extLst>
        </p:spPr>
      </p:pic>
      <p:pic>
        <p:nvPicPr>
          <p:cNvPr id="5" name="Obrázek 4">
            <a:extLst>
              <a:ext uri="{FF2B5EF4-FFF2-40B4-BE49-F238E27FC236}">
                <a16:creationId xmlns:a16="http://schemas.microsoft.com/office/drawing/2014/main" id="{4A27B162-356B-E89C-8DA2-847855AAB0B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57600" y="4299202"/>
            <a:ext cx="7823200" cy="2708344"/>
          </a:xfrm>
          <a:prstGeom prst="rect">
            <a:avLst/>
          </a:prstGeom>
        </p:spPr>
      </p:pic>
    </p:spTree>
    <p:extLst>
      <p:ext uri="{BB962C8B-B14F-4D97-AF65-F5344CB8AC3E}">
        <p14:creationId xmlns:p14="http://schemas.microsoft.com/office/powerpoint/2010/main" val="4652358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247328" y="112440"/>
            <a:ext cx="11944672" cy="3539430"/>
          </a:xfrm>
          <a:prstGeom prst="rect">
            <a:avLst/>
          </a:prstGeom>
          <a:noFill/>
          <a:ln w="9525">
            <a:noFill/>
            <a:miter lim="800000"/>
            <a:headEnd/>
            <a:tailEnd/>
          </a:ln>
        </p:spPr>
        <p:txBody>
          <a:bodyPr wrap="square">
            <a:spAutoFit/>
          </a:bodyPr>
          <a:lstStyle/>
          <a:p>
            <a:r>
              <a:rPr lang="cs-CZ" sz="2800" b="1" dirty="0"/>
              <a:t>Současný stav lesů v ČR</a:t>
            </a:r>
          </a:p>
          <a:p>
            <a:pPr marL="457200" indent="-457200">
              <a:buFontTx/>
              <a:buChar char="-"/>
            </a:pPr>
            <a:r>
              <a:rPr lang="cs-CZ" sz="2800" dirty="0"/>
              <a:t>nejhorší kůrovcová kalamita za 250 let historie českého lesnictví</a:t>
            </a:r>
          </a:p>
          <a:p>
            <a:endParaRPr lang="cs-CZ" sz="2800" dirty="0"/>
          </a:p>
          <a:p>
            <a:endParaRPr lang="cs-CZ" sz="2800" dirty="0"/>
          </a:p>
          <a:p>
            <a:pPr marL="457200" indent="-457200">
              <a:buFontTx/>
              <a:buChar char="-"/>
            </a:pPr>
            <a:endParaRPr lang="cs-CZ" sz="2800" dirty="0"/>
          </a:p>
          <a:p>
            <a:pPr marL="457200" indent="-457200">
              <a:buFontTx/>
              <a:buChar char="-"/>
            </a:pPr>
            <a:endParaRPr lang="cs-CZ" sz="2800" dirty="0"/>
          </a:p>
          <a:p>
            <a:pPr marL="457200" indent="-457200">
              <a:buFontTx/>
              <a:buChar char="-"/>
            </a:pPr>
            <a:endParaRPr lang="cs-CZ" sz="2800" dirty="0"/>
          </a:p>
          <a:p>
            <a:pPr marL="457200" indent="-457200">
              <a:buFontTx/>
              <a:buChar char="-"/>
            </a:pPr>
            <a:endParaRPr lang="cs-CZ" sz="2800" dirty="0"/>
          </a:p>
        </p:txBody>
      </p:sp>
      <p:pic>
        <p:nvPicPr>
          <p:cNvPr id="4" name="Picture 2" descr="VÃ½sledek obrÃ¡zku pro kurovec holin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7747" y="1109781"/>
            <a:ext cx="10756506" cy="5927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75729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Obrázek 3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31504" y="116632"/>
            <a:ext cx="2286000" cy="3025140"/>
          </a:xfrm>
          <a:prstGeom prst="rect">
            <a:avLst/>
          </a:prstGeom>
        </p:spPr>
      </p:pic>
      <p:pic>
        <p:nvPicPr>
          <p:cNvPr id="37" name="Picture 2" descr="Tazba_pralesa_Velky_bok"/>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19537" y="3933057"/>
            <a:ext cx="4105009" cy="2739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3" descr="C:\blm salazar\atestimony\legislation\clearcut discussion\New folder\Marcola_1.jpg"/>
          <p:cNvPicPr>
            <a:picLocks noGrp="1"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67809" y="1898830"/>
            <a:ext cx="3672407" cy="2754306"/>
          </a:xfrm>
          <a:prstGeom prst="rect">
            <a:avLst/>
          </a:prstGeom>
          <a:noFill/>
          <a:ln w="9525">
            <a:noFill/>
            <a:miter lim="800000"/>
            <a:headEnd/>
            <a:tailEnd/>
          </a:ln>
        </p:spPr>
      </p:pic>
      <p:pic>
        <p:nvPicPr>
          <p:cNvPr id="39" name="Picture 2" descr="D:\foto\temp\4\289CANON\IMG_8959.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604352" y="2276872"/>
            <a:ext cx="2986082" cy="4478329"/>
          </a:xfrm>
          <a:prstGeom prst="rect">
            <a:avLst/>
          </a:prstGeom>
          <a:noFill/>
          <a:ln w="9525">
            <a:noFill/>
            <a:miter lim="800000"/>
            <a:headEnd/>
            <a:tailEnd/>
          </a:ln>
        </p:spPr>
      </p:pic>
      <p:sp>
        <p:nvSpPr>
          <p:cNvPr id="40" name="Obdélník 39"/>
          <p:cNvSpPr/>
          <p:nvPr/>
        </p:nvSpPr>
        <p:spPr>
          <a:xfrm>
            <a:off x="4007769" y="121857"/>
            <a:ext cx="6672815" cy="1723549"/>
          </a:xfrm>
          <a:prstGeom prst="rect">
            <a:avLst/>
          </a:prstGeom>
        </p:spPr>
        <p:txBody>
          <a:bodyPr wrap="square">
            <a:spAutoFit/>
          </a:bodyPr>
          <a:lstStyle/>
          <a:p>
            <a:pPr marL="285750" indent="-285750">
              <a:spcBef>
                <a:spcPts val="600"/>
              </a:spcBef>
              <a:buFontTx/>
              <a:buChar char="-"/>
            </a:pPr>
            <a:r>
              <a:rPr lang="cs-CZ" sz="2400" b="1" dirty="0"/>
              <a:t>homogenizace krajiny na všech prostorových úrovních!</a:t>
            </a:r>
          </a:p>
          <a:p>
            <a:pPr marL="285750" indent="-285750">
              <a:spcBef>
                <a:spcPts val="600"/>
              </a:spcBef>
              <a:buFontTx/>
              <a:buChar char="-"/>
            </a:pPr>
            <a:r>
              <a:rPr lang="cs-CZ" sz="2400" b="1" dirty="0"/>
              <a:t>zásadní pokles </a:t>
            </a:r>
            <a:r>
              <a:rPr lang="cs-CZ" sz="2400" b="1" dirty="0" err="1"/>
              <a:t>resilience</a:t>
            </a:r>
            <a:r>
              <a:rPr lang="cs-CZ" sz="2400" b="1" dirty="0"/>
              <a:t> celého systému</a:t>
            </a:r>
          </a:p>
          <a:p>
            <a:pPr marL="285750" indent="-285750">
              <a:spcBef>
                <a:spcPts val="600"/>
              </a:spcBef>
              <a:buFontTx/>
              <a:buChar char="-"/>
            </a:pPr>
            <a:endParaRPr lang="en-US" sz="2400" b="1" dirty="0"/>
          </a:p>
        </p:txBody>
      </p:sp>
    </p:spTree>
    <p:extLst>
      <p:ext uri="{BB962C8B-B14F-4D97-AF65-F5344CB8AC3E}">
        <p14:creationId xmlns:p14="http://schemas.microsoft.com/office/powerpoint/2010/main" val="30293608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1385" y="-576"/>
            <a:ext cx="10358437" cy="5805840"/>
          </a:xfrm>
          <a:prstGeom prst="rect">
            <a:avLst/>
          </a:prstGeom>
        </p:spPr>
      </p:pic>
      <p:pic>
        <p:nvPicPr>
          <p:cNvPr id="5" name="Picture 2" descr="VÃ½sledek obrÃ¡zku pro kurovec holiny"/>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4598" y="1239812"/>
            <a:ext cx="10536523" cy="5805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6987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101600" y="135848"/>
            <a:ext cx="12090400" cy="3970318"/>
          </a:xfrm>
          <a:prstGeom prst="rect">
            <a:avLst/>
          </a:prstGeom>
          <a:noFill/>
          <a:ln w="9525">
            <a:noFill/>
            <a:miter lim="800000"/>
            <a:headEnd/>
            <a:tailEnd/>
          </a:ln>
        </p:spPr>
        <p:txBody>
          <a:bodyPr wrap="square">
            <a:spAutoFit/>
          </a:bodyPr>
          <a:lstStyle/>
          <a:p>
            <a:r>
              <a:rPr lang="cs-CZ" sz="2800" b="1" dirty="0"/>
              <a:t>Jaké byly důsledky? </a:t>
            </a:r>
          </a:p>
          <a:p>
            <a:pPr marL="457200" indent="-457200">
              <a:buFontTx/>
              <a:buChar char="-"/>
            </a:pPr>
            <a:r>
              <a:rPr lang="cs-CZ" sz="2800" dirty="0"/>
              <a:t>kolaps trhu se dřívím</a:t>
            </a:r>
          </a:p>
          <a:p>
            <a:pPr marL="457200" indent="-457200">
              <a:buFontTx/>
              <a:buChar char="-"/>
            </a:pPr>
            <a:r>
              <a:rPr lang="cs-CZ" sz="2800" dirty="0"/>
              <a:t>obrovské ztráty majitelů lesů (zisky ostatních firem v sektoru)</a:t>
            </a:r>
          </a:p>
          <a:p>
            <a:pPr marL="457200" indent="-457200">
              <a:buFontTx/>
              <a:buChar char="-"/>
            </a:pPr>
            <a:r>
              <a:rPr lang="cs-CZ" sz="2800" dirty="0"/>
              <a:t>smrkový paradox (méně „tlačit na pilu“)</a:t>
            </a:r>
          </a:p>
          <a:p>
            <a:pPr marL="457200" indent="-457200">
              <a:buFontTx/>
              <a:buChar char="-"/>
            </a:pPr>
            <a:r>
              <a:rPr lang="cs-CZ" sz="2800" dirty="0"/>
              <a:t>„epidemie smrku a ne kůrovce“</a:t>
            </a:r>
          </a:p>
          <a:p>
            <a:pPr marL="457200" indent="-457200">
              <a:buFontTx/>
              <a:buChar char="-"/>
            </a:pPr>
            <a:endParaRPr lang="cs-CZ" sz="2800" dirty="0"/>
          </a:p>
          <a:p>
            <a:pPr marL="457200" indent="-457200">
              <a:buFontTx/>
              <a:buChar char="-"/>
            </a:pPr>
            <a:endParaRPr lang="cs-CZ" sz="2800" dirty="0"/>
          </a:p>
          <a:p>
            <a:pPr marL="457200" indent="-457200">
              <a:buFontTx/>
              <a:buChar char="-"/>
            </a:pPr>
            <a:endParaRPr lang="cs-CZ" sz="2800" dirty="0"/>
          </a:p>
          <a:p>
            <a:pPr marL="457200" indent="-457200">
              <a:buFontTx/>
              <a:buChar char="-"/>
            </a:pPr>
            <a:endParaRPr lang="cs-CZ" sz="2800" dirty="0"/>
          </a:p>
        </p:txBody>
      </p:sp>
      <p:pic>
        <p:nvPicPr>
          <p:cNvPr id="4" name="Picture 2" descr="VÃ½sledek obrÃ¡zku pro kurovec holiny"/>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35400" y="2253342"/>
            <a:ext cx="8356600" cy="4604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12214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B30A0D5E-2792-6A0F-0C89-956F6FCA20A1}"/>
              </a:ext>
            </a:extLst>
          </p:cNvPr>
          <p:cNvPicPr>
            <a:picLocks noChangeAspect="1"/>
          </p:cNvPicPr>
          <p:nvPr/>
        </p:nvPicPr>
        <p:blipFill>
          <a:blip r:embed="rId2"/>
          <a:stretch>
            <a:fillRect/>
          </a:stretch>
        </p:blipFill>
        <p:spPr>
          <a:xfrm>
            <a:off x="0" y="0"/>
            <a:ext cx="12192000" cy="6167960"/>
          </a:xfrm>
          <a:prstGeom prst="rect">
            <a:avLst/>
          </a:prstGeom>
        </p:spPr>
      </p:pic>
    </p:spTree>
    <p:extLst>
      <p:ext uri="{BB962C8B-B14F-4D97-AF65-F5344CB8AC3E}">
        <p14:creationId xmlns:p14="http://schemas.microsoft.com/office/powerpoint/2010/main" val="618702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529089" y="118925"/>
            <a:ext cx="3834704" cy="584775"/>
          </a:xfrm>
          <a:prstGeom prst="rect">
            <a:avLst/>
          </a:prstGeom>
          <a:noFill/>
        </p:spPr>
        <p:txBody>
          <a:bodyPr wrap="none" rtlCol="0">
            <a:spAutoFit/>
          </a:bodyPr>
          <a:lstStyle/>
          <a:p>
            <a:r>
              <a:rPr lang="cs-CZ" sz="3200" b="1" dirty="0">
                <a:latin typeface="Tahoma" panose="020B0604030504040204" pitchFamily="34" charset="0"/>
                <a:ea typeface="Tahoma" panose="020B0604030504040204" pitchFamily="34" charset="0"/>
                <a:cs typeface="Tahoma" panose="020B0604030504040204" pitchFamily="34" charset="0"/>
              </a:rPr>
              <a:t>Klimatická změna</a:t>
            </a:r>
            <a:endParaRPr lang="en-US" sz="3200" b="1" dirty="0">
              <a:latin typeface="Tahoma" panose="020B0604030504040204" pitchFamily="34" charset="0"/>
              <a:ea typeface="Tahoma" panose="020B0604030504040204" pitchFamily="34" charset="0"/>
              <a:cs typeface="Tahoma" panose="020B0604030504040204" pitchFamily="34" charset="0"/>
            </a:endParaRPr>
          </a:p>
        </p:txBody>
      </p:sp>
      <p:pic>
        <p:nvPicPr>
          <p:cNvPr id="9" name="Picture 5" descr="C:\Documents and Settings\Administrator\Desktop\8.7 ntu\nature12350-f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47528" y="1575662"/>
            <a:ext cx="3161249" cy="24308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47528" y="692697"/>
            <a:ext cx="3096344" cy="882965"/>
          </a:xfrm>
          <a:prstGeom prst="rect">
            <a:avLst/>
          </a:prstGeom>
        </p:spPr>
      </p:pic>
      <p:pic>
        <p:nvPicPr>
          <p:cNvPr id="3" name="Pictur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60096" y="764705"/>
            <a:ext cx="3419872" cy="1108969"/>
          </a:xfrm>
          <a:prstGeom prst="rect">
            <a:avLst/>
          </a:prstGeom>
        </p:spPr>
      </p:pic>
      <p:pic>
        <p:nvPicPr>
          <p:cNvPr id="4" name="Picture 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60096" y="1963387"/>
            <a:ext cx="3419872" cy="2226894"/>
          </a:xfrm>
          <a:prstGeom prst="rect">
            <a:avLst/>
          </a:prstGeom>
        </p:spPr>
      </p:pic>
      <p:pic>
        <p:nvPicPr>
          <p:cNvPr id="5" name="Picture 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665984" y="4393047"/>
            <a:ext cx="5884416" cy="2301589"/>
          </a:xfrm>
          <a:prstGeom prst="rect">
            <a:avLst/>
          </a:prstGeom>
        </p:spPr>
      </p:pic>
    </p:spTree>
    <p:extLst>
      <p:ext uri="{BB962C8B-B14F-4D97-AF65-F5344CB8AC3E}">
        <p14:creationId xmlns:p14="http://schemas.microsoft.com/office/powerpoint/2010/main" val="14277878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112355282" descr="Obsah obrázku text, snímek obrazovky, diagram, software&#10;&#10;Popis byl vytvořen automaticky">
            <a:extLst>
              <a:ext uri="{FF2B5EF4-FFF2-40B4-BE49-F238E27FC236}">
                <a16:creationId xmlns:a16="http://schemas.microsoft.com/office/drawing/2014/main" id="{A864946F-B024-01DF-DC3B-F95D60B4C660}"/>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bwMode="auto">
          <a:xfrm>
            <a:off x="2444436" y="0"/>
            <a:ext cx="9575989" cy="6858000"/>
          </a:xfrm>
          <a:prstGeom prst="rect">
            <a:avLst/>
          </a:prstGeom>
          <a:ln>
            <a:noFill/>
          </a:ln>
          <a:extLst>
            <a:ext uri="{53640926-AAD7-44D8-BBD7-CCE9431645EC}">
              <a14:shadowObscured xmlns:a14="http://schemas.microsoft.com/office/drawing/2010/main"/>
            </a:ext>
          </a:extLst>
        </p:spPr>
      </p:pic>
      <p:sp>
        <p:nvSpPr>
          <p:cNvPr id="2" name="TextovéPole 1">
            <a:extLst>
              <a:ext uri="{FF2B5EF4-FFF2-40B4-BE49-F238E27FC236}">
                <a16:creationId xmlns:a16="http://schemas.microsoft.com/office/drawing/2014/main" id="{29D41B70-167E-B3A7-CADB-F608A07DA6AA}"/>
              </a:ext>
            </a:extLst>
          </p:cNvPr>
          <p:cNvSpPr txBox="1"/>
          <p:nvPr/>
        </p:nvSpPr>
        <p:spPr>
          <a:xfrm>
            <a:off x="360881" y="507872"/>
            <a:ext cx="2083555" cy="1569660"/>
          </a:xfrm>
          <a:prstGeom prst="rect">
            <a:avLst/>
          </a:prstGeom>
          <a:noFill/>
        </p:spPr>
        <p:txBody>
          <a:bodyPr wrap="square">
            <a:spAutoFit/>
          </a:bodyPr>
          <a:lstStyle/>
          <a:p>
            <a:r>
              <a:rPr lang="cs-CZ" sz="2400" b="1" dirty="0"/>
              <a:t>Washaya, Hlásny a kol. 2023, Forest </a:t>
            </a:r>
            <a:r>
              <a:rPr lang="cs-CZ" sz="2400" b="1" dirty="0" err="1"/>
              <a:t>Ecosystems</a:t>
            </a:r>
            <a:endParaRPr lang="cs-CZ" sz="2400" b="1" dirty="0"/>
          </a:p>
        </p:txBody>
      </p:sp>
    </p:spTree>
    <p:extLst>
      <p:ext uri="{BB962C8B-B14F-4D97-AF65-F5344CB8AC3E}">
        <p14:creationId xmlns:p14="http://schemas.microsoft.com/office/powerpoint/2010/main" val="1921116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ig. 2">
            <a:extLst>
              <a:ext uri="{FF2B5EF4-FFF2-40B4-BE49-F238E27FC236}">
                <a16:creationId xmlns:a16="http://schemas.microsoft.com/office/drawing/2014/main" id="{574613B5-3639-A978-0C6B-32821205AEEE}"/>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43657"/>
            <a:ext cx="12014200" cy="6501434"/>
          </a:xfrm>
          <a:prstGeom prst="rect">
            <a:avLst/>
          </a:prstGeom>
          <a:noFill/>
          <a:extLst>
            <a:ext uri="{909E8E84-426E-40DD-AFC4-6F175D3DCCD1}">
              <a14:hiddenFill xmlns:a14="http://schemas.microsoft.com/office/drawing/2010/main">
                <a:solidFill>
                  <a:srgbClr val="FFFFFF"/>
                </a:solidFill>
              </a14:hiddenFill>
            </a:ext>
          </a:extLst>
        </p:spPr>
      </p:pic>
      <p:pic>
        <p:nvPicPr>
          <p:cNvPr id="8" name="Obrázek 7">
            <a:extLst>
              <a:ext uri="{FF2B5EF4-FFF2-40B4-BE49-F238E27FC236}">
                <a16:creationId xmlns:a16="http://schemas.microsoft.com/office/drawing/2014/main" id="{7D04E15F-2E1F-35A5-5B35-3725E97CDAF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21433" y="-157956"/>
            <a:ext cx="7960867" cy="3005095"/>
          </a:xfrm>
          <a:prstGeom prst="rect">
            <a:avLst/>
          </a:prstGeom>
        </p:spPr>
      </p:pic>
    </p:spTree>
    <p:extLst>
      <p:ext uri="{BB962C8B-B14F-4D97-AF65-F5344CB8AC3E}">
        <p14:creationId xmlns:p14="http://schemas.microsoft.com/office/powerpoint/2010/main" val="34522357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a:extLst>
              <a:ext uri="{FF2B5EF4-FFF2-40B4-BE49-F238E27FC236}">
                <a16:creationId xmlns:a16="http://schemas.microsoft.com/office/drawing/2014/main" id="{4F9A9D3F-6527-498C-8B7F-919621ACFF2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8363" y="77714"/>
            <a:ext cx="9147494" cy="6702572"/>
          </a:xfrm>
          <a:prstGeom prst="rect">
            <a:avLst/>
          </a:prstGeom>
        </p:spPr>
      </p:pic>
      <p:sp>
        <p:nvSpPr>
          <p:cNvPr id="5" name="Obdélník 4">
            <a:extLst>
              <a:ext uri="{FF2B5EF4-FFF2-40B4-BE49-F238E27FC236}">
                <a16:creationId xmlns:a16="http://schemas.microsoft.com/office/drawing/2014/main" id="{FB6426F2-6C40-4313-9BB8-72DE84B38499}"/>
              </a:ext>
            </a:extLst>
          </p:cNvPr>
          <p:cNvSpPr/>
          <p:nvPr/>
        </p:nvSpPr>
        <p:spPr>
          <a:xfrm>
            <a:off x="1645497" y="1005940"/>
            <a:ext cx="6195060" cy="738664"/>
          </a:xfrm>
          <a:prstGeom prst="rect">
            <a:avLst/>
          </a:prstGeom>
          <a:solidFill>
            <a:schemeClr val="accent1"/>
          </a:solidFill>
        </p:spPr>
        <p:txBody>
          <a:bodyPr wrap="square">
            <a:spAutoFit/>
          </a:bodyPr>
          <a:lstStyle/>
          <a:p>
            <a:r>
              <a:rPr lang="cs-CZ" sz="2100" b="1" dirty="0"/>
              <a:t>C02(</a:t>
            </a:r>
            <a:r>
              <a:rPr lang="cs-CZ" sz="2100" b="1" dirty="0" err="1"/>
              <a:t>eq</a:t>
            </a:r>
            <a:r>
              <a:rPr lang="cs-CZ" sz="2100" b="1" dirty="0"/>
              <a:t>) (</a:t>
            </a:r>
            <a:r>
              <a:rPr lang="cs-CZ" sz="2100" b="1" dirty="0" err="1"/>
              <a:t>Mt</a:t>
            </a:r>
            <a:r>
              <a:rPr lang="cs-CZ" sz="2100" b="1" dirty="0"/>
              <a:t>) of CO2 </a:t>
            </a:r>
            <a:r>
              <a:rPr lang="cs-CZ" sz="2100" b="1" dirty="0" err="1"/>
              <a:t>from</a:t>
            </a:r>
            <a:r>
              <a:rPr lang="cs-CZ" sz="2100" b="1" dirty="0"/>
              <a:t> </a:t>
            </a:r>
            <a:r>
              <a:rPr lang="cs-CZ" sz="2100" b="1" dirty="0" err="1"/>
              <a:t>forests</a:t>
            </a:r>
            <a:r>
              <a:rPr lang="cs-CZ" sz="2100" b="1" dirty="0"/>
              <a:t> </a:t>
            </a:r>
            <a:r>
              <a:rPr lang="cs-CZ" sz="2100" b="1" dirty="0" err="1"/>
              <a:t>based</a:t>
            </a:r>
            <a:r>
              <a:rPr lang="cs-CZ" sz="2100" b="1" dirty="0"/>
              <a:t> on LULUCF</a:t>
            </a:r>
            <a:endParaRPr lang="en-US" sz="2100" b="1" dirty="0"/>
          </a:p>
        </p:txBody>
      </p:sp>
      <p:sp>
        <p:nvSpPr>
          <p:cNvPr id="2" name="Obdélník 1">
            <a:extLst>
              <a:ext uri="{FF2B5EF4-FFF2-40B4-BE49-F238E27FC236}">
                <a16:creationId xmlns:a16="http://schemas.microsoft.com/office/drawing/2014/main" id="{1CAF8293-2EE3-B12E-D0EE-D5E4E57558C4}"/>
              </a:ext>
            </a:extLst>
          </p:cNvPr>
          <p:cNvSpPr/>
          <p:nvPr/>
        </p:nvSpPr>
        <p:spPr>
          <a:xfrm>
            <a:off x="8851900" y="508000"/>
            <a:ext cx="533400" cy="372110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 name="Obdélník 2">
            <a:extLst>
              <a:ext uri="{FF2B5EF4-FFF2-40B4-BE49-F238E27FC236}">
                <a16:creationId xmlns:a16="http://schemas.microsoft.com/office/drawing/2014/main" id="{5B94C527-BC7B-000C-9DF0-6BCB0A2A76C3}"/>
              </a:ext>
            </a:extLst>
          </p:cNvPr>
          <p:cNvSpPr/>
          <p:nvPr/>
        </p:nvSpPr>
        <p:spPr>
          <a:xfrm>
            <a:off x="9605857" y="1257300"/>
            <a:ext cx="533400" cy="297180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 name="Obdélník 5">
            <a:extLst>
              <a:ext uri="{FF2B5EF4-FFF2-40B4-BE49-F238E27FC236}">
                <a16:creationId xmlns:a16="http://schemas.microsoft.com/office/drawing/2014/main" id="{B353308A-411C-5E55-1006-9CEF1A8EECD3}"/>
              </a:ext>
            </a:extLst>
          </p:cNvPr>
          <p:cNvSpPr/>
          <p:nvPr/>
        </p:nvSpPr>
        <p:spPr>
          <a:xfrm>
            <a:off x="10474960" y="2362200"/>
            <a:ext cx="533400" cy="186690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5285967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ACA8E4F3-2282-523D-FD82-142745AB9B04}"/>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19100" y="0"/>
            <a:ext cx="11150599" cy="7880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9705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FF2862C-B912-3A10-E4CD-12937F84E5E3}"/>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F3C4FBC2-9C1B-8E59-5C94-C84272B8F8B3}"/>
              </a:ext>
            </a:extLst>
          </p:cNvPr>
          <p:cNvSpPr>
            <a:spLocks noGrp="1"/>
          </p:cNvSpPr>
          <p:nvPr>
            <p:ph idx="1"/>
          </p:nvPr>
        </p:nvSpPr>
        <p:spPr/>
        <p:txBody>
          <a:bodyPr/>
          <a:lstStyle/>
          <a:p>
            <a:endParaRPr lang="cs-CZ"/>
          </a:p>
        </p:txBody>
      </p:sp>
      <p:pic>
        <p:nvPicPr>
          <p:cNvPr id="1026" name="Picture 2">
            <a:extLst>
              <a:ext uri="{FF2B5EF4-FFF2-40B4-BE49-F238E27FC236}">
                <a16:creationId xmlns:a16="http://schemas.microsoft.com/office/drawing/2014/main" id="{3B29FAF1-36E7-60F8-AF97-9647FD77C403}"/>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95993"/>
            <a:ext cx="12192000" cy="8124239"/>
          </a:xfrm>
          <a:prstGeom prst="rect">
            <a:avLst/>
          </a:prstGeom>
          <a:noFill/>
          <a:extLst>
            <a:ext uri="{909E8E84-426E-40DD-AFC4-6F175D3DCCD1}">
              <a14:hiddenFill xmlns:a14="http://schemas.microsoft.com/office/drawing/2010/main">
                <a:solidFill>
                  <a:srgbClr val="FFFFFF"/>
                </a:solidFill>
              </a14:hiddenFill>
            </a:ext>
          </a:extLst>
        </p:spPr>
      </p:pic>
      <p:pic>
        <p:nvPicPr>
          <p:cNvPr id="7" name="Obrázek 6">
            <a:extLst>
              <a:ext uri="{FF2B5EF4-FFF2-40B4-BE49-F238E27FC236}">
                <a16:creationId xmlns:a16="http://schemas.microsoft.com/office/drawing/2014/main" id="{EA47A88B-894A-A2B1-3697-A48B3C9B0EFA}"/>
              </a:ext>
            </a:extLst>
          </p:cNvPr>
          <p:cNvPicPr>
            <a:picLocks noChangeAspect="1"/>
          </p:cNvPicPr>
          <p:nvPr/>
        </p:nvPicPr>
        <p:blipFill>
          <a:blip r:embed="rId3"/>
          <a:stretch>
            <a:fillRect/>
          </a:stretch>
        </p:blipFill>
        <p:spPr>
          <a:xfrm>
            <a:off x="1348096" y="-468312"/>
            <a:ext cx="9495808" cy="3354442"/>
          </a:xfrm>
          <a:prstGeom prst="rect">
            <a:avLst/>
          </a:prstGeom>
        </p:spPr>
      </p:pic>
    </p:spTree>
    <p:extLst>
      <p:ext uri="{BB962C8B-B14F-4D97-AF65-F5344CB8AC3E}">
        <p14:creationId xmlns:p14="http://schemas.microsoft.com/office/powerpoint/2010/main" val="16891191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Toshiba_Backup\Photos\PNW_July2010\IMG_2929.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299634" y="-158750"/>
            <a:ext cx="9863665" cy="7397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26421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Zástupný obsah 4">
            <a:extLst>
              <a:ext uri="{FF2B5EF4-FFF2-40B4-BE49-F238E27FC236}">
                <a16:creationId xmlns:a16="http://schemas.microsoft.com/office/drawing/2014/main" id="{6C430456-6498-F2FE-1DFC-94A6E32368D9}"/>
              </a:ext>
            </a:extLst>
          </p:cNvPr>
          <p:cNvPicPr>
            <a:picLocks noGrp="1" noChangeAspect="1"/>
          </p:cNvPicPr>
          <p:nvPr>
            <p:ph idx="4294967295"/>
          </p:nvPr>
        </p:nvPicPr>
        <p:blipFill>
          <a:blip r:embed="rId2"/>
          <a:stretch>
            <a:fillRect/>
          </a:stretch>
        </p:blipFill>
        <p:spPr>
          <a:xfrm>
            <a:off x="-102212" y="0"/>
            <a:ext cx="12301181" cy="6858001"/>
          </a:xfrm>
          <a:prstGeom prst="rect">
            <a:avLst/>
          </a:prstGeom>
        </p:spPr>
      </p:pic>
      <p:sp>
        <p:nvSpPr>
          <p:cNvPr id="6" name="TextovéPole 5">
            <a:extLst>
              <a:ext uri="{FF2B5EF4-FFF2-40B4-BE49-F238E27FC236}">
                <a16:creationId xmlns:a16="http://schemas.microsoft.com/office/drawing/2014/main" id="{21623C59-81FC-F93B-3C57-1B69700D7A26}"/>
              </a:ext>
            </a:extLst>
          </p:cNvPr>
          <p:cNvSpPr txBox="1"/>
          <p:nvPr/>
        </p:nvSpPr>
        <p:spPr>
          <a:xfrm>
            <a:off x="10340491" y="6518473"/>
            <a:ext cx="2423245" cy="307777"/>
          </a:xfrm>
          <a:prstGeom prst="rect">
            <a:avLst/>
          </a:prstGeom>
          <a:noFill/>
        </p:spPr>
        <p:txBody>
          <a:bodyPr wrap="square" rtlCol="0">
            <a:spAutoFit/>
          </a:bodyPr>
          <a:lstStyle/>
          <a:p>
            <a:r>
              <a:rPr lang="cs-CZ" sz="1400" dirty="0"/>
              <a:t>Foto: Martin Kysela</a:t>
            </a:r>
          </a:p>
        </p:txBody>
      </p:sp>
    </p:spTree>
    <p:extLst>
      <p:ext uri="{BB962C8B-B14F-4D97-AF65-F5344CB8AC3E}">
        <p14:creationId xmlns:p14="http://schemas.microsoft.com/office/powerpoint/2010/main" val="6160592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194" name="Picture 2" descr="Details are in the caption following the image">
            <a:extLst>
              <a:ext uri="{FF2B5EF4-FFF2-40B4-BE49-F238E27FC236}">
                <a16:creationId xmlns:a16="http://schemas.microsoft.com/office/drawing/2014/main" id="{4B68FC37-DFF3-5FC1-A479-296C1F622AA6}"/>
              </a:ext>
            </a:extLst>
          </p:cNvPr>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46571" y="0"/>
            <a:ext cx="8068234"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Obrázek 4">
            <a:extLst>
              <a:ext uri="{FF2B5EF4-FFF2-40B4-BE49-F238E27FC236}">
                <a16:creationId xmlns:a16="http://schemas.microsoft.com/office/drawing/2014/main" id="{C6904F0B-D54A-4528-39E0-BE1343CCF24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88745" y="0"/>
            <a:ext cx="7286888" cy="2222500"/>
          </a:xfrm>
          <a:prstGeom prst="rect">
            <a:avLst/>
          </a:prstGeom>
        </p:spPr>
      </p:pic>
    </p:spTree>
    <p:extLst>
      <p:ext uri="{BB962C8B-B14F-4D97-AF65-F5344CB8AC3E}">
        <p14:creationId xmlns:p14="http://schemas.microsoft.com/office/powerpoint/2010/main" val="1881211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etails are in the caption following the image">
            <a:extLst>
              <a:ext uri="{FF2B5EF4-FFF2-40B4-BE49-F238E27FC236}">
                <a16:creationId xmlns:a16="http://schemas.microsoft.com/office/drawing/2014/main" id="{9EC3ECF1-51B6-2C93-51F6-0A1918F0AAEB}"/>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00013"/>
            <a:ext cx="12192000" cy="6657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5595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71058" y="0"/>
            <a:ext cx="9049885" cy="6858000"/>
          </a:xfrm>
          <a:prstGeom prst="rect">
            <a:avLst/>
          </a:prstGeom>
        </p:spPr>
      </p:pic>
    </p:spTree>
    <p:extLst>
      <p:ext uri="{BB962C8B-B14F-4D97-AF65-F5344CB8AC3E}">
        <p14:creationId xmlns:p14="http://schemas.microsoft.com/office/powerpoint/2010/main" val="2595030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Nadpis 1"/>
          <p:cNvSpPr>
            <a:spLocks noGrp="1"/>
          </p:cNvSpPr>
          <p:nvPr>
            <p:ph type="title"/>
          </p:nvPr>
        </p:nvSpPr>
        <p:spPr/>
        <p:txBody>
          <a:bodyPr/>
          <a:lstStyle/>
          <a:p>
            <a:endParaRPr lang="sk-SK" altLang="cs-CZ"/>
          </a:p>
        </p:txBody>
      </p:sp>
      <p:sp>
        <p:nvSpPr>
          <p:cNvPr id="120835" name="Zástupný symbol obsahu 2"/>
          <p:cNvSpPr>
            <a:spLocks noGrp="1"/>
          </p:cNvSpPr>
          <p:nvPr>
            <p:ph idx="1"/>
          </p:nvPr>
        </p:nvSpPr>
        <p:spPr/>
        <p:txBody>
          <a:bodyPr/>
          <a:lstStyle/>
          <a:p>
            <a:endParaRPr lang="sk-SK" altLang="cs-CZ"/>
          </a:p>
        </p:txBody>
      </p:sp>
      <p:pic>
        <p:nvPicPr>
          <p:cNvPr id="120836" name="Picture 2" descr="C:\Users\Martinko_2\Desktop\foto video\Havešová 2015\gap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 y="-152056"/>
            <a:ext cx="12462321" cy="701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78817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a:off x="1524000" y="0"/>
            <a:ext cx="9144000" cy="6858000"/>
          </a:xfrm>
          <a:prstGeom prst="rect">
            <a:avLst/>
          </a:prstGeom>
        </p:spPr>
      </p:pic>
    </p:spTree>
    <p:extLst>
      <p:ext uri="{BB962C8B-B14F-4D97-AF65-F5344CB8AC3E}">
        <p14:creationId xmlns:p14="http://schemas.microsoft.com/office/powerpoint/2010/main" val="25975256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Pattern and strength of the reorganization signal in post-disturbance forests of Central Europe.">
            <a:extLst>
              <a:ext uri="{FF2B5EF4-FFF2-40B4-BE49-F238E27FC236}">
                <a16:creationId xmlns:a16="http://schemas.microsoft.com/office/drawing/2014/main" id="{B88462FB-2395-F8DC-A691-F9001752A68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2399" y="-660781"/>
            <a:ext cx="7442201" cy="7518781"/>
          </a:xfrm>
          <a:prstGeom prst="rect">
            <a:avLst/>
          </a:prstGeom>
          <a:noFill/>
          <a:extLst>
            <a:ext uri="{909E8E84-426E-40DD-AFC4-6F175D3DCCD1}">
              <a14:hiddenFill xmlns:a14="http://schemas.microsoft.com/office/drawing/2010/main">
                <a:solidFill>
                  <a:srgbClr val="FFFFFF"/>
                </a:solidFill>
              </a14:hiddenFill>
            </a:ext>
          </a:extLst>
        </p:spPr>
      </p:pic>
      <p:pic>
        <p:nvPicPr>
          <p:cNvPr id="7" name="Obrázek 6">
            <a:extLst>
              <a:ext uri="{FF2B5EF4-FFF2-40B4-BE49-F238E27FC236}">
                <a16:creationId xmlns:a16="http://schemas.microsoft.com/office/drawing/2014/main" id="{0F2FE0C9-8CE3-9FBF-E455-E7D0A08A86F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82510" y="2946400"/>
            <a:ext cx="6509490" cy="1206500"/>
          </a:xfrm>
          <a:prstGeom prst="rect">
            <a:avLst/>
          </a:prstGeom>
        </p:spPr>
      </p:pic>
      <p:pic>
        <p:nvPicPr>
          <p:cNvPr id="5" name="Obrázek 4">
            <a:extLst>
              <a:ext uri="{FF2B5EF4-FFF2-40B4-BE49-F238E27FC236}">
                <a16:creationId xmlns:a16="http://schemas.microsoft.com/office/drawing/2014/main" id="{D1C3AADC-4975-7046-F8F2-FC8B1DB846B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10076" y="4311581"/>
            <a:ext cx="5340624" cy="1339919"/>
          </a:xfrm>
          <a:prstGeom prst="rect">
            <a:avLst/>
          </a:prstGeom>
        </p:spPr>
      </p:pic>
    </p:spTree>
    <p:extLst>
      <p:ext uri="{BB962C8B-B14F-4D97-AF65-F5344CB8AC3E}">
        <p14:creationId xmlns:p14="http://schemas.microsoft.com/office/powerpoint/2010/main" val="17848867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8C9FF2FD-A58E-C3C9-573D-32BA3D86B1A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114184"/>
            <a:ext cx="12143735" cy="5892916"/>
          </a:xfrm>
          <a:prstGeom prst="rect">
            <a:avLst/>
          </a:prstGeom>
        </p:spPr>
      </p:pic>
    </p:spTree>
    <p:extLst>
      <p:ext uri="{BB962C8B-B14F-4D97-AF65-F5344CB8AC3E}">
        <p14:creationId xmlns:p14="http://schemas.microsoft.com/office/powerpoint/2010/main" val="12981831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Obrázek 3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31504" y="116632"/>
            <a:ext cx="2286000" cy="3025140"/>
          </a:xfrm>
          <a:prstGeom prst="rect">
            <a:avLst/>
          </a:prstGeom>
        </p:spPr>
      </p:pic>
      <p:pic>
        <p:nvPicPr>
          <p:cNvPr id="37" name="Picture 2" descr="Tazba_pralesa_Velky_bok"/>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19537" y="3933057"/>
            <a:ext cx="4105009" cy="2739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3" descr="C:\blm salazar\atestimony\legislation\clearcut discussion\New folder\Marcola_1.jpg"/>
          <p:cNvPicPr>
            <a:picLocks noGrp="1"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67809" y="1898830"/>
            <a:ext cx="3672407" cy="2754306"/>
          </a:xfrm>
          <a:prstGeom prst="rect">
            <a:avLst/>
          </a:prstGeom>
          <a:noFill/>
          <a:ln w="9525">
            <a:noFill/>
            <a:miter lim="800000"/>
            <a:headEnd/>
            <a:tailEnd/>
          </a:ln>
        </p:spPr>
      </p:pic>
      <p:pic>
        <p:nvPicPr>
          <p:cNvPr id="39" name="Picture 2" descr="D:\foto\temp\4\289CANON\IMG_8959.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604352" y="2276872"/>
            <a:ext cx="2986082" cy="4478329"/>
          </a:xfrm>
          <a:prstGeom prst="rect">
            <a:avLst/>
          </a:prstGeom>
          <a:noFill/>
          <a:ln w="9525">
            <a:noFill/>
            <a:miter lim="800000"/>
            <a:headEnd/>
            <a:tailEnd/>
          </a:ln>
        </p:spPr>
      </p:pic>
      <p:sp>
        <p:nvSpPr>
          <p:cNvPr id="40" name="Obdélník 39"/>
          <p:cNvSpPr/>
          <p:nvPr/>
        </p:nvSpPr>
        <p:spPr>
          <a:xfrm>
            <a:off x="4007769" y="121857"/>
            <a:ext cx="6672815" cy="1723549"/>
          </a:xfrm>
          <a:prstGeom prst="rect">
            <a:avLst/>
          </a:prstGeom>
        </p:spPr>
        <p:txBody>
          <a:bodyPr wrap="square">
            <a:spAutoFit/>
          </a:bodyPr>
          <a:lstStyle/>
          <a:p>
            <a:pPr marL="285750" indent="-285750">
              <a:spcBef>
                <a:spcPts val="600"/>
              </a:spcBef>
              <a:buFontTx/>
              <a:buChar char="-"/>
            </a:pPr>
            <a:r>
              <a:rPr lang="cs-CZ" sz="2400" b="1" dirty="0"/>
              <a:t>homogenizace krajiny na všech prostorových úrovních!</a:t>
            </a:r>
          </a:p>
          <a:p>
            <a:pPr marL="285750" indent="-285750">
              <a:spcBef>
                <a:spcPts val="600"/>
              </a:spcBef>
              <a:buFontTx/>
              <a:buChar char="-"/>
            </a:pPr>
            <a:r>
              <a:rPr lang="cs-CZ" sz="2400" b="1" dirty="0"/>
              <a:t>zásadní pokles </a:t>
            </a:r>
            <a:r>
              <a:rPr lang="cs-CZ" sz="2400" b="1" dirty="0" err="1"/>
              <a:t>resilience</a:t>
            </a:r>
            <a:r>
              <a:rPr lang="cs-CZ" sz="2400" b="1" dirty="0"/>
              <a:t> celého systému</a:t>
            </a:r>
          </a:p>
          <a:p>
            <a:pPr marL="285750" indent="-285750">
              <a:spcBef>
                <a:spcPts val="600"/>
              </a:spcBef>
              <a:buFontTx/>
              <a:buChar char="-"/>
            </a:pPr>
            <a:endParaRPr lang="en-US" sz="2400" b="1" dirty="0"/>
          </a:p>
        </p:txBody>
      </p:sp>
    </p:spTree>
    <p:extLst>
      <p:ext uri="{BB962C8B-B14F-4D97-AF65-F5344CB8AC3E}">
        <p14:creationId xmlns:p14="http://schemas.microsoft.com/office/powerpoint/2010/main" val="24687715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9248528" y="2011742"/>
            <a:ext cx="155575" cy="1555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9140771" y="2162100"/>
            <a:ext cx="107756" cy="1098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35608" y="1907098"/>
            <a:ext cx="1092394" cy="134289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9307265" y="2211121"/>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9458175" y="2089528"/>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flipV="1">
            <a:off x="9396862" y="2167317"/>
            <a:ext cx="102993" cy="915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9246940" y="2273163"/>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9347843" y="2271960"/>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9170740" y="2089528"/>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9128768" y="1968568"/>
            <a:ext cx="83943" cy="915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9844383" y="2686123"/>
            <a:ext cx="155575" cy="1555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9868291" y="2878481"/>
            <a:ext cx="107756" cy="1098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9858864" y="3047958"/>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10009774" y="2926365"/>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flipV="1">
            <a:off x="9948461" y="3004154"/>
            <a:ext cx="102993" cy="915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9798539" y="3110000"/>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9899442" y="3108797"/>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9792995" y="2936486"/>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9770263" y="2798019"/>
            <a:ext cx="83943" cy="915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9241287" y="2763910"/>
            <a:ext cx="155575" cy="1555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9133035" y="2866513"/>
            <a:ext cx="107756" cy="1098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9097966" y="2830227"/>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9072261" y="2940998"/>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flipV="1">
            <a:off x="9095046" y="3001136"/>
            <a:ext cx="102993" cy="915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9239204" y="2977576"/>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9340107" y="2976373"/>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9163004" y="2793941"/>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9453894" y="3898051"/>
            <a:ext cx="155575" cy="1555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9290581" y="4258344"/>
            <a:ext cx="107756" cy="1098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9063271" y="3805346"/>
            <a:ext cx="1092394" cy="134289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9872239" y="4285873"/>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9609469" y="4146330"/>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flipV="1">
            <a:off x="9945265" y="3919476"/>
            <a:ext cx="102993" cy="915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9177869" y="4429036"/>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9528512" y="4367058"/>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9198403" y="4184630"/>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9156431" y="3866816"/>
            <a:ext cx="83943" cy="915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9925923" y="4434799"/>
            <a:ext cx="155575" cy="1555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9587008" y="4912561"/>
            <a:ext cx="107756" cy="1098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9900551" y="4872559"/>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10013371" y="4757414"/>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flipV="1">
            <a:off x="10027620" y="4993963"/>
            <a:ext cx="102993" cy="915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9744002" y="5033059"/>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9927105" y="5007045"/>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9824615" y="4714096"/>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9780368" y="4072406"/>
            <a:ext cx="83943" cy="9156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p:nvPr/>
        </p:nvSpPr>
        <p:spPr>
          <a:xfrm>
            <a:off x="9572775" y="4523146"/>
            <a:ext cx="155575" cy="1555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9305960" y="4520342"/>
            <a:ext cx="107756" cy="1098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9269044" y="4848491"/>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9099924" y="4839246"/>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flipV="1">
            <a:off x="9202968" y="4985143"/>
            <a:ext cx="102993" cy="9156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9513028" y="4797098"/>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9496738" y="5055641"/>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9190667" y="4692189"/>
            <a:ext cx="47431" cy="4775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p:cNvSpPr txBox="1"/>
          <p:nvPr/>
        </p:nvSpPr>
        <p:spPr>
          <a:xfrm>
            <a:off x="8998523" y="3515511"/>
            <a:ext cx="1358090" cy="369332"/>
          </a:xfrm>
          <a:prstGeom prst="rect">
            <a:avLst/>
          </a:prstGeom>
          <a:noFill/>
        </p:spPr>
        <p:txBody>
          <a:bodyPr wrap="square" rtlCol="0">
            <a:spAutoFit/>
          </a:bodyPr>
          <a:lstStyle/>
          <a:p>
            <a:r>
              <a:rPr lang="cs-CZ" dirty="0">
                <a:latin typeface="Times New Roman" panose="02020603050405020304" pitchFamily="18" charset="0"/>
                <a:ea typeface="Tahoma" panose="020B0604030504040204" pitchFamily="34" charset="0"/>
                <a:cs typeface="Times New Roman" panose="02020603050405020304" pitchFamily="18" charset="0"/>
              </a:rPr>
              <a:t>Rozptýlený</a:t>
            </a:r>
            <a:endParaRPr lang="en-US" dirty="0">
              <a:latin typeface="Times New Roman" panose="02020603050405020304" pitchFamily="18" charset="0"/>
              <a:ea typeface="Tahoma" panose="020B0604030504040204" pitchFamily="34" charset="0"/>
              <a:cs typeface="Times New Roman" panose="02020603050405020304" pitchFamily="18" charset="0"/>
            </a:endParaRPr>
          </a:p>
        </p:txBody>
      </p:sp>
      <p:sp>
        <p:nvSpPr>
          <p:cNvPr id="63" name="TextBox 62"/>
          <p:cNvSpPr txBox="1"/>
          <p:nvPr/>
        </p:nvSpPr>
        <p:spPr>
          <a:xfrm>
            <a:off x="8971516" y="1588326"/>
            <a:ext cx="1358090" cy="369332"/>
          </a:xfrm>
          <a:prstGeom prst="rect">
            <a:avLst/>
          </a:prstGeom>
          <a:noFill/>
        </p:spPr>
        <p:txBody>
          <a:bodyPr wrap="square" rtlCol="0">
            <a:spAutoFit/>
          </a:bodyPr>
          <a:lstStyle/>
          <a:p>
            <a:r>
              <a:rPr lang="cs-CZ" dirty="0" err="1">
                <a:latin typeface="Times New Roman" panose="02020603050405020304" pitchFamily="18" charset="0"/>
                <a:ea typeface="Tahoma" panose="020B0604030504040204" pitchFamily="34" charset="0"/>
                <a:cs typeface="Times New Roman" panose="02020603050405020304" pitchFamily="18" charset="0"/>
              </a:rPr>
              <a:t>Shlukovitý</a:t>
            </a:r>
            <a:endParaRPr lang="en-US" dirty="0">
              <a:latin typeface="Times New Roman" panose="02020603050405020304" pitchFamily="18" charset="0"/>
              <a:ea typeface="Tahoma" panose="020B0604030504040204" pitchFamily="34" charset="0"/>
              <a:cs typeface="Times New Roman" panose="02020603050405020304" pitchFamily="18" charset="0"/>
            </a:endParaRPr>
          </a:p>
        </p:txBody>
      </p:sp>
      <p:sp>
        <p:nvSpPr>
          <p:cNvPr id="65" name="Rounded Rectangle 64"/>
          <p:cNvSpPr/>
          <p:nvPr/>
        </p:nvSpPr>
        <p:spPr>
          <a:xfrm>
            <a:off x="4160893" y="2334910"/>
            <a:ext cx="920820" cy="865974"/>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66" name="Rounded Rectangle 65"/>
          <p:cNvSpPr/>
          <p:nvPr/>
        </p:nvSpPr>
        <p:spPr>
          <a:xfrm>
            <a:off x="4154460" y="3247810"/>
            <a:ext cx="920820" cy="865974"/>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67" name="Rounded Rectangle 66"/>
          <p:cNvSpPr/>
          <p:nvPr/>
        </p:nvSpPr>
        <p:spPr>
          <a:xfrm>
            <a:off x="4154460" y="4173196"/>
            <a:ext cx="920820" cy="865974"/>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68" name="Rounded Rectangle 67"/>
          <p:cNvSpPr/>
          <p:nvPr/>
        </p:nvSpPr>
        <p:spPr>
          <a:xfrm>
            <a:off x="4160893" y="5082949"/>
            <a:ext cx="682234" cy="595548"/>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69" name="Rounded Rectangle 68"/>
          <p:cNvSpPr/>
          <p:nvPr/>
        </p:nvSpPr>
        <p:spPr>
          <a:xfrm>
            <a:off x="4922884" y="5069908"/>
            <a:ext cx="682234" cy="595548"/>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70" name="Rounded Rectangle 69"/>
          <p:cNvSpPr/>
          <p:nvPr/>
        </p:nvSpPr>
        <p:spPr>
          <a:xfrm>
            <a:off x="5180436" y="4156689"/>
            <a:ext cx="920820" cy="865974"/>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72" name="Rounded Rectangle 71"/>
          <p:cNvSpPr/>
          <p:nvPr/>
        </p:nvSpPr>
        <p:spPr>
          <a:xfrm>
            <a:off x="5153141" y="3115956"/>
            <a:ext cx="321582" cy="300440"/>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73" name="Rounded Rectangle 72"/>
          <p:cNvSpPr/>
          <p:nvPr/>
        </p:nvSpPr>
        <p:spPr>
          <a:xfrm>
            <a:off x="5149924" y="3470219"/>
            <a:ext cx="321582" cy="300440"/>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74" name="Rounded Rectangle 73"/>
          <p:cNvSpPr/>
          <p:nvPr/>
        </p:nvSpPr>
        <p:spPr>
          <a:xfrm>
            <a:off x="5148450" y="3820539"/>
            <a:ext cx="321582" cy="300440"/>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75" name="Rounded Rectangle 74"/>
          <p:cNvSpPr/>
          <p:nvPr/>
        </p:nvSpPr>
        <p:spPr>
          <a:xfrm>
            <a:off x="5162306" y="2750207"/>
            <a:ext cx="713075" cy="300440"/>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76" name="Rounded Rectangle 75"/>
          <p:cNvSpPr/>
          <p:nvPr/>
        </p:nvSpPr>
        <p:spPr>
          <a:xfrm>
            <a:off x="5546151" y="3118564"/>
            <a:ext cx="321582" cy="300440"/>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77" name="Rounded Rectangle 76"/>
          <p:cNvSpPr/>
          <p:nvPr/>
        </p:nvSpPr>
        <p:spPr>
          <a:xfrm>
            <a:off x="5549488" y="3474709"/>
            <a:ext cx="726334" cy="300440"/>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78" name="Rounded Rectangle 77"/>
          <p:cNvSpPr/>
          <p:nvPr/>
        </p:nvSpPr>
        <p:spPr>
          <a:xfrm>
            <a:off x="5577933" y="3816995"/>
            <a:ext cx="321582" cy="300440"/>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79" name="Rounded Rectangle 78"/>
          <p:cNvSpPr/>
          <p:nvPr/>
        </p:nvSpPr>
        <p:spPr>
          <a:xfrm>
            <a:off x="5966390" y="2750207"/>
            <a:ext cx="321582" cy="300440"/>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80" name="Rounded Rectangle 79"/>
          <p:cNvSpPr/>
          <p:nvPr/>
        </p:nvSpPr>
        <p:spPr>
          <a:xfrm>
            <a:off x="5954240" y="3111389"/>
            <a:ext cx="321582" cy="300440"/>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82" name="Rounded Rectangle 81"/>
          <p:cNvSpPr/>
          <p:nvPr/>
        </p:nvSpPr>
        <p:spPr>
          <a:xfrm>
            <a:off x="5996346" y="3799530"/>
            <a:ext cx="321582" cy="300440"/>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83" name="Rounded Rectangle 82"/>
          <p:cNvSpPr/>
          <p:nvPr/>
        </p:nvSpPr>
        <p:spPr>
          <a:xfrm>
            <a:off x="5153141" y="2380383"/>
            <a:ext cx="321582" cy="300440"/>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84" name="Rounded Rectangle 83"/>
          <p:cNvSpPr/>
          <p:nvPr/>
        </p:nvSpPr>
        <p:spPr>
          <a:xfrm>
            <a:off x="5563644" y="2371741"/>
            <a:ext cx="321582" cy="300440"/>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85" name="Rounded Rectangle 84"/>
          <p:cNvSpPr/>
          <p:nvPr/>
        </p:nvSpPr>
        <p:spPr>
          <a:xfrm>
            <a:off x="5958830" y="2371741"/>
            <a:ext cx="321582" cy="300440"/>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86" name="Rounded Rectangle 85"/>
          <p:cNvSpPr/>
          <p:nvPr/>
        </p:nvSpPr>
        <p:spPr>
          <a:xfrm>
            <a:off x="6149668" y="4451229"/>
            <a:ext cx="790756" cy="595548"/>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87" name="Rounded Rectangle 86"/>
          <p:cNvSpPr/>
          <p:nvPr/>
        </p:nvSpPr>
        <p:spPr>
          <a:xfrm>
            <a:off x="6730086" y="5079537"/>
            <a:ext cx="682234" cy="595548"/>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88" name="Rounded Rectangle 87"/>
          <p:cNvSpPr/>
          <p:nvPr/>
        </p:nvSpPr>
        <p:spPr>
          <a:xfrm>
            <a:off x="7484871" y="5075122"/>
            <a:ext cx="682234" cy="595548"/>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89" name="Rounded Rectangle 88"/>
          <p:cNvSpPr/>
          <p:nvPr/>
        </p:nvSpPr>
        <p:spPr>
          <a:xfrm>
            <a:off x="7084824" y="3837611"/>
            <a:ext cx="579752" cy="561236"/>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90" name="Rounded Rectangle 89"/>
          <p:cNvSpPr/>
          <p:nvPr/>
        </p:nvSpPr>
        <p:spPr>
          <a:xfrm>
            <a:off x="6995649" y="4443050"/>
            <a:ext cx="682234" cy="595548"/>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91" name="Rounded Rectangle 90"/>
          <p:cNvSpPr/>
          <p:nvPr/>
        </p:nvSpPr>
        <p:spPr>
          <a:xfrm>
            <a:off x="6346011" y="3270695"/>
            <a:ext cx="624192" cy="565363"/>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92" name="Rounded Rectangle 91"/>
          <p:cNvSpPr/>
          <p:nvPr/>
        </p:nvSpPr>
        <p:spPr>
          <a:xfrm>
            <a:off x="7730396" y="4364145"/>
            <a:ext cx="421565" cy="300440"/>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93" name="Rounded Rectangle 92"/>
          <p:cNvSpPr/>
          <p:nvPr/>
        </p:nvSpPr>
        <p:spPr>
          <a:xfrm>
            <a:off x="7733109" y="4709553"/>
            <a:ext cx="421565" cy="300440"/>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94" name="Rounded Rectangle 93"/>
          <p:cNvSpPr/>
          <p:nvPr/>
        </p:nvSpPr>
        <p:spPr>
          <a:xfrm>
            <a:off x="7726113" y="4005604"/>
            <a:ext cx="421565" cy="300440"/>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95" name="Rounded Rectangle 94"/>
          <p:cNvSpPr/>
          <p:nvPr/>
        </p:nvSpPr>
        <p:spPr>
          <a:xfrm>
            <a:off x="6145760" y="4218531"/>
            <a:ext cx="281891" cy="190940"/>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96" name="Rounded Rectangle 95"/>
          <p:cNvSpPr/>
          <p:nvPr/>
        </p:nvSpPr>
        <p:spPr>
          <a:xfrm>
            <a:off x="6369976" y="2362983"/>
            <a:ext cx="920820" cy="865974"/>
          </a:xfrm>
          <a:prstGeom prst="roundRect">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97" name="Rounded Rectangle 96"/>
          <p:cNvSpPr/>
          <p:nvPr/>
        </p:nvSpPr>
        <p:spPr>
          <a:xfrm flipV="1">
            <a:off x="6466542" y="4207404"/>
            <a:ext cx="226074" cy="202901"/>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98" name="Rounded Rectangle 97"/>
          <p:cNvSpPr/>
          <p:nvPr/>
        </p:nvSpPr>
        <p:spPr>
          <a:xfrm>
            <a:off x="6740277" y="4222239"/>
            <a:ext cx="275350" cy="19561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99" name="Rounded Rectangle 98"/>
          <p:cNvSpPr/>
          <p:nvPr/>
        </p:nvSpPr>
        <p:spPr>
          <a:xfrm>
            <a:off x="6898360" y="3876997"/>
            <a:ext cx="131398" cy="30142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00" name="Rounded Rectangle 99"/>
          <p:cNvSpPr/>
          <p:nvPr/>
        </p:nvSpPr>
        <p:spPr>
          <a:xfrm flipV="1">
            <a:off x="6619983" y="3984927"/>
            <a:ext cx="226074" cy="202901"/>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01" name="Rounded Rectangle 100"/>
          <p:cNvSpPr/>
          <p:nvPr/>
        </p:nvSpPr>
        <p:spPr>
          <a:xfrm>
            <a:off x="6345816" y="3989231"/>
            <a:ext cx="211118" cy="19561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02" name="Rounded Rectangle 101"/>
          <p:cNvSpPr/>
          <p:nvPr/>
        </p:nvSpPr>
        <p:spPr>
          <a:xfrm flipV="1">
            <a:off x="6352599" y="3878249"/>
            <a:ext cx="226074"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03" name="Rounded Rectangle 102"/>
          <p:cNvSpPr/>
          <p:nvPr/>
        </p:nvSpPr>
        <p:spPr>
          <a:xfrm>
            <a:off x="6650615" y="3880705"/>
            <a:ext cx="211118"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04" name="Rounded Rectangle 103"/>
          <p:cNvSpPr/>
          <p:nvPr/>
        </p:nvSpPr>
        <p:spPr>
          <a:xfrm>
            <a:off x="7336766" y="2380604"/>
            <a:ext cx="228011" cy="190940"/>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05" name="Rounded Rectangle 104"/>
          <p:cNvSpPr/>
          <p:nvPr/>
        </p:nvSpPr>
        <p:spPr>
          <a:xfrm flipV="1">
            <a:off x="7599829" y="2379392"/>
            <a:ext cx="249433" cy="202901"/>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06" name="Rounded Rectangle 105"/>
          <p:cNvSpPr/>
          <p:nvPr/>
        </p:nvSpPr>
        <p:spPr>
          <a:xfrm>
            <a:off x="7886559" y="2381992"/>
            <a:ext cx="232932" cy="19561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07" name="Rounded Rectangle 106"/>
          <p:cNvSpPr/>
          <p:nvPr/>
        </p:nvSpPr>
        <p:spPr>
          <a:xfrm>
            <a:off x="7336259" y="2831931"/>
            <a:ext cx="228011" cy="190940"/>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08" name="Rounded Rectangle 107"/>
          <p:cNvSpPr/>
          <p:nvPr/>
        </p:nvSpPr>
        <p:spPr>
          <a:xfrm flipV="1">
            <a:off x="7326802" y="2604754"/>
            <a:ext cx="249433" cy="202901"/>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09" name="Rounded Rectangle 108"/>
          <p:cNvSpPr/>
          <p:nvPr/>
        </p:nvSpPr>
        <p:spPr>
          <a:xfrm>
            <a:off x="7610055" y="2601954"/>
            <a:ext cx="232932" cy="19561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10" name="Rounded Rectangle 109"/>
          <p:cNvSpPr/>
          <p:nvPr/>
        </p:nvSpPr>
        <p:spPr>
          <a:xfrm>
            <a:off x="7609210" y="2823646"/>
            <a:ext cx="228011" cy="190940"/>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11" name="Rounded Rectangle 110"/>
          <p:cNvSpPr/>
          <p:nvPr/>
        </p:nvSpPr>
        <p:spPr>
          <a:xfrm flipV="1">
            <a:off x="7880123" y="2595866"/>
            <a:ext cx="249433" cy="202901"/>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12" name="Rounded Rectangle 111"/>
          <p:cNvSpPr/>
          <p:nvPr/>
        </p:nvSpPr>
        <p:spPr>
          <a:xfrm>
            <a:off x="7886559" y="2826375"/>
            <a:ext cx="232932" cy="19561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13" name="Rounded Rectangle 112"/>
          <p:cNvSpPr/>
          <p:nvPr/>
        </p:nvSpPr>
        <p:spPr>
          <a:xfrm flipV="1">
            <a:off x="7331793" y="3045674"/>
            <a:ext cx="249433" cy="202901"/>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14" name="Rounded Rectangle 113"/>
          <p:cNvSpPr/>
          <p:nvPr/>
        </p:nvSpPr>
        <p:spPr>
          <a:xfrm>
            <a:off x="7617227" y="3046956"/>
            <a:ext cx="232932" cy="19561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15" name="Rounded Rectangle 114"/>
          <p:cNvSpPr/>
          <p:nvPr/>
        </p:nvSpPr>
        <p:spPr>
          <a:xfrm flipV="1">
            <a:off x="7885521" y="3073778"/>
            <a:ext cx="249433" cy="202901"/>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16" name="Rounded Rectangle 115"/>
          <p:cNvSpPr/>
          <p:nvPr/>
        </p:nvSpPr>
        <p:spPr>
          <a:xfrm>
            <a:off x="7733774" y="3356261"/>
            <a:ext cx="405635" cy="595548"/>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17" name="Rounded Rectangle 116"/>
          <p:cNvSpPr/>
          <p:nvPr/>
        </p:nvSpPr>
        <p:spPr>
          <a:xfrm>
            <a:off x="7030451" y="3289423"/>
            <a:ext cx="900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18" name="Rounded Rectangle 117"/>
          <p:cNvSpPr/>
          <p:nvPr/>
        </p:nvSpPr>
        <p:spPr>
          <a:xfrm flipV="1">
            <a:off x="7029656" y="3401866"/>
            <a:ext cx="9006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19" name="Rounded Rectangle 118"/>
          <p:cNvSpPr/>
          <p:nvPr/>
        </p:nvSpPr>
        <p:spPr>
          <a:xfrm>
            <a:off x="7029202" y="3513405"/>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20" name="Rounded Rectangle 119"/>
          <p:cNvSpPr/>
          <p:nvPr/>
        </p:nvSpPr>
        <p:spPr>
          <a:xfrm>
            <a:off x="7141248" y="3399921"/>
            <a:ext cx="900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21" name="Rounded Rectangle 120"/>
          <p:cNvSpPr/>
          <p:nvPr/>
        </p:nvSpPr>
        <p:spPr>
          <a:xfrm flipV="1">
            <a:off x="7139548" y="3508984"/>
            <a:ext cx="9006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22" name="Rounded Rectangle 121"/>
          <p:cNvSpPr/>
          <p:nvPr/>
        </p:nvSpPr>
        <p:spPr>
          <a:xfrm>
            <a:off x="7139698" y="3622437"/>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23" name="Rounded Rectangle 122"/>
          <p:cNvSpPr/>
          <p:nvPr/>
        </p:nvSpPr>
        <p:spPr>
          <a:xfrm>
            <a:off x="7029202" y="3624952"/>
            <a:ext cx="900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25" name="Rounded Rectangle 124"/>
          <p:cNvSpPr/>
          <p:nvPr/>
        </p:nvSpPr>
        <p:spPr>
          <a:xfrm>
            <a:off x="7148348" y="3283229"/>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26" name="Rounded Rectangle 125"/>
          <p:cNvSpPr/>
          <p:nvPr/>
        </p:nvSpPr>
        <p:spPr>
          <a:xfrm>
            <a:off x="7027469" y="3733223"/>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27" name="Rounded Rectangle 126"/>
          <p:cNvSpPr/>
          <p:nvPr/>
        </p:nvSpPr>
        <p:spPr>
          <a:xfrm flipV="1">
            <a:off x="7137815" y="3728802"/>
            <a:ext cx="9006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28" name="Rounded Rectangle 127"/>
          <p:cNvSpPr/>
          <p:nvPr/>
        </p:nvSpPr>
        <p:spPr>
          <a:xfrm>
            <a:off x="7254438" y="3513033"/>
            <a:ext cx="900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30" name="Rounded Rectangle 129"/>
          <p:cNvSpPr/>
          <p:nvPr/>
        </p:nvSpPr>
        <p:spPr>
          <a:xfrm>
            <a:off x="7251458" y="3734636"/>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31" name="Rounded Rectangle 130"/>
          <p:cNvSpPr/>
          <p:nvPr/>
        </p:nvSpPr>
        <p:spPr>
          <a:xfrm>
            <a:off x="7257392" y="3288874"/>
            <a:ext cx="900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32" name="Rounded Rectangle 131"/>
          <p:cNvSpPr/>
          <p:nvPr/>
        </p:nvSpPr>
        <p:spPr>
          <a:xfrm>
            <a:off x="7494490" y="3297762"/>
            <a:ext cx="900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33" name="Rounded Rectangle 132"/>
          <p:cNvSpPr/>
          <p:nvPr/>
        </p:nvSpPr>
        <p:spPr>
          <a:xfrm flipV="1">
            <a:off x="7255158" y="3403279"/>
            <a:ext cx="212051"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34" name="Rounded Rectangle 133"/>
          <p:cNvSpPr/>
          <p:nvPr/>
        </p:nvSpPr>
        <p:spPr>
          <a:xfrm>
            <a:off x="7376692" y="3514818"/>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35" name="Rounded Rectangle 134"/>
          <p:cNvSpPr/>
          <p:nvPr/>
        </p:nvSpPr>
        <p:spPr>
          <a:xfrm>
            <a:off x="7257392" y="3626365"/>
            <a:ext cx="2093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36" name="Rounded Rectangle 135"/>
          <p:cNvSpPr/>
          <p:nvPr/>
        </p:nvSpPr>
        <p:spPr>
          <a:xfrm>
            <a:off x="7374959" y="3734636"/>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37" name="Rounded Rectangle 136"/>
          <p:cNvSpPr/>
          <p:nvPr/>
        </p:nvSpPr>
        <p:spPr>
          <a:xfrm>
            <a:off x="5668823" y="5113270"/>
            <a:ext cx="900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38" name="Rounded Rectangle 137"/>
          <p:cNvSpPr/>
          <p:nvPr/>
        </p:nvSpPr>
        <p:spPr>
          <a:xfrm flipV="1">
            <a:off x="5668192" y="5227760"/>
            <a:ext cx="9006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39" name="Rounded Rectangle 138"/>
          <p:cNvSpPr/>
          <p:nvPr/>
        </p:nvSpPr>
        <p:spPr>
          <a:xfrm>
            <a:off x="5665316" y="5343859"/>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40" name="Rounded Rectangle 139"/>
          <p:cNvSpPr/>
          <p:nvPr/>
        </p:nvSpPr>
        <p:spPr>
          <a:xfrm>
            <a:off x="5794842" y="5227389"/>
            <a:ext cx="900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41" name="Rounded Rectangle 140"/>
          <p:cNvSpPr/>
          <p:nvPr/>
        </p:nvSpPr>
        <p:spPr>
          <a:xfrm flipV="1">
            <a:off x="5790720" y="5341012"/>
            <a:ext cx="9006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42" name="Rounded Rectangle 141"/>
          <p:cNvSpPr/>
          <p:nvPr/>
        </p:nvSpPr>
        <p:spPr>
          <a:xfrm>
            <a:off x="5790804" y="5450456"/>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43" name="Rounded Rectangle 142"/>
          <p:cNvSpPr/>
          <p:nvPr/>
        </p:nvSpPr>
        <p:spPr>
          <a:xfrm>
            <a:off x="5665250" y="5451397"/>
            <a:ext cx="900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44" name="Rounded Rectangle 143"/>
          <p:cNvSpPr/>
          <p:nvPr/>
        </p:nvSpPr>
        <p:spPr>
          <a:xfrm flipV="1">
            <a:off x="5925652" y="5225841"/>
            <a:ext cx="9006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45" name="Rounded Rectangle 144"/>
          <p:cNvSpPr/>
          <p:nvPr/>
        </p:nvSpPr>
        <p:spPr>
          <a:xfrm>
            <a:off x="5801778" y="5108650"/>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46" name="Rounded Rectangle 145"/>
          <p:cNvSpPr/>
          <p:nvPr/>
        </p:nvSpPr>
        <p:spPr>
          <a:xfrm>
            <a:off x="5661365" y="5563940"/>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47" name="Rounded Rectangle 146"/>
          <p:cNvSpPr/>
          <p:nvPr/>
        </p:nvSpPr>
        <p:spPr>
          <a:xfrm flipV="1">
            <a:off x="5786769" y="5561093"/>
            <a:ext cx="9006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48" name="Rounded Rectangle 147"/>
          <p:cNvSpPr/>
          <p:nvPr/>
        </p:nvSpPr>
        <p:spPr>
          <a:xfrm>
            <a:off x="5923963" y="5339416"/>
            <a:ext cx="900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49" name="Rounded Rectangle 148"/>
          <p:cNvSpPr/>
          <p:nvPr/>
        </p:nvSpPr>
        <p:spPr>
          <a:xfrm flipV="1">
            <a:off x="5922801" y="5446384"/>
            <a:ext cx="9006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50" name="Rounded Rectangle 149"/>
          <p:cNvSpPr/>
          <p:nvPr/>
        </p:nvSpPr>
        <p:spPr>
          <a:xfrm>
            <a:off x="5918765" y="5561282"/>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51" name="Rounded Rectangle 150"/>
          <p:cNvSpPr/>
          <p:nvPr/>
        </p:nvSpPr>
        <p:spPr>
          <a:xfrm>
            <a:off x="5929175" y="5108650"/>
            <a:ext cx="900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52" name="Rounded Rectangle 151"/>
          <p:cNvSpPr/>
          <p:nvPr/>
        </p:nvSpPr>
        <p:spPr>
          <a:xfrm>
            <a:off x="6053896" y="5109914"/>
            <a:ext cx="900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53" name="Rounded Rectangle 152"/>
          <p:cNvSpPr/>
          <p:nvPr/>
        </p:nvSpPr>
        <p:spPr>
          <a:xfrm flipV="1">
            <a:off x="6053265" y="5224404"/>
            <a:ext cx="9006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54" name="Rounded Rectangle 153"/>
          <p:cNvSpPr/>
          <p:nvPr/>
        </p:nvSpPr>
        <p:spPr>
          <a:xfrm>
            <a:off x="6050389" y="5340503"/>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55" name="Rounded Rectangle 154"/>
          <p:cNvSpPr/>
          <p:nvPr/>
        </p:nvSpPr>
        <p:spPr>
          <a:xfrm>
            <a:off x="6050323" y="5448041"/>
            <a:ext cx="900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56" name="Rounded Rectangle 155"/>
          <p:cNvSpPr/>
          <p:nvPr/>
        </p:nvSpPr>
        <p:spPr>
          <a:xfrm>
            <a:off x="6046438" y="5560584"/>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57" name="Rounded Rectangle 156"/>
          <p:cNvSpPr/>
          <p:nvPr/>
        </p:nvSpPr>
        <p:spPr>
          <a:xfrm flipV="1">
            <a:off x="6178636" y="5109962"/>
            <a:ext cx="9006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58" name="Rounded Rectangle 157"/>
          <p:cNvSpPr/>
          <p:nvPr/>
        </p:nvSpPr>
        <p:spPr>
          <a:xfrm>
            <a:off x="6180438" y="5224404"/>
            <a:ext cx="900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59" name="Rounded Rectangle 158"/>
          <p:cNvSpPr/>
          <p:nvPr/>
        </p:nvSpPr>
        <p:spPr>
          <a:xfrm flipV="1">
            <a:off x="6176316" y="5338027"/>
            <a:ext cx="9006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60" name="Rounded Rectangle 159"/>
          <p:cNvSpPr/>
          <p:nvPr/>
        </p:nvSpPr>
        <p:spPr>
          <a:xfrm>
            <a:off x="6176400" y="5447471"/>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61" name="Rounded Rectangle 160"/>
          <p:cNvSpPr/>
          <p:nvPr/>
        </p:nvSpPr>
        <p:spPr>
          <a:xfrm flipV="1">
            <a:off x="6311051" y="5110252"/>
            <a:ext cx="9006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62" name="Rounded Rectangle 161"/>
          <p:cNvSpPr/>
          <p:nvPr/>
        </p:nvSpPr>
        <p:spPr>
          <a:xfrm>
            <a:off x="6311666" y="5227218"/>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63" name="Rounded Rectangle 162"/>
          <p:cNvSpPr/>
          <p:nvPr/>
        </p:nvSpPr>
        <p:spPr>
          <a:xfrm>
            <a:off x="6308640" y="5341411"/>
            <a:ext cx="900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64" name="Rounded Rectangle 163"/>
          <p:cNvSpPr/>
          <p:nvPr/>
        </p:nvSpPr>
        <p:spPr>
          <a:xfrm>
            <a:off x="6308875" y="5448500"/>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65" name="Rounded Rectangle 164"/>
          <p:cNvSpPr/>
          <p:nvPr/>
        </p:nvSpPr>
        <p:spPr>
          <a:xfrm flipV="1">
            <a:off x="6176951" y="5557369"/>
            <a:ext cx="9006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66" name="Rounded Rectangle 165"/>
          <p:cNvSpPr/>
          <p:nvPr/>
        </p:nvSpPr>
        <p:spPr>
          <a:xfrm>
            <a:off x="6309275" y="5560753"/>
            <a:ext cx="9006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70" name="Rounded Rectangle 269"/>
          <p:cNvSpPr/>
          <p:nvPr/>
        </p:nvSpPr>
        <p:spPr>
          <a:xfrm>
            <a:off x="6435945" y="5230236"/>
            <a:ext cx="22324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71" name="Rounded Rectangle 270"/>
          <p:cNvSpPr/>
          <p:nvPr/>
        </p:nvSpPr>
        <p:spPr>
          <a:xfrm flipV="1">
            <a:off x="6431823" y="5343859"/>
            <a:ext cx="22324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72" name="Rounded Rectangle 271"/>
          <p:cNvSpPr/>
          <p:nvPr/>
        </p:nvSpPr>
        <p:spPr>
          <a:xfrm>
            <a:off x="6431907" y="5453303"/>
            <a:ext cx="22324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73" name="Rounded Rectangle 272"/>
          <p:cNvSpPr/>
          <p:nvPr/>
        </p:nvSpPr>
        <p:spPr>
          <a:xfrm>
            <a:off x="6442881" y="5111497"/>
            <a:ext cx="22324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74" name="Rounded Rectangle 273"/>
          <p:cNvSpPr/>
          <p:nvPr/>
        </p:nvSpPr>
        <p:spPr>
          <a:xfrm flipV="1">
            <a:off x="6427872" y="5563940"/>
            <a:ext cx="22324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75" name="Rounded Rectangle 274"/>
          <p:cNvSpPr/>
          <p:nvPr/>
        </p:nvSpPr>
        <p:spPr>
          <a:xfrm>
            <a:off x="7500578" y="3731649"/>
            <a:ext cx="195783" cy="8375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76" name="Rounded Rectangle 275"/>
          <p:cNvSpPr/>
          <p:nvPr/>
        </p:nvSpPr>
        <p:spPr>
          <a:xfrm flipV="1">
            <a:off x="7495423" y="3403279"/>
            <a:ext cx="9006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77" name="Rounded Rectangle 276"/>
          <p:cNvSpPr/>
          <p:nvPr/>
        </p:nvSpPr>
        <p:spPr>
          <a:xfrm>
            <a:off x="7494969" y="3514818"/>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79" name="Rounded Rectangle 278"/>
          <p:cNvSpPr/>
          <p:nvPr/>
        </p:nvSpPr>
        <p:spPr>
          <a:xfrm>
            <a:off x="7492616" y="3627261"/>
            <a:ext cx="90063" cy="83752"/>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80" name="Rounded Rectangle 279"/>
          <p:cNvSpPr/>
          <p:nvPr/>
        </p:nvSpPr>
        <p:spPr>
          <a:xfrm>
            <a:off x="7618797" y="3295037"/>
            <a:ext cx="90063" cy="383989"/>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81" name="Rounded Rectangle 280"/>
          <p:cNvSpPr/>
          <p:nvPr/>
        </p:nvSpPr>
        <p:spPr>
          <a:xfrm flipV="1">
            <a:off x="7375717" y="3295971"/>
            <a:ext cx="90063" cy="83752"/>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cxnSp>
        <p:nvCxnSpPr>
          <p:cNvPr id="286" name="Straight Connector 285"/>
          <p:cNvCxnSpPr/>
          <p:nvPr/>
        </p:nvCxnSpPr>
        <p:spPr>
          <a:xfrm flipV="1">
            <a:off x="8119492" y="1919037"/>
            <a:ext cx="906053" cy="4403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8" name="Straight Connector 287"/>
          <p:cNvCxnSpPr/>
          <p:nvPr/>
        </p:nvCxnSpPr>
        <p:spPr>
          <a:xfrm>
            <a:off x="8139275" y="2579417"/>
            <a:ext cx="897763" cy="6787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1" name="Straight Connector 290"/>
          <p:cNvCxnSpPr/>
          <p:nvPr/>
        </p:nvCxnSpPr>
        <p:spPr>
          <a:xfrm>
            <a:off x="8168590" y="3394590"/>
            <a:ext cx="864373" cy="4316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a:off x="8168590" y="3926978"/>
            <a:ext cx="889397" cy="12410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flipH="1" flipV="1">
            <a:off x="5295176" y="3970759"/>
            <a:ext cx="270030" cy="20087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0" name="Straight Connector 299"/>
          <p:cNvCxnSpPr/>
          <p:nvPr/>
        </p:nvCxnSpPr>
        <p:spPr>
          <a:xfrm>
            <a:off x="6963728" y="5481902"/>
            <a:ext cx="338479" cy="5553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324" name="Picture 9"/>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583938" y="5846077"/>
            <a:ext cx="500877" cy="849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5" name="Picture 1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58131" y="5867404"/>
            <a:ext cx="500877" cy="802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6"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81406" y="5335929"/>
            <a:ext cx="625559" cy="1037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 name="Picture 9"/>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157018" y="5443184"/>
            <a:ext cx="585841" cy="1077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0" name="Picture 19"/>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358212" y="5837129"/>
            <a:ext cx="608524" cy="971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1" name="Picture 24"/>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108315" y="5400086"/>
            <a:ext cx="650383" cy="1027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0" name="Picture 33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260335" y="4447203"/>
            <a:ext cx="138439" cy="254504"/>
          </a:xfrm>
          <a:prstGeom prst="rect">
            <a:avLst/>
          </a:prstGeom>
        </p:spPr>
      </p:pic>
      <p:pic>
        <p:nvPicPr>
          <p:cNvPr id="362" name="Picture 36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891532" y="4519877"/>
            <a:ext cx="101046" cy="185761"/>
          </a:xfrm>
          <a:prstGeom prst="rect">
            <a:avLst/>
          </a:prstGeom>
        </p:spPr>
      </p:pic>
      <p:pic>
        <p:nvPicPr>
          <p:cNvPr id="365" name="Picture 36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8083058">
            <a:off x="2627687" y="2300671"/>
            <a:ext cx="82537" cy="386211"/>
          </a:xfrm>
          <a:prstGeom prst="rect">
            <a:avLst/>
          </a:prstGeom>
        </p:spPr>
      </p:pic>
      <p:pic>
        <p:nvPicPr>
          <p:cNvPr id="366" name="Picture 365"/>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9754374">
            <a:off x="2022868" y="2151475"/>
            <a:ext cx="158454" cy="508000"/>
          </a:xfrm>
          <a:prstGeom prst="rect">
            <a:avLst/>
          </a:prstGeom>
        </p:spPr>
      </p:pic>
      <p:pic>
        <p:nvPicPr>
          <p:cNvPr id="367" name="Picture 366"/>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2885279" y="1968398"/>
            <a:ext cx="209550" cy="689483"/>
          </a:xfrm>
          <a:prstGeom prst="rect">
            <a:avLst/>
          </a:prstGeom>
        </p:spPr>
      </p:pic>
      <p:pic>
        <p:nvPicPr>
          <p:cNvPr id="368" name="Picture 367"/>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2210042" y="2191723"/>
            <a:ext cx="257502" cy="473388"/>
          </a:xfrm>
          <a:prstGeom prst="rect">
            <a:avLst/>
          </a:prstGeom>
        </p:spPr>
      </p:pic>
      <p:pic>
        <p:nvPicPr>
          <p:cNvPr id="369" name="Picture 368"/>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2028682" y="2533289"/>
            <a:ext cx="66013" cy="121357"/>
          </a:xfrm>
          <a:prstGeom prst="rect">
            <a:avLst/>
          </a:prstGeom>
        </p:spPr>
      </p:pic>
      <p:pic>
        <p:nvPicPr>
          <p:cNvPr id="370" name="Picture 369"/>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2454706" y="2448529"/>
            <a:ext cx="117811" cy="216582"/>
          </a:xfrm>
          <a:prstGeom prst="rect">
            <a:avLst/>
          </a:prstGeom>
        </p:spPr>
      </p:pic>
      <p:pic>
        <p:nvPicPr>
          <p:cNvPr id="371" name="Picture 370"/>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2803938" y="2469621"/>
            <a:ext cx="145045" cy="189080"/>
          </a:xfrm>
          <a:prstGeom prst="rect">
            <a:avLst/>
          </a:prstGeom>
        </p:spPr>
      </p:pic>
      <p:pic>
        <p:nvPicPr>
          <p:cNvPr id="372" name="Picture 371"/>
          <p:cNvPicPr>
            <a:picLocks noChangeAspect="1"/>
          </p:cNvPicPr>
          <p:nvPr/>
        </p:nvPicPr>
        <p:blipFill rotWithShape="1">
          <a:blip r:embed="rId17" cstate="email">
            <a:extLst>
              <a:ext uri="{28A0092B-C50C-407E-A947-70E740481C1C}">
                <a14:useLocalDpi xmlns:a14="http://schemas.microsoft.com/office/drawing/2010/main"/>
              </a:ext>
            </a:extLst>
          </a:blip>
          <a:srcRect/>
          <a:stretch/>
        </p:blipFill>
        <p:spPr>
          <a:xfrm rot="11782569">
            <a:off x="2907159" y="2581860"/>
            <a:ext cx="45719" cy="50651"/>
          </a:xfrm>
          <a:prstGeom prst="rect">
            <a:avLst/>
          </a:prstGeom>
        </p:spPr>
      </p:pic>
      <p:pic>
        <p:nvPicPr>
          <p:cNvPr id="373" name="Picture 372"/>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2562955" y="2478534"/>
            <a:ext cx="69581" cy="182508"/>
          </a:xfrm>
          <a:prstGeom prst="rect">
            <a:avLst/>
          </a:prstGeom>
        </p:spPr>
      </p:pic>
      <p:pic>
        <p:nvPicPr>
          <p:cNvPr id="374" name="Picture 373"/>
          <p:cNvPicPr>
            <a:picLocks noChangeAspect="1"/>
          </p:cNvPicPr>
          <p:nvPr/>
        </p:nvPicPr>
        <p:blipFill rotWithShape="1">
          <a:blip r:embed="rId17" cstate="email">
            <a:extLst>
              <a:ext uri="{28A0092B-C50C-407E-A947-70E740481C1C}">
                <a14:useLocalDpi xmlns:a14="http://schemas.microsoft.com/office/drawing/2010/main"/>
              </a:ext>
            </a:extLst>
          </a:blip>
          <a:srcRect/>
          <a:stretch/>
        </p:blipFill>
        <p:spPr>
          <a:xfrm rot="11782569">
            <a:off x="2818434" y="2570912"/>
            <a:ext cx="45719" cy="50651"/>
          </a:xfrm>
          <a:prstGeom prst="rect">
            <a:avLst/>
          </a:prstGeom>
        </p:spPr>
      </p:pic>
      <p:pic>
        <p:nvPicPr>
          <p:cNvPr id="375" name="Picture 374"/>
          <p:cNvPicPr>
            <a:picLocks noChangeAspect="1"/>
          </p:cNvPicPr>
          <p:nvPr/>
        </p:nvPicPr>
        <p:blipFill rotWithShape="1">
          <a:blip r:embed="rId19" cstate="email">
            <a:extLst>
              <a:ext uri="{28A0092B-C50C-407E-A947-70E740481C1C}">
                <a14:useLocalDpi xmlns:a14="http://schemas.microsoft.com/office/drawing/2010/main"/>
              </a:ext>
            </a:extLst>
          </a:blip>
          <a:srcRect/>
          <a:stretch/>
        </p:blipFill>
        <p:spPr>
          <a:xfrm>
            <a:off x="3098689" y="1920064"/>
            <a:ext cx="299649" cy="732605"/>
          </a:xfrm>
          <a:prstGeom prst="rect">
            <a:avLst/>
          </a:prstGeom>
        </p:spPr>
      </p:pic>
      <p:pic>
        <p:nvPicPr>
          <p:cNvPr id="376" name="Picture 375"/>
          <p:cNvPicPr>
            <a:picLocks noChangeAspect="1"/>
          </p:cNvPicPr>
          <p:nvPr/>
        </p:nvPicPr>
        <p:blipFill rotWithShape="1">
          <a:blip r:embed="rId17" cstate="email">
            <a:extLst>
              <a:ext uri="{28A0092B-C50C-407E-A947-70E740481C1C}">
                <a14:useLocalDpi xmlns:a14="http://schemas.microsoft.com/office/drawing/2010/main"/>
              </a:ext>
            </a:extLst>
          </a:blip>
          <a:srcRect/>
          <a:stretch/>
        </p:blipFill>
        <p:spPr>
          <a:xfrm rot="11782569">
            <a:off x="2686308" y="2599304"/>
            <a:ext cx="45719" cy="50651"/>
          </a:xfrm>
          <a:prstGeom prst="rect">
            <a:avLst/>
          </a:prstGeom>
        </p:spPr>
      </p:pic>
      <p:pic>
        <p:nvPicPr>
          <p:cNvPr id="377" name="Picture 376"/>
          <p:cNvPicPr>
            <a:picLocks noChangeAspect="1"/>
          </p:cNvPicPr>
          <p:nvPr/>
        </p:nvPicPr>
        <p:blipFill rotWithShape="1">
          <a:blip r:embed="rId17" cstate="email">
            <a:extLst>
              <a:ext uri="{28A0092B-C50C-407E-A947-70E740481C1C}">
                <a14:useLocalDpi xmlns:a14="http://schemas.microsoft.com/office/drawing/2010/main"/>
              </a:ext>
            </a:extLst>
          </a:blip>
          <a:srcRect/>
          <a:stretch/>
        </p:blipFill>
        <p:spPr>
          <a:xfrm rot="11782569">
            <a:off x="2650954" y="2589814"/>
            <a:ext cx="45719" cy="50651"/>
          </a:xfrm>
          <a:prstGeom prst="rect">
            <a:avLst/>
          </a:prstGeom>
        </p:spPr>
      </p:pic>
      <p:sp>
        <p:nvSpPr>
          <p:cNvPr id="378" name="TextBox 377"/>
          <p:cNvSpPr txBox="1"/>
          <p:nvPr/>
        </p:nvSpPr>
        <p:spPr>
          <a:xfrm rot="6348219">
            <a:off x="2675771" y="2430064"/>
            <a:ext cx="256593" cy="307777"/>
          </a:xfrm>
          <a:prstGeom prst="rect">
            <a:avLst/>
          </a:prstGeom>
          <a:noFill/>
        </p:spPr>
        <p:txBody>
          <a:bodyPr wrap="square" rtlCol="0">
            <a:spAutoFit/>
          </a:bodyPr>
          <a:lstStyle/>
          <a:p>
            <a:pPr algn="ctr"/>
            <a:r>
              <a:rPr lang="en-US" sz="1400" i="1" dirty="0">
                <a:latin typeface="Times New Roman" panose="02020603050405020304" pitchFamily="18" charset="0"/>
                <a:cs typeface="Times New Roman" panose="02020603050405020304" pitchFamily="18" charset="0"/>
              </a:rPr>
              <a:t>-</a:t>
            </a:r>
          </a:p>
        </p:txBody>
      </p:sp>
      <p:sp>
        <p:nvSpPr>
          <p:cNvPr id="379" name="TextBox 378"/>
          <p:cNvSpPr txBox="1"/>
          <p:nvPr/>
        </p:nvSpPr>
        <p:spPr>
          <a:xfrm rot="6348219">
            <a:off x="2681513" y="2446805"/>
            <a:ext cx="256593" cy="307777"/>
          </a:xfrm>
          <a:prstGeom prst="rect">
            <a:avLst/>
          </a:prstGeom>
          <a:noFill/>
        </p:spPr>
        <p:txBody>
          <a:bodyPr wrap="square" rtlCol="0">
            <a:spAutoFit/>
          </a:bodyPr>
          <a:lstStyle/>
          <a:p>
            <a:pPr algn="ctr"/>
            <a:r>
              <a:rPr lang="en-US" sz="1400" i="1" dirty="0">
                <a:latin typeface="Times New Roman" panose="02020603050405020304" pitchFamily="18" charset="0"/>
                <a:cs typeface="Times New Roman" panose="02020603050405020304" pitchFamily="18" charset="0"/>
              </a:rPr>
              <a:t>-</a:t>
            </a:r>
          </a:p>
        </p:txBody>
      </p:sp>
      <p:sp>
        <p:nvSpPr>
          <p:cNvPr id="387" name="Arc 386"/>
          <p:cNvSpPr/>
          <p:nvPr/>
        </p:nvSpPr>
        <p:spPr>
          <a:xfrm rot="19141451">
            <a:off x="2557066" y="2152557"/>
            <a:ext cx="112144" cy="45719"/>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8" name="Arc 387"/>
          <p:cNvSpPr/>
          <p:nvPr/>
        </p:nvSpPr>
        <p:spPr>
          <a:xfrm rot="20355113">
            <a:off x="2599403" y="2139258"/>
            <a:ext cx="112144" cy="45719"/>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9" name="Oval 388"/>
          <p:cNvSpPr/>
          <p:nvPr/>
        </p:nvSpPr>
        <p:spPr>
          <a:xfrm flipV="1">
            <a:off x="2646331" y="2125540"/>
            <a:ext cx="18288" cy="3657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0" name="Arc 389"/>
          <p:cNvSpPr/>
          <p:nvPr/>
        </p:nvSpPr>
        <p:spPr>
          <a:xfrm rot="19141451">
            <a:off x="2670089" y="2198543"/>
            <a:ext cx="112144" cy="45719"/>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1" name="Arc 390"/>
          <p:cNvSpPr/>
          <p:nvPr/>
        </p:nvSpPr>
        <p:spPr>
          <a:xfrm rot="20355113">
            <a:off x="2712426" y="2185244"/>
            <a:ext cx="112144" cy="45719"/>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2" name="Oval 391"/>
          <p:cNvSpPr/>
          <p:nvPr/>
        </p:nvSpPr>
        <p:spPr>
          <a:xfrm flipV="1">
            <a:off x="2759354" y="2171526"/>
            <a:ext cx="18288" cy="3657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7" name="Arc 406"/>
          <p:cNvSpPr/>
          <p:nvPr/>
        </p:nvSpPr>
        <p:spPr>
          <a:xfrm rot="19141451">
            <a:off x="2584538" y="2062851"/>
            <a:ext cx="112144" cy="45719"/>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8" name="Arc 407"/>
          <p:cNvSpPr/>
          <p:nvPr/>
        </p:nvSpPr>
        <p:spPr>
          <a:xfrm rot="20355113">
            <a:off x="2626875" y="2049552"/>
            <a:ext cx="112144" cy="45719"/>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9" name="Oval 408"/>
          <p:cNvSpPr/>
          <p:nvPr/>
        </p:nvSpPr>
        <p:spPr>
          <a:xfrm flipV="1">
            <a:off x="2673803" y="2035834"/>
            <a:ext cx="18288" cy="3657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2" name="Picture 411"/>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8083058">
            <a:off x="4954773" y="1802174"/>
            <a:ext cx="82537" cy="386211"/>
          </a:xfrm>
          <a:prstGeom prst="rect">
            <a:avLst/>
          </a:prstGeom>
        </p:spPr>
      </p:pic>
      <p:pic>
        <p:nvPicPr>
          <p:cNvPr id="413" name="Picture 412"/>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9754374">
            <a:off x="4707887" y="1671086"/>
            <a:ext cx="158454" cy="508000"/>
          </a:xfrm>
          <a:prstGeom prst="rect">
            <a:avLst/>
          </a:prstGeom>
        </p:spPr>
      </p:pic>
      <p:pic>
        <p:nvPicPr>
          <p:cNvPr id="414" name="Picture 413"/>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4490469" y="1783247"/>
            <a:ext cx="215827" cy="396773"/>
          </a:xfrm>
          <a:prstGeom prst="rect">
            <a:avLst/>
          </a:prstGeom>
        </p:spPr>
      </p:pic>
      <p:pic>
        <p:nvPicPr>
          <p:cNvPr id="415" name="Picture 414"/>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5619677">
            <a:off x="5033973" y="1866283"/>
            <a:ext cx="158454" cy="508000"/>
          </a:xfrm>
          <a:prstGeom prst="rect">
            <a:avLst/>
          </a:prstGeom>
        </p:spPr>
      </p:pic>
      <p:pic>
        <p:nvPicPr>
          <p:cNvPr id="416" name="Picture 415"/>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8083058">
            <a:off x="4954772" y="1800824"/>
            <a:ext cx="82537" cy="386211"/>
          </a:xfrm>
          <a:prstGeom prst="rect">
            <a:avLst/>
          </a:prstGeom>
        </p:spPr>
      </p:pic>
      <p:pic>
        <p:nvPicPr>
          <p:cNvPr id="417" name="Picture 416"/>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12062188">
            <a:off x="5199519" y="1690542"/>
            <a:ext cx="158454" cy="508000"/>
          </a:xfrm>
          <a:prstGeom prst="rect">
            <a:avLst/>
          </a:prstGeom>
        </p:spPr>
      </p:pic>
      <p:pic>
        <p:nvPicPr>
          <p:cNvPr id="418" name="Picture 41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134224" y="4452439"/>
            <a:ext cx="138439" cy="254504"/>
          </a:xfrm>
          <a:prstGeom prst="rect">
            <a:avLst/>
          </a:prstGeom>
        </p:spPr>
      </p:pic>
      <p:pic>
        <p:nvPicPr>
          <p:cNvPr id="419" name="Picture 41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997821" y="4455049"/>
            <a:ext cx="138439" cy="254504"/>
          </a:xfrm>
          <a:prstGeom prst="rect">
            <a:avLst/>
          </a:prstGeom>
        </p:spPr>
      </p:pic>
      <p:pic>
        <p:nvPicPr>
          <p:cNvPr id="422" name="Picture 42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795209" y="4515947"/>
            <a:ext cx="101046" cy="185761"/>
          </a:xfrm>
          <a:prstGeom prst="rect">
            <a:avLst/>
          </a:prstGeom>
        </p:spPr>
      </p:pic>
      <p:pic>
        <p:nvPicPr>
          <p:cNvPr id="423" name="Picture 4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684241" y="4519877"/>
            <a:ext cx="101046" cy="185761"/>
          </a:xfrm>
          <a:prstGeom prst="rect">
            <a:avLst/>
          </a:prstGeom>
        </p:spPr>
      </p:pic>
      <p:pic>
        <p:nvPicPr>
          <p:cNvPr id="424" name="Picture 4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404951" y="4511898"/>
            <a:ext cx="101046" cy="185761"/>
          </a:xfrm>
          <a:prstGeom prst="rect">
            <a:avLst/>
          </a:prstGeom>
        </p:spPr>
      </p:pic>
      <p:cxnSp>
        <p:nvCxnSpPr>
          <p:cNvPr id="425" name="Straight Connector 424"/>
          <p:cNvCxnSpPr/>
          <p:nvPr/>
        </p:nvCxnSpPr>
        <p:spPr>
          <a:xfrm flipV="1">
            <a:off x="3211057" y="5488260"/>
            <a:ext cx="1212406" cy="4190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7" name="Straight Connector 426"/>
          <p:cNvCxnSpPr/>
          <p:nvPr/>
        </p:nvCxnSpPr>
        <p:spPr>
          <a:xfrm flipV="1">
            <a:off x="3611563" y="4574456"/>
            <a:ext cx="755081" cy="1395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0" name="Straight Connector 429"/>
          <p:cNvCxnSpPr/>
          <p:nvPr/>
        </p:nvCxnSpPr>
        <p:spPr>
          <a:xfrm>
            <a:off x="3266617" y="3647545"/>
            <a:ext cx="1100026" cy="1850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2" name="Straight Connector 431"/>
          <p:cNvCxnSpPr/>
          <p:nvPr/>
        </p:nvCxnSpPr>
        <p:spPr>
          <a:xfrm>
            <a:off x="3479201" y="2373921"/>
            <a:ext cx="599519" cy="3746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6" name="Straight Connector 435"/>
          <p:cNvCxnSpPr/>
          <p:nvPr/>
        </p:nvCxnSpPr>
        <p:spPr>
          <a:xfrm flipH="1">
            <a:off x="6890412" y="2126048"/>
            <a:ext cx="557767" cy="6634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438" name="Picture 437"/>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7111010" y="1989955"/>
            <a:ext cx="69581" cy="126904"/>
          </a:xfrm>
          <a:prstGeom prst="rect">
            <a:avLst/>
          </a:prstGeom>
        </p:spPr>
      </p:pic>
      <p:pic>
        <p:nvPicPr>
          <p:cNvPr id="439" name="Picture 438"/>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7170842" y="2032588"/>
            <a:ext cx="69581" cy="77440"/>
          </a:xfrm>
          <a:prstGeom prst="rect">
            <a:avLst/>
          </a:prstGeom>
        </p:spPr>
      </p:pic>
      <p:pic>
        <p:nvPicPr>
          <p:cNvPr id="440" name="Picture 439"/>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rot="5854526">
            <a:off x="7815368" y="1882747"/>
            <a:ext cx="110927" cy="355629"/>
          </a:xfrm>
          <a:prstGeom prst="rect">
            <a:avLst/>
          </a:prstGeom>
        </p:spPr>
      </p:pic>
      <p:pic>
        <p:nvPicPr>
          <p:cNvPr id="443" name="Picture 442"/>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7054147" y="1937112"/>
            <a:ext cx="69581" cy="182508"/>
          </a:xfrm>
          <a:prstGeom prst="rect">
            <a:avLst/>
          </a:prstGeom>
        </p:spPr>
      </p:pic>
      <p:pic>
        <p:nvPicPr>
          <p:cNvPr id="444" name="Picture 443"/>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6991866" y="1929536"/>
            <a:ext cx="69581" cy="182508"/>
          </a:xfrm>
          <a:prstGeom prst="rect">
            <a:avLst/>
          </a:prstGeom>
        </p:spPr>
      </p:pic>
      <p:pic>
        <p:nvPicPr>
          <p:cNvPr id="445" name="Picture 444"/>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10800000">
            <a:off x="5517498" y="1678119"/>
            <a:ext cx="158454" cy="508000"/>
          </a:xfrm>
          <a:prstGeom prst="rect">
            <a:avLst/>
          </a:prstGeom>
        </p:spPr>
      </p:pic>
      <p:pic>
        <p:nvPicPr>
          <p:cNvPr id="448" name="Picture 447"/>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rot="10800000">
            <a:off x="5660559" y="1787387"/>
            <a:ext cx="121133" cy="388350"/>
          </a:xfrm>
          <a:prstGeom prst="rect">
            <a:avLst/>
          </a:prstGeom>
        </p:spPr>
      </p:pic>
      <p:pic>
        <p:nvPicPr>
          <p:cNvPr id="449" name="Picture 448"/>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rot="10800000">
            <a:off x="5362634" y="1676210"/>
            <a:ext cx="158454" cy="508000"/>
          </a:xfrm>
          <a:prstGeom prst="rect">
            <a:avLst/>
          </a:prstGeom>
        </p:spPr>
      </p:pic>
      <p:cxnSp>
        <p:nvCxnSpPr>
          <p:cNvPr id="452" name="Straight Connector 451"/>
          <p:cNvCxnSpPr>
            <a:stCxn id="449" idx="0"/>
          </p:cNvCxnSpPr>
          <p:nvPr/>
        </p:nvCxnSpPr>
        <p:spPr>
          <a:xfrm>
            <a:off x="5441862" y="2184210"/>
            <a:ext cx="682379" cy="7220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5" name="Straight Connector 454"/>
          <p:cNvCxnSpPr/>
          <p:nvPr/>
        </p:nvCxnSpPr>
        <p:spPr>
          <a:xfrm>
            <a:off x="1931911" y="2673135"/>
            <a:ext cx="1506202" cy="74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7" name="Straight Connector 456"/>
          <p:cNvCxnSpPr/>
          <p:nvPr/>
        </p:nvCxnSpPr>
        <p:spPr>
          <a:xfrm>
            <a:off x="2105626" y="3827418"/>
            <a:ext cx="1254090" cy="37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9" name="Straight Connector 458"/>
          <p:cNvCxnSpPr/>
          <p:nvPr/>
        </p:nvCxnSpPr>
        <p:spPr>
          <a:xfrm>
            <a:off x="4563692" y="2194037"/>
            <a:ext cx="1193270" cy="10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461" name="Picture 460"/>
          <p:cNvPicPr>
            <a:picLocks noChangeAspect="1"/>
          </p:cNvPicPr>
          <p:nvPr/>
        </p:nvPicPr>
        <p:blipFill rotWithShape="1">
          <a:blip r:embed="rId25" cstate="email">
            <a:extLst>
              <a:ext uri="{28A0092B-C50C-407E-A947-70E740481C1C}">
                <a14:useLocalDpi xmlns:a14="http://schemas.microsoft.com/office/drawing/2010/main"/>
              </a:ext>
            </a:extLst>
          </a:blip>
          <a:srcRect/>
          <a:stretch/>
        </p:blipFill>
        <p:spPr>
          <a:xfrm>
            <a:off x="2441368" y="3720339"/>
            <a:ext cx="45719" cy="94899"/>
          </a:xfrm>
          <a:prstGeom prst="rect">
            <a:avLst/>
          </a:prstGeom>
        </p:spPr>
      </p:pic>
      <p:pic>
        <p:nvPicPr>
          <p:cNvPr id="462" name="Picture 461"/>
          <p:cNvPicPr>
            <a:picLocks noChangeAspect="1"/>
          </p:cNvPicPr>
          <p:nvPr/>
        </p:nvPicPr>
        <p:blipFill>
          <a:blip r:embed="rId26" cstate="email">
            <a:extLst>
              <a:ext uri="{28A0092B-C50C-407E-A947-70E740481C1C}">
                <a14:useLocalDpi xmlns:a14="http://schemas.microsoft.com/office/drawing/2010/main"/>
              </a:ext>
            </a:extLst>
          </a:blip>
          <a:stretch>
            <a:fillRect/>
          </a:stretch>
        </p:blipFill>
        <p:spPr>
          <a:xfrm rot="5619677">
            <a:off x="2222288" y="3605570"/>
            <a:ext cx="94562" cy="303164"/>
          </a:xfrm>
          <a:prstGeom prst="rect">
            <a:avLst/>
          </a:prstGeom>
        </p:spPr>
      </p:pic>
      <p:pic>
        <p:nvPicPr>
          <p:cNvPr id="463" name="Picture 462"/>
          <p:cNvPicPr>
            <a:picLocks noChangeAspect="1"/>
          </p:cNvPicPr>
          <p:nvPr/>
        </p:nvPicPr>
        <p:blipFill>
          <a:blip r:embed="rId27" cstate="email">
            <a:extLst>
              <a:ext uri="{28A0092B-C50C-407E-A947-70E740481C1C}">
                <a14:useLocalDpi xmlns:a14="http://schemas.microsoft.com/office/drawing/2010/main"/>
              </a:ext>
            </a:extLst>
          </a:blip>
          <a:stretch>
            <a:fillRect/>
          </a:stretch>
        </p:blipFill>
        <p:spPr>
          <a:xfrm rot="9364339">
            <a:off x="2222272" y="3474775"/>
            <a:ext cx="75288" cy="352291"/>
          </a:xfrm>
          <a:prstGeom prst="rect">
            <a:avLst/>
          </a:prstGeom>
        </p:spPr>
      </p:pic>
      <p:pic>
        <p:nvPicPr>
          <p:cNvPr id="466" name="Picture 465"/>
          <p:cNvPicPr>
            <a:picLocks noChangeAspect="1"/>
          </p:cNvPicPr>
          <p:nvPr/>
        </p:nvPicPr>
        <p:blipFill rotWithShape="1">
          <a:blip r:embed="rId25" cstate="email">
            <a:extLst>
              <a:ext uri="{28A0092B-C50C-407E-A947-70E740481C1C}">
                <a14:useLocalDpi xmlns:a14="http://schemas.microsoft.com/office/drawing/2010/main"/>
              </a:ext>
            </a:extLst>
          </a:blip>
          <a:srcRect/>
          <a:stretch/>
        </p:blipFill>
        <p:spPr>
          <a:xfrm>
            <a:off x="2632536" y="3726830"/>
            <a:ext cx="45719" cy="94899"/>
          </a:xfrm>
          <a:prstGeom prst="rect">
            <a:avLst/>
          </a:prstGeom>
        </p:spPr>
      </p:pic>
      <p:pic>
        <p:nvPicPr>
          <p:cNvPr id="468" name="Picture 467"/>
          <p:cNvPicPr>
            <a:picLocks noChangeAspect="1"/>
          </p:cNvPicPr>
          <p:nvPr/>
        </p:nvPicPr>
        <p:blipFill rotWithShape="1">
          <a:blip r:embed="rId25" cstate="email">
            <a:extLst>
              <a:ext uri="{28A0092B-C50C-407E-A947-70E740481C1C}">
                <a14:useLocalDpi xmlns:a14="http://schemas.microsoft.com/office/drawing/2010/main"/>
              </a:ext>
            </a:extLst>
          </a:blip>
          <a:srcRect/>
          <a:stretch/>
        </p:blipFill>
        <p:spPr>
          <a:xfrm>
            <a:off x="2681072" y="3724345"/>
            <a:ext cx="45719" cy="94899"/>
          </a:xfrm>
          <a:prstGeom prst="rect">
            <a:avLst/>
          </a:prstGeom>
        </p:spPr>
      </p:pic>
      <p:pic>
        <p:nvPicPr>
          <p:cNvPr id="469" name="Picture 468"/>
          <p:cNvPicPr>
            <a:picLocks noChangeAspect="1"/>
          </p:cNvPicPr>
          <p:nvPr/>
        </p:nvPicPr>
        <p:blipFill rotWithShape="1">
          <a:blip r:embed="rId25" cstate="email">
            <a:extLst>
              <a:ext uri="{28A0092B-C50C-407E-A947-70E740481C1C}">
                <a14:useLocalDpi xmlns:a14="http://schemas.microsoft.com/office/drawing/2010/main"/>
              </a:ext>
            </a:extLst>
          </a:blip>
          <a:srcRect/>
          <a:stretch/>
        </p:blipFill>
        <p:spPr>
          <a:xfrm>
            <a:off x="2727511" y="3724345"/>
            <a:ext cx="45719" cy="94899"/>
          </a:xfrm>
          <a:prstGeom prst="rect">
            <a:avLst/>
          </a:prstGeom>
        </p:spPr>
      </p:pic>
      <p:pic>
        <p:nvPicPr>
          <p:cNvPr id="472" name="Picture 471"/>
          <p:cNvPicPr>
            <a:picLocks noChangeAspect="1"/>
          </p:cNvPicPr>
          <p:nvPr/>
        </p:nvPicPr>
        <p:blipFill rotWithShape="1">
          <a:blip r:embed="rId28" cstate="email">
            <a:extLst>
              <a:ext uri="{28A0092B-C50C-407E-A947-70E740481C1C}">
                <a14:useLocalDpi xmlns:a14="http://schemas.microsoft.com/office/drawing/2010/main"/>
              </a:ext>
            </a:extLst>
          </a:blip>
          <a:srcRect/>
          <a:stretch/>
        </p:blipFill>
        <p:spPr>
          <a:xfrm>
            <a:off x="2781918" y="3697989"/>
            <a:ext cx="55662" cy="115537"/>
          </a:xfrm>
          <a:prstGeom prst="rect">
            <a:avLst/>
          </a:prstGeom>
        </p:spPr>
      </p:pic>
      <p:pic>
        <p:nvPicPr>
          <p:cNvPr id="473" name="Picture 472"/>
          <p:cNvPicPr>
            <a:picLocks noChangeAspect="1"/>
          </p:cNvPicPr>
          <p:nvPr/>
        </p:nvPicPr>
        <p:blipFill rotWithShape="1">
          <a:blip r:embed="rId28" cstate="email">
            <a:extLst>
              <a:ext uri="{28A0092B-C50C-407E-A947-70E740481C1C}">
                <a14:useLocalDpi xmlns:a14="http://schemas.microsoft.com/office/drawing/2010/main"/>
              </a:ext>
            </a:extLst>
          </a:blip>
          <a:srcRect/>
          <a:stretch/>
        </p:blipFill>
        <p:spPr>
          <a:xfrm>
            <a:off x="2829744" y="3702302"/>
            <a:ext cx="53468" cy="110984"/>
          </a:xfrm>
          <a:prstGeom prst="rect">
            <a:avLst/>
          </a:prstGeom>
        </p:spPr>
      </p:pic>
      <p:pic>
        <p:nvPicPr>
          <p:cNvPr id="474" name="Picture 473"/>
          <p:cNvPicPr>
            <a:picLocks noChangeAspect="1"/>
          </p:cNvPicPr>
          <p:nvPr/>
        </p:nvPicPr>
        <p:blipFill rotWithShape="1">
          <a:blip r:embed="rId25" cstate="email">
            <a:extLst>
              <a:ext uri="{28A0092B-C50C-407E-A947-70E740481C1C}">
                <a14:useLocalDpi xmlns:a14="http://schemas.microsoft.com/office/drawing/2010/main"/>
              </a:ext>
            </a:extLst>
          </a:blip>
          <a:srcRect/>
          <a:stretch/>
        </p:blipFill>
        <p:spPr>
          <a:xfrm>
            <a:off x="3086495" y="3720939"/>
            <a:ext cx="45719" cy="94899"/>
          </a:xfrm>
          <a:prstGeom prst="rect">
            <a:avLst/>
          </a:prstGeom>
        </p:spPr>
      </p:pic>
      <p:pic>
        <p:nvPicPr>
          <p:cNvPr id="476" name="Picture 475"/>
          <p:cNvPicPr>
            <a:picLocks noChangeAspect="1"/>
          </p:cNvPicPr>
          <p:nvPr/>
        </p:nvPicPr>
        <p:blipFill rotWithShape="1">
          <a:blip r:embed="rId29" cstate="email">
            <a:extLst>
              <a:ext uri="{28A0092B-C50C-407E-A947-70E740481C1C}">
                <a14:useLocalDpi xmlns:a14="http://schemas.microsoft.com/office/drawing/2010/main"/>
              </a:ext>
            </a:extLst>
          </a:blip>
          <a:srcRect/>
          <a:stretch/>
        </p:blipFill>
        <p:spPr>
          <a:xfrm>
            <a:off x="3135632" y="3686363"/>
            <a:ext cx="63985" cy="132814"/>
          </a:xfrm>
          <a:prstGeom prst="rect">
            <a:avLst/>
          </a:prstGeom>
        </p:spPr>
      </p:pic>
      <p:pic>
        <p:nvPicPr>
          <p:cNvPr id="477" name="Picture 476"/>
          <p:cNvPicPr>
            <a:picLocks noChangeAspect="1"/>
          </p:cNvPicPr>
          <p:nvPr/>
        </p:nvPicPr>
        <p:blipFill rotWithShape="1">
          <a:blip r:embed="rId25" cstate="email">
            <a:extLst>
              <a:ext uri="{28A0092B-C50C-407E-A947-70E740481C1C}">
                <a14:useLocalDpi xmlns:a14="http://schemas.microsoft.com/office/drawing/2010/main"/>
              </a:ext>
            </a:extLst>
          </a:blip>
          <a:srcRect/>
          <a:stretch/>
        </p:blipFill>
        <p:spPr>
          <a:xfrm>
            <a:off x="3200216" y="3722373"/>
            <a:ext cx="45719" cy="94899"/>
          </a:xfrm>
          <a:prstGeom prst="rect">
            <a:avLst/>
          </a:prstGeom>
        </p:spPr>
      </p:pic>
      <p:pic>
        <p:nvPicPr>
          <p:cNvPr id="478" name="Picture 477"/>
          <p:cNvPicPr>
            <a:picLocks noChangeAspect="1"/>
          </p:cNvPicPr>
          <p:nvPr/>
        </p:nvPicPr>
        <p:blipFill rotWithShape="1">
          <a:blip r:embed="rId25" cstate="email">
            <a:extLst>
              <a:ext uri="{28A0092B-C50C-407E-A947-70E740481C1C}">
                <a14:useLocalDpi xmlns:a14="http://schemas.microsoft.com/office/drawing/2010/main"/>
              </a:ext>
            </a:extLst>
          </a:blip>
          <a:srcRect/>
          <a:stretch/>
        </p:blipFill>
        <p:spPr>
          <a:xfrm>
            <a:off x="3248752" y="3719888"/>
            <a:ext cx="45719" cy="94899"/>
          </a:xfrm>
          <a:prstGeom prst="rect">
            <a:avLst/>
          </a:prstGeom>
        </p:spPr>
      </p:pic>
      <p:pic>
        <p:nvPicPr>
          <p:cNvPr id="479" name="Picture 478"/>
          <p:cNvPicPr>
            <a:picLocks noChangeAspect="1"/>
          </p:cNvPicPr>
          <p:nvPr/>
        </p:nvPicPr>
        <p:blipFill rotWithShape="1">
          <a:blip r:embed="rId25" cstate="email">
            <a:extLst>
              <a:ext uri="{28A0092B-C50C-407E-A947-70E740481C1C}">
                <a14:useLocalDpi xmlns:a14="http://schemas.microsoft.com/office/drawing/2010/main"/>
              </a:ext>
            </a:extLst>
          </a:blip>
          <a:srcRect/>
          <a:stretch/>
        </p:blipFill>
        <p:spPr>
          <a:xfrm>
            <a:off x="3295191" y="3719888"/>
            <a:ext cx="45719" cy="94899"/>
          </a:xfrm>
          <a:prstGeom prst="rect">
            <a:avLst/>
          </a:prstGeom>
        </p:spPr>
      </p:pic>
      <p:cxnSp>
        <p:nvCxnSpPr>
          <p:cNvPr id="480" name="Straight Connector 479"/>
          <p:cNvCxnSpPr/>
          <p:nvPr/>
        </p:nvCxnSpPr>
        <p:spPr>
          <a:xfrm>
            <a:off x="6815313" y="2121674"/>
            <a:ext cx="1193270" cy="10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481" name="Picture 480"/>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6766462" y="1720794"/>
            <a:ext cx="215827" cy="396773"/>
          </a:xfrm>
          <a:prstGeom prst="rect">
            <a:avLst/>
          </a:prstGeom>
        </p:spPr>
      </p:pic>
      <p:pic>
        <p:nvPicPr>
          <p:cNvPr id="482" name="Picture 481"/>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7227705" y="1937112"/>
            <a:ext cx="69581" cy="182508"/>
          </a:xfrm>
          <a:prstGeom prst="rect">
            <a:avLst/>
          </a:prstGeom>
        </p:spPr>
      </p:pic>
      <p:cxnSp>
        <p:nvCxnSpPr>
          <p:cNvPr id="489" name="Curved Connector 488"/>
          <p:cNvCxnSpPr/>
          <p:nvPr/>
        </p:nvCxnSpPr>
        <p:spPr>
          <a:xfrm>
            <a:off x="4706296" y="2748598"/>
            <a:ext cx="588881" cy="509213"/>
          </a:xfrm>
          <a:prstGeom prst="curvedConnector3">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90" name="Curved Connector 489"/>
          <p:cNvCxnSpPr/>
          <p:nvPr/>
        </p:nvCxnSpPr>
        <p:spPr>
          <a:xfrm>
            <a:off x="5866251" y="4476093"/>
            <a:ext cx="649054" cy="318606"/>
          </a:xfrm>
          <a:prstGeom prst="curvedConnector3">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92" name="Rectangle 491"/>
          <p:cNvSpPr/>
          <p:nvPr/>
        </p:nvSpPr>
        <p:spPr>
          <a:xfrm>
            <a:off x="1932057" y="837189"/>
            <a:ext cx="1900697" cy="430887"/>
          </a:xfrm>
          <a:prstGeom prst="rect">
            <a:avLst/>
          </a:prstGeom>
          <a:solidFill>
            <a:schemeClr val="accent4">
              <a:lumMod val="20000"/>
              <a:lumOff val="80000"/>
            </a:schemeClr>
          </a:solidFill>
          <a:ln w="38100">
            <a:solidFill>
              <a:schemeClr val="accent4">
                <a:lumMod val="75000"/>
              </a:schemeClr>
            </a:solidFill>
          </a:ln>
        </p:spPr>
        <p:txBody>
          <a:bodyPr wrap="square" lIns="0" tIns="0" rIns="0" bIns="0" anchor="ctr" anchorCtr="0">
            <a:spAutoFit/>
          </a:bodyPr>
          <a:lstStyle/>
          <a:p>
            <a:pPr marL="0" lvl="1" algn="ctr"/>
            <a:r>
              <a:rPr lang="cs-CZ" sz="2800" b="1" i="1" dirty="0">
                <a:latin typeface="Times New Roman" panose="02020603050405020304" pitchFamily="18" charset="0"/>
                <a:cs typeface="Times New Roman" panose="02020603050405020304" pitchFamily="18" charset="0"/>
              </a:rPr>
              <a:t>Návaznost</a:t>
            </a:r>
            <a:endParaRPr lang="en-US" sz="2800" b="1" i="1" dirty="0">
              <a:latin typeface="Times New Roman" panose="02020603050405020304" pitchFamily="18" charset="0"/>
              <a:cs typeface="Times New Roman" panose="02020603050405020304" pitchFamily="18" charset="0"/>
            </a:endParaRPr>
          </a:p>
        </p:txBody>
      </p:sp>
      <p:cxnSp>
        <p:nvCxnSpPr>
          <p:cNvPr id="493" name="Curved Connector 492"/>
          <p:cNvCxnSpPr/>
          <p:nvPr/>
        </p:nvCxnSpPr>
        <p:spPr>
          <a:xfrm rot="16200000" flipH="1">
            <a:off x="7287562" y="4793337"/>
            <a:ext cx="621173" cy="479870"/>
          </a:xfrm>
          <a:prstGeom prst="curvedConnector3">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96" name="Rectangle 495"/>
          <p:cNvSpPr/>
          <p:nvPr/>
        </p:nvSpPr>
        <p:spPr>
          <a:xfrm>
            <a:off x="6180831" y="832044"/>
            <a:ext cx="2105197" cy="430887"/>
          </a:xfrm>
          <a:prstGeom prst="rect">
            <a:avLst/>
          </a:prstGeom>
          <a:solidFill>
            <a:schemeClr val="accent4">
              <a:lumMod val="20000"/>
              <a:lumOff val="80000"/>
            </a:schemeClr>
          </a:solidFill>
          <a:ln w="38100">
            <a:solidFill>
              <a:schemeClr val="accent4">
                <a:lumMod val="75000"/>
              </a:schemeClr>
            </a:solidFill>
          </a:ln>
        </p:spPr>
        <p:txBody>
          <a:bodyPr wrap="square" lIns="0" tIns="0" rIns="0" bIns="0" anchor="ctr" anchorCtr="0">
            <a:spAutoFit/>
          </a:bodyPr>
          <a:lstStyle/>
          <a:p>
            <a:pPr marL="0" lvl="1" algn="ctr"/>
            <a:r>
              <a:rPr lang="en-US" sz="2800" b="1" i="1" dirty="0" err="1">
                <a:latin typeface="Times New Roman" panose="02020603050405020304" pitchFamily="18" charset="0"/>
                <a:cs typeface="Times New Roman" panose="02020603050405020304" pitchFamily="18" charset="0"/>
              </a:rPr>
              <a:t>Heterogenit</a:t>
            </a:r>
            <a:r>
              <a:rPr lang="cs-CZ" sz="2800" b="1" i="1" dirty="0">
                <a:latin typeface="Times New Roman" panose="02020603050405020304" pitchFamily="18" charset="0"/>
                <a:cs typeface="Times New Roman" panose="02020603050405020304" pitchFamily="18" charset="0"/>
              </a:rPr>
              <a:t>a</a:t>
            </a:r>
            <a:r>
              <a:rPr lang="en-US" sz="2800" b="1" i="1" dirty="0">
                <a:latin typeface="Times New Roman" panose="02020603050405020304" pitchFamily="18" charset="0"/>
                <a:cs typeface="Times New Roman" panose="02020603050405020304" pitchFamily="18" charset="0"/>
              </a:rPr>
              <a:t> </a:t>
            </a:r>
          </a:p>
        </p:txBody>
      </p:sp>
      <p:sp>
        <p:nvSpPr>
          <p:cNvPr id="498" name="Rectangle 497"/>
          <p:cNvSpPr/>
          <p:nvPr/>
        </p:nvSpPr>
        <p:spPr>
          <a:xfrm>
            <a:off x="8640418" y="846514"/>
            <a:ext cx="1711713" cy="430887"/>
          </a:xfrm>
          <a:prstGeom prst="rect">
            <a:avLst/>
          </a:prstGeom>
          <a:solidFill>
            <a:schemeClr val="accent4">
              <a:lumMod val="20000"/>
              <a:lumOff val="80000"/>
            </a:schemeClr>
          </a:solidFill>
          <a:ln w="38100">
            <a:solidFill>
              <a:schemeClr val="accent4">
                <a:lumMod val="75000"/>
              </a:schemeClr>
            </a:solidFill>
          </a:ln>
        </p:spPr>
        <p:txBody>
          <a:bodyPr wrap="square" lIns="0" tIns="0" rIns="0" bIns="0" anchor="ctr" anchorCtr="0">
            <a:spAutoFit/>
          </a:bodyPr>
          <a:lstStyle/>
          <a:p>
            <a:pPr marL="0" lvl="1" algn="ctr"/>
            <a:r>
              <a:rPr lang="cs-CZ" sz="2800" b="1" i="1" dirty="0">
                <a:latin typeface="Times New Roman" panose="02020603050405020304" pitchFamily="18" charset="0"/>
                <a:cs typeface="Times New Roman" panose="02020603050405020304" pitchFamily="18" charset="0"/>
              </a:rPr>
              <a:t>Stanoviště</a:t>
            </a:r>
            <a:endParaRPr lang="en-US" sz="2800" b="1" i="1" dirty="0">
              <a:latin typeface="Times New Roman" panose="02020603050405020304" pitchFamily="18" charset="0"/>
              <a:cs typeface="Times New Roman" panose="02020603050405020304" pitchFamily="18" charset="0"/>
            </a:endParaRPr>
          </a:p>
        </p:txBody>
      </p:sp>
      <p:sp>
        <p:nvSpPr>
          <p:cNvPr id="499" name="Rectangle 498"/>
          <p:cNvSpPr/>
          <p:nvPr/>
        </p:nvSpPr>
        <p:spPr>
          <a:xfrm>
            <a:off x="4158584" y="837189"/>
            <a:ext cx="1636849" cy="430887"/>
          </a:xfrm>
          <a:prstGeom prst="rect">
            <a:avLst/>
          </a:prstGeom>
          <a:solidFill>
            <a:schemeClr val="accent4">
              <a:lumMod val="20000"/>
              <a:lumOff val="80000"/>
            </a:schemeClr>
          </a:solidFill>
          <a:ln w="38100">
            <a:solidFill>
              <a:schemeClr val="accent4">
                <a:lumMod val="75000"/>
              </a:schemeClr>
            </a:solidFill>
          </a:ln>
        </p:spPr>
        <p:txBody>
          <a:bodyPr wrap="square" lIns="0" tIns="0" rIns="0" bIns="0" anchor="ctr" anchorCtr="0">
            <a:spAutoFit/>
          </a:bodyPr>
          <a:lstStyle/>
          <a:p>
            <a:pPr marL="0" lvl="1" algn="ctr"/>
            <a:r>
              <a:rPr lang="cs-CZ" sz="2800" b="1" i="1" dirty="0">
                <a:latin typeface="Times New Roman" panose="02020603050405020304" pitchFamily="18" charset="0"/>
                <a:cs typeface="Times New Roman" panose="02020603050405020304" pitchFamily="18" charset="0"/>
              </a:rPr>
              <a:t>Složitost</a:t>
            </a:r>
            <a:endParaRPr lang="en-US" sz="2800" b="1" i="1" dirty="0">
              <a:latin typeface="Times New Roman" panose="02020603050405020304" pitchFamily="18" charset="0"/>
              <a:cs typeface="Times New Roman" panose="02020603050405020304" pitchFamily="18" charset="0"/>
            </a:endParaRPr>
          </a:p>
        </p:txBody>
      </p:sp>
      <p:pic>
        <p:nvPicPr>
          <p:cNvPr id="502" name="Picture 501"/>
          <p:cNvPicPr>
            <a:picLocks noChangeAspect="1"/>
          </p:cNvPicPr>
          <p:nvPr/>
        </p:nvPicPr>
        <p:blipFill>
          <a:blip r:embed="rId30" cstate="email">
            <a:extLst>
              <a:ext uri="{28A0092B-C50C-407E-A947-70E740481C1C}">
                <a14:useLocalDpi xmlns:a14="http://schemas.microsoft.com/office/drawing/2010/main"/>
              </a:ext>
            </a:extLst>
          </a:blip>
          <a:stretch>
            <a:fillRect/>
          </a:stretch>
        </p:blipFill>
        <p:spPr>
          <a:xfrm>
            <a:off x="7633725" y="5349011"/>
            <a:ext cx="461989" cy="300876"/>
          </a:xfrm>
          <a:prstGeom prst="rect">
            <a:avLst/>
          </a:prstGeom>
          <a:ln w="19050">
            <a:noFill/>
          </a:ln>
        </p:spPr>
      </p:pic>
      <p:pic>
        <p:nvPicPr>
          <p:cNvPr id="503" name="Picture 502"/>
          <p:cNvPicPr>
            <a:picLocks noChangeAspect="1"/>
          </p:cNvPicPr>
          <p:nvPr/>
        </p:nvPicPr>
        <p:blipFill>
          <a:blip r:embed="rId31" cstate="email">
            <a:extLst>
              <a:ext uri="{28A0092B-C50C-407E-A947-70E740481C1C}">
                <a14:useLocalDpi xmlns:a14="http://schemas.microsoft.com/office/drawing/2010/main"/>
              </a:ext>
            </a:extLst>
          </a:blip>
          <a:stretch>
            <a:fillRect/>
          </a:stretch>
        </p:blipFill>
        <p:spPr>
          <a:xfrm>
            <a:off x="6554169" y="4504247"/>
            <a:ext cx="341431" cy="428658"/>
          </a:xfrm>
          <a:prstGeom prst="rect">
            <a:avLst/>
          </a:prstGeom>
          <a:ln w="19050">
            <a:noFill/>
          </a:ln>
        </p:spPr>
      </p:pic>
      <p:pic>
        <p:nvPicPr>
          <p:cNvPr id="512" name="Picture 7"/>
          <p:cNvPicPr>
            <a:picLocks noChangeAspect="1" noChangeArrowheads="1"/>
          </p:cNvPicPr>
          <p:nvPr/>
        </p:nvPicPr>
        <p:blipFill>
          <a:blip r:embed="rId32" cstate="email">
            <a:extLst>
              <a:ext uri="{28A0092B-C50C-407E-A947-70E740481C1C}">
                <a14:useLocalDpi xmlns:a14="http://schemas.microsoft.com/office/drawing/2010/main"/>
              </a:ext>
            </a:extLst>
          </a:blip>
          <a:srcRect/>
          <a:stretch>
            <a:fillRect/>
          </a:stretch>
        </p:blipFill>
        <p:spPr bwMode="auto">
          <a:xfrm>
            <a:off x="5483715" y="4358569"/>
            <a:ext cx="376286" cy="624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3" name="Picture 9"/>
          <p:cNvPicPr>
            <a:picLocks noChangeAspect="1" noChangeArrowheads="1"/>
          </p:cNvPicPr>
          <p:nvPr/>
        </p:nvPicPr>
        <p:blipFill>
          <a:blip r:embed="rId33" cstate="email">
            <a:extLst>
              <a:ext uri="{28A0092B-C50C-407E-A947-70E740481C1C}">
                <a14:useLocalDpi xmlns:a14="http://schemas.microsoft.com/office/drawing/2010/main"/>
              </a:ext>
            </a:extLst>
          </a:blip>
          <a:srcRect/>
          <a:stretch>
            <a:fillRect/>
          </a:stretch>
        </p:blipFill>
        <p:spPr bwMode="auto">
          <a:xfrm>
            <a:off x="7060941" y="4527729"/>
            <a:ext cx="266661" cy="45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8" name="Title 1"/>
          <p:cNvSpPr txBox="1">
            <a:spLocks/>
          </p:cNvSpPr>
          <p:nvPr/>
        </p:nvSpPr>
        <p:spPr>
          <a:xfrm>
            <a:off x="1843852" y="130731"/>
            <a:ext cx="8508278"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Times New Roman" panose="02020603050405020304" pitchFamily="18" charset="0"/>
                <a:ea typeface="+mj-ea"/>
                <a:cs typeface="Times New Roman" panose="02020603050405020304" pitchFamily="18" charset="0"/>
              </a:defRPr>
            </a:lvl1pPr>
          </a:lstStyle>
          <a:p>
            <a:pPr algn="ctr"/>
            <a:r>
              <a:rPr lang="cs-CZ" sz="3200" b="1" dirty="0"/>
              <a:t>Jak pracují přírodní procesy</a:t>
            </a:r>
            <a:r>
              <a:rPr lang="en-US" sz="3200" b="1" dirty="0"/>
              <a:t>?</a:t>
            </a:r>
          </a:p>
        </p:txBody>
      </p:sp>
      <p:pic>
        <p:nvPicPr>
          <p:cNvPr id="283" name="Picture 282"/>
          <p:cNvPicPr>
            <a:picLocks noChangeAspect="1"/>
          </p:cNvPicPr>
          <p:nvPr/>
        </p:nvPicPr>
        <p:blipFill>
          <a:blip r:embed="rId34" cstate="email">
            <a:extLst>
              <a:ext uri="{28A0092B-C50C-407E-A947-70E740481C1C}">
                <a14:useLocalDpi xmlns:a14="http://schemas.microsoft.com/office/drawing/2010/main"/>
              </a:ext>
            </a:extLst>
          </a:blip>
          <a:stretch>
            <a:fillRect/>
          </a:stretch>
        </p:blipFill>
        <p:spPr>
          <a:xfrm>
            <a:off x="8919140" y="5753643"/>
            <a:ext cx="419254" cy="255987"/>
          </a:xfrm>
          <a:prstGeom prst="rect">
            <a:avLst/>
          </a:prstGeom>
          <a:ln w="19050">
            <a:noFill/>
          </a:ln>
        </p:spPr>
      </p:pic>
      <p:pic>
        <p:nvPicPr>
          <p:cNvPr id="284" name="Picture 283"/>
          <p:cNvPicPr>
            <a:picLocks noChangeAspect="1"/>
          </p:cNvPicPr>
          <p:nvPr/>
        </p:nvPicPr>
        <p:blipFill>
          <a:blip r:embed="rId35" cstate="email">
            <a:extLst>
              <a:ext uri="{28A0092B-C50C-407E-A947-70E740481C1C}">
                <a14:useLocalDpi xmlns:a14="http://schemas.microsoft.com/office/drawing/2010/main"/>
              </a:ext>
            </a:extLst>
          </a:blip>
          <a:stretch>
            <a:fillRect/>
          </a:stretch>
        </p:blipFill>
        <p:spPr>
          <a:xfrm>
            <a:off x="8710833" y="5730502"/>
            <a:ext cx="201452" cy="273804"/>
          </a:xfrm>
          <a:prstGeom prst="rect">
            <a:avLst/>
          </a:prstGeom>
          <a:ln w="19050">
            <a:noFill/>
          </a:ln>
        </p:spPr>
      </p:pic>
      <p:pic>
        <p:nvPicPr>
          <p:cNvPr id="285" name="Picture 284"/>
          <p:cNvPicPr>
            <a:picLocks noChangeAspect="1"/>
          </p:cNvPicPr>
          <p:nvPr/>
        </p:nvPicPr>
        <p:blipFill>
          <a:blip r:embed="rId36" cstate="email">
            <a:extLst>
              <a:ext uri="{28A0092B-C50C-407E-A947-70E740481C1C}">
                <a14:useLocalDpi xmlns:a14="http://schemas.microsoft.com/office/drawing/2010/main"/>
              </a:ext>
            </a:extLst>
          </a:blip>
          <a:stretch>
            <a:fillRect/>
          </a:stretch>
        </p:blipFill>
        <p:spPr>
          <a:xfrm>
            <a:off x="9294499" y="5755861"/>
            <a:ext cx="356433" cy="232131"/>
          </a:xfrm>
          <a:prstGeom prst="rect">
            <a:avLst/>
          </a:prstGeom>
          <a:ln w="19050">
            <a:noFill/>
          </a:ln>
        </p:spPr>
      </p:pic>
      <p:pic>
        <p:nvPicPr>
          <p:cNvPr id="287" name="Picture 286"/>
          <p:cNvPicPr>
            <a:picLocks noChangeAspect="1"/>
          </p:cNvPicPr>
          <p:nvPr/>
        </p:nvPicPr>
        <p:blipFill>
          <a:blip r:embed="rId37" cstate="email">
            <a:extLst>
              <a:ext uri="{28A0092B-C50C-407E-A947-70E740481C1C}">
                <a14:useLocalDpi xmlns:a14="http://schemas.microsoft.com/office/drawing/2010/main"/>
              </a:ext>
            </a:extLst>
          </a:blip>
          <a:stretch>
            <a:fillRect/>
          </a:stretch>
        </p:blipFill>
        <p:spPr>
          <a:xfrm>
            <a:off x="9685486" y="5735214"/>
            <a:ext cx="210944" cy="264835"/>
          </a:xfrm>
          <a:prstGeom prst="rect">
            <a:avLst/>
          </a:prstGeom>
          <a:ln w="19050">
            <a:noFill/>
          </a:ln>
        </p:spPr>
      </p:pic>
      <p:pic>
        <p:nvPicPr>
          <p:cNvPr id="289" name="Picture 288"/>
          <p:cNvPicPr>
            <a:picLocks noChangeAspect="1"/>
          </p:cNvPicPr>
          <p:nvPr/>
        </p:nvPicPr>
        <p:blipFill>
          <a:blip r:embed="rId34" cstate="email">
            <a:extLst>
              <a:ext uri="{28A0092B-C50C-407E-A947-70E740481C1C}">
                <a14:useLocalDpi xmlns:a14="http://schemas.microsoft.com/office/drawing/2010/main"/>
              </a:ext>
            </a:extLst>
          </a:blip>
          <a:stretch>
            <a:fillRect/>
          </a:stretch>
        </p:blipFill>
        <p:spPr>
          <a:xfrm>
            <a:off x="8920934" y="5967803"/>
            <a:ext cx="419254" cy="255987"/>
          </a:xfrm>
          <a:prstGeom prst="rect">
            <a:avLst/>
          </a:prstGeom>
          <a:ln w="19050">
            <a:noFill/>
          </a:ln>
        </p:spPr>
      </p:pic>
      <p:pic>
        <p:nvPicPr>
          <p:cNvPr id="290" name="Picture 289"/>
          <p:cNvPicPr>
            <a:picLocks noChangeAspect="1"/>
          </p:cNvPicPr>
          <p:nvPr/>
        </p:nvPicPr>
        <p:blipFill>
          <a:blip r:embed="rId35" cstate="email">
            <a:extLst>
              <a:ext uri="{28A0092B-C50C-407E-A947-70E740481C1C}">
                <a14:useLocalDpi xmlns:a14="http://schemas.microsoft.com/office/drawing/2010/main"/>
              </a:ext>
            </a:extLst>
          </a:blip>
          <a:stretch>
            <a:fillRect/>
          </a:stretch>
        </p:blipFill>
        <p:spPr>
          <a:xfrm>
            <a:off x="8712627" y="5944662"/>
            <a:ext cx="201452" cy="273804"/>
          </a:xfrm>
          <a:prstGeom prst="rect">
            <a:avLst/>
          </a:prstGeom>
          <a:ln w="19050">
            <a:noFill/>
          </a:ln>
        </p:spPr>
      </p:pic>
      <p:pic>
        <p:nvPicPr>
          <p:cNvPr id="293" name="Picture 292"/>
          <p:cNvPicPr>
            <a:picLocks noChangeAspect="1"/>
          </p:cNvPicPr>
          <p:nvPr/>
        </p:nvPicPr>
        <p:blipFill>
          <a:blip r:embed="rId36" cstate="email">
            <a:extLst>
              <a:ext uri="{28A0092B-C50C-407E-A947-70E740481C1C}">
                <a14:useLocalDpi xmlns:a14="http://schemas.microsoft.com/office/drawing/2010/main"/>
              </a:ext>
            </a:extLst>
          </a:blip>
          <a:stretch>
            <a:fillRect/>
          </a:stretch>
        </p:blipFill>
        <p:spPr>
          <a:xfrm>
            <a:off x="9296293" y="5970021"/>
            <a:ext cx="356433" cy="232131"/>
          </a:xfrm>
          <a:prstGeom prst="rect">
            <a:avLst/>
          </a:prstGeom>
          <a:ln w="19050">
            <a:noFill/>
          </a:ln>
        </p:spPr>
      </p:pic>
      <p:pic>
        <p:nvPicPr>
          <p:cNvPr id="294" name="Picture 293"/>
          <p:cNvPicPr>
            <a:picLocks noChangeAspect="1"/>
          </p:cNvPicPr>
          <p:nvPr/>
        </p:nvPicPr>
        <p:blipFill>
          <a:blip r:embed="rId37" cstate="email">
            <a:extLst>
              <a:ext uri="{28A0092B-C50C-407E-A947-70E740481C1C}">
                <a14:useLocalDpi xmlns:a14="http://schemas.microsoft.com/office/drawing/2010/main"/>
              </a:ext>
            </a:extLst>
          </a:blip>
          <a:stretch>
            <a:fillRect/>
          </a:stretch>
        </p:blipFill>
        <p:spPr>
          <a:xfrm>
            <a:off x="9687280" y="5949374"/>
            <a:ext cx="210944" cy="264835"/>
          </a:xfrm>
          <a:prstGeom prst="rect">
            <a:avLst/>
          </a:prstGeom>
          <a:ln w="19050">
            <a:noFill/>
          </a:ln>
        </p:spPr>
      </p:pic>
      <p:pic>
        <p:nvPicPr>
          <p:cNvPr id="295" name="Picture 294"/>
          <p:cNvPicPr>
            <a:picLocks noChangeAspect="1"/>
          </p:cNvPicPr>
          <p:nvPr/>
        </p:nvPicPr>
        <p:blipFill>
          <a:blip r:embed="rId34" cstate="email">
            <a:extLst>
              <a:ext uri="{28A0092B-C50C-407E-A947-70E740481C1C}">
                <a14:useLocalDpi xmlns:a14="http://schemas.microsoft.com/office/drawing/2010/main"/>
              </a:ext>
            </a:extLst>
          </a:blip>
          <a:stretch>
            <a:fillRect/>
          </a:stretch>
        </p:blipFill>
        <p:spPr>
          <a:xfrm>
            <a:off x="8926300" y="6187821"/>
            <a:ext cx="419254" cy="255987"/>
          </a:xfrm>
          <a:prstGeom prst="rect">
            <a:avLst/>
          </a:prstGeom>
          <a:ln w="19050">
            <a:noFill/>
          </a:ln>
        </p:spPr>
      </p:pic>
      <p:pic>
        <p:nvPicPr>
          <p:cNvPr id="296" name="Picture 295"/>
          <p:cNvPicPr>
            <a:picLocks noChangeAspect="1"/>
          </p:cNvPicPr>
          <p:nvPr/>
        </p:nvPicPr>
        <p:blipFill>
          <a:blip r:embed="rId35" cstate="email">
            <a:extLst>
              <a:ext uri="{28A0092B-C50C-407E-A947-70E740481C1C}">
                <a14:useLocalDpi xmlns:a14="http://schemas.microsoft.com/office/drawing/2010/main"/>
              </a:ext>
            </a:extLst>
          </a:blip>
          <a:stretch>
            <a:fillRect/>
          </a:stretch>
        </p:blipFill>
        <p:spPr>
          <a:xfrm>
            <a:off x="8717993" y="6164680"/>
            <a:ext cx="201452" cy="273804"/>
          </a:xfrm>
          <a:prstGeom prst="rect">
            <a:avLst/>
          </a:prstGeom>
          <a:ln w="19050">
            <a:noFill/>
          </a:ln>
        </p:spPr>
      </p:pic>
      <p:pic>
        <p:nvPicPr>
          <p:cNvPr id="297" name="Picture 296"/>
          <p:cNvPicPr>
            <a:picLocks noChangeAspect="1"/>
          </p:cNvPicPr>
          <p:nvPr/>
        </p:nvPicPr>
        <p:blipFill>
          <a:blip r:embed="rId36" cstate="email">
            <a:extLst>
              <a:ext uri="{28A0092B-C50C-407E-A947-70E740481C1C}">
                <a14:useLocalDpi xmlns:a14="http://schemas.microsoft.com/office/drawing/2010/main"/>
              </a:ext>
            </a:extLst>
          </a:blip>
          <a:stretch>
            <a:fillRect/>
          </a:stretch>
        </p:blipFill>
        <p:spPr>
          <a:xfrm>
            <a:off x="9301659" y="6190039"/>
            <a:ext cx="356433" cy="232131"/>
          </a:xfrm>
          <a:prstGeom prst="rect">
            <a:avLst/>
          </a:prstGeom>
          <a:ln w="19050">
            <a:noFill/>
          </a:ln>
        </p:spPr>
      </p:pic>
      <p:pic>
        <p:nvPicPr>
          <p:cNvPr id="298" name="Picture 297"/>
          <p:cNvPicPr>
            <a:picLocks noChangeAspect="1"/>
          </p:cNvPicPr>
          <p:nvPr/>
        </p:nvPicPr>
        <p:blipFill>
          <a:blip r:embed="rId37" cstate="email">
            <a:extLst>
              <a:ext uri="{28A0092B-C50C-407E-A947-70E740481C1C}">
                <a14:useLocalDpi xmlns:a14="http://schemas.microsoft.com/office/drawing/2010/main"/>
              </a:ext>
            </a:extLst>
          </a:blip>
          <a:stretch>
            <a:fillRect/>
          </a:stretch>
        </p:blipFill>
        <p:spPr>
          <a:xfrm>
            <a:off x="9692646" y="6169392"/>
            <a:ext cx="210944" cy="264835"/>
          </a:xfrm>
          <a:prstGeom prst="rect">
            <a:avLst/>
          </a:prstGeom>
          <a:ln w="19050">
            <a:noFill/>
          </a:ln>
        </p:spPr>
      </p:pic>
      <p:cxnSp>
        <p:nvCxnSpPr>
          <p:cNvPr id="301" name="Straight Connector 300"/>
          <p:cNvCxnSpPr>
            <a:endCxn id="284" idx="1"/>
          </p:cNvCxnSpPr>
          <p:nvPr/>
        </p:nvCxnSpPr>
        <p:spPr>
          <a:xfrm>
            <a:off x="8161335" y="4872370"/>
            <a:ext cx="549499" cy="9950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Obrázek 1"/>
          <p:cNvPicPr>
            <a:picLocks noChangeAspect="1"/>
          </p:cNvPicPr>
          <p:nvPr/>
        </p:nvPicPr>
        <p:blipFill>
          <a:blip r:embed="rId38" cstate="email">
            <a:extLst>
              <a:ext uri="{28A0092B-C50C-407E-A947-70E740481C1C}">
                <a14:useLocalDpi xmlns:a14="http://schemas.microsoft.com/office/drawing/2010/main"/>
              </a:ext>
            </a:extLst>
          </a:blip>
          <a:stretch>
            <a:fillRect/>
          </a:stretch>
        </p:blipFill>
        <p:spPr>
          <a:xfrm>
            <a:off x="1422141" y="1395571"/>
            <a:ext cx="9325347" cy="5597031"/>
          </a:xfrm>
          <a:prstGeom prst="rect">
            <a:avLst/>
          </a:prstGeom>
        </p:spPr>
      </p:pic>
      <p:pic>
        <p:nvPicPr>
          <p:cNvPr id="3" name="Obrázek 2"/>
          <p:cNvPicPr>
            <a:picLocks noChangeAspect="1"/>
          </p:cNvPicPr>
          <p:nvPr/>
        </p:nvPicPr>
        <p:blipFill>
          <a:blip r:embed="rId39" cstate="email">
            <a:extLst>
              <a:ext uri="{28A0092B-C50C-407E-A947-70E740481C1C}">
                <a14:useLocalDpi xmlns:a14="http://schemas.microsoft.com/office/drawing/2010/main"/>
              </a:ext>
            </a:extLst>
          </a:blip>
          <a:stretch>
            <a:fillRect/>
          </a:stretch>
        </p:blipFill>
        <p:spPr>
          <a:xfrm>
            <a:off x="1794753" y="724369"/>
            <a:ext cx="8580120" cy="769620"/>
          </a:xfrm>
          <a:prstGeom prst="rect">
            <a:avLst/>
          </a:prstGeom>
        </p:spPr>
      </p:pic>
    </p:spTree>
    <p:extLst>
      <p:ext uri="{BB962C8B-B14F-4D97-AF65-F5344CB8AC3E}">
        <p14:creationId xmlns:p14="http://schemas.microsoft.com/office/powerpoint/2010/main" val="39051468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blm salazar\atestimony\legislation\clearcut discussion\New folder\Marcola_1.jpg"/>
          <p:cNvPicPr>
            <a:picLocks noGrp="1"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914399"/>
            <a:ext cx="12192000" cy="9144001"/>
          </a:xfrm>
          <a:prstGeom prst="rect">
            <a:avLst/>
          </a:prstGeom>
          <a:noFill/>
          <a:ln w="9525">
            <a:noFill/>
            <a:miter lim="800000"/>
            <a:headEnd/>
            <a:tailEnd/>
          </a:ln>
        </p:spPr>
      </p:pic>
    </p:spTree>
    <p:extLst>
      <p:ext uri="{BB962C8B-B14F-4D97-AF65-F5344CB8AC3E}">
        <p14:creationId xmlns:p14="http://schemas.microsoft.com/office/powerpoint/2010/main" val="32388934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Obrázek 6" descr="Obsah obrázku venku, obloha, mrak, tráva&#10;&#10;Obsah vygenerovaný umělou inteligencí může být nesprávný.">
            <a:extLst>
              <a:ext uri="{FF2B5EF4-FFF2-40B4-BE49-F238E27FC236}">
                <a16:creationId xmlns:a16="http://schemas.microsoft.com/office/drawing/2014/main" id="{C2CFD6AD-8457-5760-E2A4-83FEE22CDCF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962025"/>
            <a:ext cx="5935134" cy="4451350"/>
          </a:xfrm>
          <a:prstGeom prst="rect">
            <a:avLst/>
          </a:prstGeom>
        </p:spPr>
      </p:pic>
      <p:pic>
        <p:nvPicPr>
          <p:cNvPr id="5" name="Obrázek 4" descr="Obsah obrázku venku, obloha, tráva, mrak&#10;&#10;Obsah vygenerovaný umělou inteligencí může být nesprávný.">
            <a:extLst>
              <a:ext uri="{FF2B5EF4-FFF2-40B4-BE49-F238E27FC236}">
                <a16:creationId xmlns:a16="http://schemas.microsoft.com/office/drawing/2014/main" id="{DBFC5BFF-4B9C-A01F-9FE2-6875BA0DCDF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56865" y="962024"/>
            <a:ext cx="5935135" cy="4451351"/>
          </a:xfrm>
          <a:prstGeom prst="rect">
            <a:avLst/>
          </a:prstGeom>
        </p:spPr>
      </p:pic>
    </p:spTree>
    <p:extLst>
      <p:ext uri="{BB962C8B-B14F-4D97-AF65-F5344CB8AC3E}">
        <p14:creationId xmlns:p14="http://schemas.microsoft.com/office/powerpoint/2010/main" val="9606497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5">
            <a:extLst>
              <a:ext uri="{FF2B5EF4-FFF2-40B4-BE49-F238E27FC236}">
                <a16:creationId xmlns:a16="http://schemas.microsoft.com/office/drawing/2014/main" id="{E5DBBA79-2185-B7BB-885B-8E88DC16FD80}"/>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0" y="-1788919"/>
            <a:ext cx="12192000" cy="8646919"/>
          </a:xfrm>
          <a:prstGeom prst="rect">
            <a:avLst/>
          </a:prstGeom>
        </p:spPr>
      </p:pic>
    </p:spTree>
    <p:extLst>
      <p:ext uri="{BB962C8B-B14F-4D97-AF65-F5344CB8AC3E}">
        <p14:creationId xmlns:p14="http://schemas.microsoft.com/office/powerpoint/2010/main" val="34789088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descr="Obsah obrázku venku, rostlina, strom, obloha&#10;&#10;Popis byl vytvořen automaticky">
            <a:extLst>
              <a:ext uri="{FF2B5EF4-FFF2-40B4-BE49-F238E27FC236}">
                <a16:creationId xmlns:a16="http://schemas.microsoft.com/office/drawing/2014/main" id="{570E2DFE-F935-D417-EBE7-9A6A953E90A8}"/>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282"/>
            <a:ext cx="12191980" cy="6856718"/>
          </a:xfrm>
          <a:prstGeom prst="rect">
            <a:avLst/>
          </a:prstGeom>
        </p:spPr>
      </p:pic>
    </p:spTree>
    <p:extLst>
      <p:ext uri="{BB962C8B-B14F-4D97-AF65-F5344CB8AC3E}">
        <p14:creationId xmlns:p14="http://schemas.microsoft.com/office/powerpoint/2010/main" val="33301979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ázek 5" descr="Obsah obrázku venku, rostlina, strom, obloha&#10;&#10;Obsah vygenerovaný umělou inteligencí může být nesprávný.">
            <a:extLst>
              <a:ext uri="{FF2B5EF4-FFF2-40B4-BE49-F238E27FC236}">
                <a16:creationId xmlns:a16="http://schemas.microsoft.com/office/drawing/2014/main" id="{DA82E01F-7D29-E2BD-B27D-86923046053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7772" y="0"/>
            <a:ext cx="5141456" cy="6858000"/>
          </a:xfrm>
          <a:prstGeom prst="rect">
            <a:avLst/>
          </a:prstGeom>
        </p:spPr>
      </p:pic>
      <p:pic>
        <p:nvPicPr>
          <p:cNvPr id="8" name="Obrázek 7" descr="Obsah obrázku rostlina, strom, venku, obloha&#10;&#10;Obsah vygenerovaný umělou inteligencí může být nesprávný.">
            <a:extLst>
              <a:ext uri="{FF2B5EF4-FFF2-40B4-BE49-F238E27FC236}">
                <a16:creationId xmlns:a16="http://schemas.microsoft.com/office/drawing/2014/main" id="{3C1B2FEF-7407-0B93-ACEC-C426A9B49C2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35172" y="0"/>
            <a:ext cx="5141456" cy="6858000"/>
          </a:xfrm>
          <a:prstGeom prst="rect">
            <a:avLst/>
          </a:prstGeom>
        </p:spPr>
      </p:pic>
    </p:spTree>
    <p:extLst>
      <p:ext uri="{BB962C8B-B14F-4D97-AF65-F5344CB8AC3E}">
        <p14:creationId xmlns:p14="http://schemas.microsoft.com/office/powerpoint/2010/main" val="21348706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2"/>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1219352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58819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descr="Obsah obrázku venku, Polokeř, Rostlinolékařství, list&#10;&#10;Obsah vygenerovaný umělou inteligencí může být nesprávný.">
            <a:extLst>
              <a:ext uri="{FF2B5EF4-FFF2-40B4-BE49-F238E27FC236}">
                <a16:creationId xmlns:a16="http://schemas.microsoft.com/office/drawing/2014/main" id="{B61B01C8-5E5B-3ADE-8AFF-0DAC18322D7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64500" y="0"/>
            <a:ext cx="9144000" cy="6858000"/>
          </a:xfrm>
          <a:prstGeom prst="rect">
            <a:avLst/>
          </a:prstGeom>
        </p:spPr>
      </p:pic>
    </p:spTree>
    <p:extLst>
      <p:ext uri="{BB962C8B-B14F-4D97-AF65-F5344CB8AC3E}">
        <p14:creationId xmlns:p14="http://schemas.microsoft.com/office/powerpoint/2010/main" val="6188495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descr="Obsah obrázku venku, rostlina, strom, Životní prostředí&#10;&#10;Obsah vygenerovaný umělou inteligencí může být nesprávný.">
            <a:extLst>
              <a:ext uri="{FF2B5EF4-FFF2-40B4-BE49-F238E27FC236}">
                <a16:creationId xmlns:a16="http://schemas.microsoft.com/office/drawing/2014/main" id="{7A50C67A-BE43-8DC6-C662-7CCB6BDF95E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184" y="-746358"/>
            <a:ext cx="12180816" cy="9141059"/>
          </a:xfrm>
          <a:prstGeom prst="rect">
            <a:avLst/>
          </a:prstGeom>
        </p:spPr>
      </p:pic>
    </p:spTree>
    <p:extLst>
      <p:ext uri="{BB962C8B-B14F-4D97-AF65-F5344CB8AC3E}">
        <p14:creationId xmlns:p14="http://schemas.microsoft.com/office/powerpoint/2010/main" val="27903862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04900" y="-30125"/>
            <a:ext cx="4592638" cy="6888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185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94464" y="-30123"/>
            <a:ext cx="4592636" cy="6888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38402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a:extLst>
              <a:ext uri="{FF2B5EF4-FFF2-40B4-BE49-F238E27FC236}">
                <a16:creationId xmlns:a16="http://schemas.microsoft.com/office/drawing/2014/main" id="{B82315B2-4FF8-99C6-62D3-1C2222FEFE42}"/>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20725" y="0"/>
            <a:ext cx="5184775" cy="922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3">
            <a:extLst>
              <a:ext uri="{FF2B5EF4-FFF2-40B4-BE49-F238E27FC236}">
                <a16:creationId xmlns:a16="http://schemas.microsoft.com/office/drawing/2014/main" id="{E5BC4324-1CDA-0F0A-B924-8FBC71BDFDFD}"/>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810375" y="0"/>
            <a:ext cx="4760913" cy="846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a:extLst>
              <a:ext uri="{FF2B5EF4-FFF2-40B4-BE49-F238E27FC236}">
                <a16:creationId xmlns:a16="http://schemas.microsoft.com/office/drawing/2014/main" id="{D4784CF3-2C3E-B9D8-79F1-D968E0D9B60E}"/>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67188" y="0"/>
            <a:ext cx="38576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2">
            <a:extLst>
              <a:ext uri="{FF2B5EF4-FFF2-40B4-BE49-F238E27FC236}">
                <a16:creationId xmlns:a16="http://schemas.microsoft.com/office/drawing/2014/main" id="{4C7B837B-EF4E-828E-D499-DC3DF5B33B6A}"/>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8334375" y="0"/>
            <a:ext cx="38576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3">
            <a:extLst>
              <a:ext uri="{FF2B5EF4-FFF2-40B4-BE49-F238E27FC236}">
                <a16:creationId xmlns:a16="http://schemas.microsoft.com/office/drawing/2014/main" id="{60A26015-FC18-1985-E426-C207AEAD05D8}"/>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0"/>
            <a:ext cx="38576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a:extLst>
              <a:ext uri="{FF2B5EF4-FFF2-40B4-BE49-F238E27FC236}">
                <a16:creationId xmlns:a16="http://schemas.microsoft.com/office/drawing/2014/main" id="{AC5BE7C3-360E-EC7A-D8B4-15D88B259DFA}"/>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6">
            <a:extLst>
              <a:ext uri="{FF2B5EF4-FFF2-40B4-BE49-F238E27FC236}">
                <a16:creationId xmlns:a16="http://schemas.microsoft.com/office/drawing/2014/main" id="{A2A6A683-E6DE-45D5-B69D-1E57541566C2}"/>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817225" y="76200"/>
            <a:ext cx="1293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kozel01.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39616" y="4741302"/>
            <a:ext cx="504056" cy="487898"/>
          </a:xfrm>
          <a:prstGeom prst="rect">
            <a:avLst/>
          </a:prstGeom>
          <a:noFill/>
        </p:spPr>
      </p:pic>
      <p:grpSp>
        <p:nvGrpSpPr>
          <p:cNvPr id="27" name="Group 26"/>
          <p:cNvGrpSpPr/>
          <p:nvPr/>
        </p:nvGrpSpPr>
        <p:grpSpPr>
          <a:xfrm>
            <a:off x="6853136" y="23574"/>
            <a:ext cx="3733800" cy="4768825"/>
            <a:chOff x="0" y="76200"/>
            <a:chExt cx="5638800" cy="6397625"/>
          </a:xfrm>
        </p:grpSpPr>
        <p:pic>
          <p:nvPicPr>
            <p:cNvPr id="28" name="Picture 5" descr="Recovered_Sep_27_2009_66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76200"/>
              <a:ext cx="1828800" cy="1214438"/>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icture 6" descr="Recovered_Sep_27_2009_66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1371600"/>
              <a:ext cx="1828800" cy="1214438"/>
            </a:xfrm>
            <a:prstGeom prst="rect">
              <a:avLst/>
            </a:prstGeom>
            <a:noFill/>
            <a:extLst>
              <a:ext uri="{909E8E84-426E-40dd-AFC4-6F175D3DCCD1}">
                <a14:hiddenFill xmlns:a14="http://schemas.microsoft.com/office/drawing/2010/main" xmlns="">
                  <a:solidFill>
                    <a:srgbClr val="FFFFFF"/>
                  </a:solidFill>
                </a14:hiddenFill>
              </a:ext>
            </a:extLst>
          </p:spPr>
        </p:pic>
        <p:pic>
          <p:nvPicPr>
            <p:cNvPr id="30" name="Picture 8" descr="Recovered_Sep_27_2009_590"/>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905000" y="1371600"/>
              <a:ext cx="1828800" cy="1216025"/>
            </a:xfrm>
            <a:prstGeom prst="rect">
              <a:avLst/>
            </a:prstGeom>
            <a:noFill/>
            <a:extLst>
              <a:ext uri="{909E8E84-426E-40dd-AFC4-6F175D3DCCD1}">
                <a14:hiddenFill xmlns:a14="http://schemas.microsoft.com/office/drawing/2010/main" xmlns="">
                  <a:solidFill>
                    <a:srgbClr val="FFFFFF"/>
                  </a:solidFill>
                </a14:hiddenFill>
              </a:ext>
            </a:extLst>
          </p:spPr>
        </p:pic>
        <p:pic>
          <p:nvPicPr>
            <p:cNvPr id="31" name="Picture 9" descr="Recovered_Sep_27_2009_529"/>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810000" y="1371600"/>
              <a:ext cx="1828800" cy="1216025"/>
            </a:xfrm>
            <a:prstGeom prst="rect">
              <a:avLst/>
            </a:prstGeom>
            <a:noFill/>
            <a:extLst>
              <a:ext uri="{909E8E84-426E-40dd-AFC4-6F175D3DCCD1}">
                <a14:hiddenFill xmlns:a14="http://schemas.microsoft.com/office/drawing/2010/main" xmlns="">
                  <a:solidFill>
                    <a:srgbClr val="FFFFFF"/>
                  </a:solidFill>
                </a14:hiddenFill>
              </a:ext>
            </a:extLst>
          </p:spPr>
        </p:pic>
        <p:pic>
          <p:nvPicPr>
            <p:cNvPr id="32" name="Picture 11" descr="Recovered_Sep_27_2009_498"/>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810000" y="76200"/>
              <a:ext cx="1828800" cy="1214438"/>
            </a:xfrm>
            <a:prstGeom prst="rect">
              <a:avLst/>
            </a:prstGeom>
            <a:noFill/>
            <a:extLst>
              <a:ext uri="{909E8E84-426E-40dd-AFC4-6F175D3DCCD1}">
                <a14:hiddenFill xmlns:a14="http://schemas.microsoft.com/office/drawing/2010/main" xmlns="">
                  <a:solidFill>
                    <a:srgbClr val="FFFFFF"/>
                  </a:solidFill>
                </a14:hiddenFill>
              </a:ext>
            </a:extLst>
          </p:spPr>
        </p:pic>
        <p:pic>
          <p:nvPicPr>
            <p:cNvPr id="33" name="Picture 13" descr="Recovered_Sep_27_2009_373"/>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0" y="2667000"/>
              <a:ext cx="1828800" cy="1214438"/>
            </a:xfrm>
            <a:prstGeom prst="rect">
              <a:avLst/>
            </a:prstGeom>
            <a:noFill/>
            <a:extLst>
              <a:ext uri="{909E8E84-426E-40dd-AFC4-6F175D3DCCD1}">
                <a14:hiddenFill xmlns:a14="http://schemas.microsoft.com/office/drawing/2010/main" xmlns="">
                  <a:solidFill>
                    <a:srgbClr val="FFFFFF"/>
                  </a:solidFill>
                </a14:hiddenFill>
              </a:ext>
            </a:extLst>
          </p:spPr>
        </p:pic>
        <p:pic>
          <p:nvPicPr>
            <p:cNvPr id="34" name="Picture 14" descr="Recovered_Sep_27_2009_370"/>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905000" y="2667000"/>
              <a:ext cx="1828800" cy="1216025"/>
            </a:xfrm>
            <a:prstGeom prst="rect">
              <a:avLst/>
            </a:prstGeom>
            <a:noFill/>
            <a:extLst>
              <a:ext uri="{909E8E84-426E-40dd-AFC4-6F175D3DCCD1}">
                <a14:hiddenFill xmlns:a14="http://schemas.microsoft.com/office/drawing/2010/main" xmlns="">
                  <a:solidFill>
                    <a:srgbClr val="FFFFFF"/>
                  </a:solidFill>
                </a14:hiddenFill>
              </a:ext>
            </a:extLst>
          </p:spPr>
        </p:pic>
        <p:pic>
          <p:nvPicPr>
            <p:cNvPr id="35" name="Picture 15" descr="Recovered_Sep_27_2009_255"/>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810000" y="2667000"/>
              <a:ext cx="1828800" cy="1214438"/>
            </a:xfrm>
            <a:prstGeom prst="rect">
              <a:avLst/>
            </a:prstGeom>
            <a:noFill/>
            <a:extLst>
              <a:ext uri="{909E8E84-426E-40dd-AFC4-6F175D3DCCD1}">
                <a14:hiddenFill xmlns:a14="http://schemas.microsoft.com/office/drawing/2010/main" xmlns="">
                  <a:solidFill>
                    <a:srgbClr val="FFFFFF"/>
                  </a:solidFill>
                </a14:hiddenFill>
              </a:ext>
            </a:extLst>
          </p:spPr>
        </p:pic>
        <p:pic>
          <p:nvPicPr>
            <p:cNvPr id="36" name="Picture 19" descr="Recovered_Sep_27_2009_187"/>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905000" y="3962400"/>
              <a:ext cx="1828800" cy="1214438"/>
            </a:xfrm>
            <a:prstGeom prst="rect">
              <a:avLst/>
            </a:prstGeom>
            <a:noFill/>
            <a:extLst>
              <a:ext uri="{909E8E84-426E-40dd-AFC4-6F175D3DCCD1}">
                <a14:hiddenFill xmlns:a14="http://schemas.microsoft.com/office/drawing/2010/main" xmlns="">
                  <a:solidFill>
                    <a:srgbClr val="FFFFFF"/>
                  </a:solidFill>
                </a14:hiddenFill>
              </a:ext>
            </a:extLst>
          </p:spPr>
        </p:pic>
        <p:pic>
          <p:nvPicPr>
            <p:cNvPr id="37" name="Picture 20" descr="Recovered_Sep_27_2009_185"/>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810000" y="3962400"/>
              <a:ext cx="1828800" cy="1216025"/>
            </a:xfrm>
            <a:prstGeom prst="rect">
              <a:avLst/>
            </a:prstGeom>
            <a:noFill/>
            <a:extLst>
              <a:ext uri="{909E8E84-426E-40dd-AFC4-6F175D3DCCD1}">
                <a14:hiddenFill xmlns:a14="http://schemas.microsoft.com/office/drawing/2010/main" xmlns="">
                  <a:solidFill>
                    <a:srgbClr val="FFFFFF"/>
                  </a:solidFill>
                </a14:hiddenFill>
              </a:ext>
            </a:extLst>
          </p:spPr>
        </p:pic>
        <p:pic>
          <p:nvPicPr>
            <p:cNvPr id="38" name="Picture 22" descr="Recovered_Sep_27_2009_167"/>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0" y="5233988"/>
              <a:ext cx="1828800" cy="1214437"/>
            </a:xfrm>
            <a:prstGeom prst="rect">
              <a:avLst/>
            </a:prstGeom>
            <a:noFill/>
            <a:extLst>
              <a:ext uri="{909E8E84-426E-40dd-AFC4-6F175D3DCCD1}">
                <a14:hiddenFill xmlns:a14="http://schemas.microsoft.com/office/drawing/2010/main" xmlns="">
                  <a:solidFill>
                    <a:srgbClr val="FFFFFF"/>
                  </a:solidFill>
                </a14:hiddenFill>
              </a:ext>
            </a:extLst>
          </p:spPr>
        </p:pic>
        <p:pic>
          <p:nvPicPr>
            <p:cNvPr id="39" name="Picture 24" descr="Recovered_Sep_27_2009_125"/>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1905000" y="5257800"/>
              <a:ext cx="1828800" cy="1214438"/>
            </a:xfrm>
            <a:prstGeom prst="rect">
              <a:avLst/>
            </a:prstGeom>
            <a:noFill/>
            <a:extLst>
              <a:ext uri="{909E8E84-426E-40dd-AFC4-6F175D3DCCD1}">
                <a14:hiddenFill xmlns:a14="http://schemas.microsoft.com/office/drawing/2010/main" xmlns="">
                  <a:solidFill>
                    <a:srgbClr val="FFFFFF"/>
                  </a:solidFill>
                </a14:hiddenFill>
              </a:ext>
            </a:extLst>
          </p:spPr>
        </p:pic>
        <p:pic>
          <p:nvPicPr>
            <p:cNvPr id="40" name="Picture 25" descr="Recovered_Sep_27_2009_122"/>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3810000" y="5257800"/>
              <a:ext cx="1828800" cy="1216025"/>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Picture 30" descr="Recovered_Sep_27_2009_096"/>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0" y="3962400"/>
              <a:ext cx="1828800" cy="1216025"/>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31" descr="Recovered_Sep_27_2009_085"/>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1905000" y="80963"/>
              <a:ext cx="1828800" cy="1214437"/>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53" name="Group 52"/>
          <p:cNvGrpSpPr/>
          <p:nvPr/>
        </p:nvGrpSpPr>
        <p:grpSpPr>
          <a:xfrm>
            <a:off x="6852028" y="4798933"/>
            <a:ext cx="3734908" cy="1942437"/>
            <a:chOff x="5328028" y="4798932"/>
            <a:chExt cx="3080217" cy="1942437"/>
          </a:xfrm>
        </p:grpSpPr>
        <p:pic>
          <p:nvPicPr>
            <p:cNvPr id="43" name="Picture 17" descr="Recovered_Sep_27_2009_198"/>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6476665" y="4863046"/>
              <a:ext cx="759631" cy="798202"/>
            </a:xfrm>
            <a:prstGeom prst="rect">
              <a:avLst/>
            </a:prstGeom>
            <a:noFill/>
            <a:extLst>
              <a:ext uri="{909E8E84-426E-40dd-AFC4-6F175D3DCCD1}">
                <a14:hiddenFill xmlns:a14="http://schemas.microsoft.com/office/drawing/2010/main" xmlns="">
                  <a:solidFill>
                    <a:srgbClr val="FFFFFF"/>
                  </a:solidFill>
                </a14:hiddenFill>
              </a:ext>
            </a:extLst>
          </p:spPr>
        </p:pic>
        <p:pic>
          <p:nvPicPr>
            <p:cNvPr id="44" name="Picture 26" descr="Recovered_Sep_27_2009_118"/>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6473840" y="5733256"/>
              <a:ext cx="762456" cy="1008112"/>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29" descr="Recovered_Sep_27_2009_097"/>
            <p:cNvPicPr>
              <a:picLocks noChangeAspect="1" noChangeArrowheads="1"/>
            </p:cNvPicPr>
            <p:nvPr/>
          </p:nvPicPr>
          <p:blipFill>
            <a:blip r:embed="rId21">
              <a:extLst>
                <a:ext uri="{28A0092B-C50C-407E-A947-70E740481C1C}">
                  <a14:useLocalDpi xmlns:a14="http://schemas.microsoft.com/office/drawing/2010/main"/>
                </a:ext>
              </a:extLst>
            </a:blip>
            <a:srcRect/>
            <a:stretch>
              <a:fillRect/>
            </a:stretch>
          </p:blipFill>
          <p:spPr bwMode="auto">
            <a:xfrm>
              <a:off x="7341261" y="6093297"/>
              <a:ext cx="1066984" cy="648072"/>
            </a:xfrm>
            <a:prstGeom prst="rect">
              <a:avLst/>
            </a:prstGeom>
            <a:noFill/>
            <a:extLst>
              <a:ext uri="{909E8E84-426E-40dd-AFC4-6F175D3DCCD1}">
                <a14:hiddenFill xmlns:a14="http://schemas.microsoft.com/office/drawing/2010/main" xmlns="">
                  <a:solidFill>
                    <a:srgbClr val="FFFFFF"/>
                  </a:solidFill>
                </a14:hiddenFill>
              </a:ext>
            </a:extLst>
          </p:spPr>
        </p:pic>
        <p:grpSp>
          <p:nvGrpSpPr>
            <p:cNvPr id="52" name="Group 51"/>
            <p:cNvGrpSpPr/>
            <p:nvPr/>
          </p:nvGrpSpPr>
          <p:grpSpPr>
            <a:xfrm>
              <a:off x="5328028" y="4798932"/>
              <a:ext cx="1099941" cy="1942436"/>
              <a:chOff x="5328028" y="4798932"/>
              <a:chExt cx="1099941" cy="1811028"/>
            </a:xfrm>
          </p:grpSpPr>
          <p:pic>
            <p:nvPicPr>
              <p:cNvPr id="46" name="Picture 10" descr="Recovered_Sep_27_2009_526"/>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5328028" y="5415452"/>
                <a:ext cx="1099941" cy="577988"/>
              </a:xfrm>
              <a:prstGeom prst="rect">
                <a:avLst/>
              </a:prstGeom>
              <a:noFill/>
              <a:extLst>
                <a:ext uri="{909E8E84-426E-40dd-AFC4-6F175D3DCCD1}">
                  <a14:hiddenFill xmlns:a14="http://schemas.microsoft.com/office/drawing/2010/main" xmlns="">
                    <a:solidFill>
                      <a:srgbClr val="FFFFFF"/>
                    </a:solidFill>
                  </a14:hiddenFill>
                </a:ext>
              </a:extLst>
            </p:spPr>
          </p:pic>
          <p:pic>
            <p:nvPicPr>
              <p:cNvPr id="47" name="Picture 12" descr="Recovered_Sep_27_2009_426"/>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5328028" y="4798932"/>
                <a:ext cx="1099941" cy="578743"/>
              </a:xfrm>
              <a:prstGeom prst="rect">
                <a:avLst/>
              </a:prstGeom>
              <a:noFill/>
              <a:extLst>
                <a:ext uri="{909E8E84-426E-40dd-AFC4-6F175D3DCCD1}">
                  <a14:hiddenFill xmlns:a14="http://schemas.microsoft.com/office/drawing/2010/main" xmlns="">
                    <a:solidFill>
                      <a:srgbClr val="FFFFFF"/>
                    </a:solidFill>
                  </a14:hiddenFill>
                </a:ext>
              </a:extLst>
            </p:spPr>
          </p:pic>
          <p:pic>
            <p:nvPicPr>
              <p:cNvPr id="48" name="Picture 16" descr="Recovered_Sep_27_2009_199"/>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5328028" y="6031972"/>
                <a:ext cx="1099941" cy="577988"/>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49" name="Picture 21" descr="Recovered_Sep_27_2009_172"/>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7308304" y="4853694"/>
              <a:ext cx="1099941" cy="578743"/>
            </a:xfrm>
            <a:prstGeom prst="rect">
              <a:avLst/>
            </a:prstGeom>
            <a:noFill/>
            <a:extLst>
              <a:ext uri="{909E8E84-426E-40dd-AFC4-6F175D3DCCD1}">
                <a14:hiddenFill xmlns:a14="http://schemas.microsoft.com/office/drawing/2010/main" xmlns="">
                  <a:solidFill>
                    <a:srgbClr val="FFFFFF"/>
                  </a:solidFill>
                </a14:hiddenFill>
              </a:ext>
            </a:extLst>
          </p:spPr>
        </p:pic>
        <p:pic>
          <p:nvPicPr>
            <p:cNvPr id="50" name="Picture 28" descr="Recovered_Sep_27_2009_103"/>
            <p:cNvPicPr>
              <a:picLocks noChangeAspect="1" noChangeArrowheads="1"/>
            </p:cNvPicPr>
            <p:nvPr/>
          </p:nvPicPr>
          <p:blipFill>
            <a:blip r:embed="rId26" cstate="email">
              <a:extLst>
                <a:ext uri="{28A0092B-C50C-407E-A947-70E740481C1C}">
                  <a14:useLocalDpi xmlns:a14="http://schemas.microsoft.com/office/drawing/2010/main"/>
                </a:ext>
              </a:extLst>
            </a:blip>
            <a:srcRect/>
            <a:stretch>
              <a:fillRect/>
            </a:stretch>
          </p:blipFill>
          <p:spPr bwMode="auto">
            <a:xfrm>
              <a:off x="7308304" y="5488271"/>
              <a:ext cx="1099941" cy="578743"/>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1026" name="Picture 2" descr="D:\SLUZBA\projekti\2013_roznik\roznik_stojeceSlikeVen01mal.jpg"/>
          <p:cNvPicPr>
            <a:picLocks noChangeAspect="1" noChangeArrowheads="1"/>
          </p:cNvPicPr>
          <p:nvPr/>
        </p:nvPicPr>
        <p:blipFill>
          <a:blip r:embed="rId27" cstate="email">
            <a:extLst>
              <a:ext uri="{28A0092B-C50C-407E-A947-70E740481C1C}">
                <a14:useLocalDpi xmlns:a14="http://schemas.microsoft.com/office/drawing/2010/main"/>
              </a:ext>
            </a:extLst>
          </a:blip>
          <a:srcRect/>
          <a:stretch>
            <a:fillRect/>
          </a:stretch>
        </p:blipFill>
        <p:spPr bwMode="auto">
          <a:xfrm>
            <a:off x="1127448" y="-74884"/>
            <a:ext cx="2808312" cy="6936367"/>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3" descr="nova1 brez kozlička.jpg"/>
          <p:cNvPicPr>
            <a:picLocks noChangeAspect="1"/>
          </p:cNvPicPr>
          <p:nvPr/>
        </p:nvPicPr>
        <p:blipFill>
          <a:blip r:embed="rId28" cstate="email">
            <a:extLst>
              <a:ext uri="{28A0092B-C50C-407E-A947-70E740481C1C}">
                <a14:useLocalDpi xmlns:a14="http://schemas.microsoft.com/office/drawing/2010/main"/>
              </a:ext>
            </a:extLst>
          </a:blip>
          <a:stretch>
            <a:fillRect/>
          </a:stretch>
        </p:blipFill>
        <p:spPr>
          <a:xfrm>
            <a:off x="3647729" y="5445225"/>
            <a:ext cx="3142985" cy="1137165"/>
          </a:xfrm>
          <a:prstGeom prst="rect">
            <a:avLst/>
          </a:prstGeom>
        </p:spPr>
      </p:pic>
      <p:pic>
        <p:nvPicPr>
          <p:cNvPr id="1027" name="Picture 3" descr="D:\SLUZBA\projekti\2013_roznik\kozel01mala.jpg"/>
          <p:cNvPicPr>
            <a:picLocks noChangeAspect="1" noChangeArrowheads="1"/>
          </p:cNvPicPr>
          <p:nvPr/>
        </p:nvPicPr>
        <p:blipFill>
          <a:blip r:embed="rId29" cstate="email">
            <a:extLst>
              <a:ext uri="{28A0092B-C50C-407E-A947-70E740481C1C}">
                <a14:useLocalDpi xmlns:a14="http://schemas.microsoft.com/office/drawing/2010/main"/>
              </a:ext>
            </a:extLst>
          </a:blip>
          <a:srcRect/>
          <a:stretch>
            <a:fillRect/>
          </a:stretch>
        </p:blipFill>
        <p:spPr bwMode="auto">
          <a:xfrm>
            <a:off x="3850878" y="3470051"/>
            <a:ext cx="2121604" cy="2053825"/>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D:\SLUZBA\projekti\2013_roznik\kozliček061.jpg"/>
          <p:cNvPicPr>
            <a:picLocks noChangeAspect="1" noChangeArrowheads="1"/>
          </p:cNvPicPr>
          <p:nvPr/>
        </p:nvPicPr>
        <p:blipFill>
          <a:blip r:embed="rId30" cstate="email">
            <a:extLst>
              <a:ext uri="{28A0092B-C50C-407E-A947-70E740481C1C}">
                <a14:useLocalDpi xmlns:a14="http://schemas.microsoft.com/office/drawing/2010/main"/>
              </a:ext>
            </a:extLst>
          </a:blip>
          <a:srcRect/>
          <a:stretch>
            <a:fillRect/>
          </a:stretch>
        </p:blipFill>
        <p:spPr bwMode="auto">
          <a:xfrm rot="5400000">
            <a:off x="1126918" y="3428472"/>
            <a:ext cx="1800200" cy="1225195"/>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icture 5" descr="D:\SLUZBA\projekti\2013_roznik\tom1_skovikmal.jpg"/>
          <p:cNvPicPr>
            <a:picLocks noChangeAspect="1" noChangeArrowheads="1"/>
          </p:cNvPicPr>
          <p:nvPr/>
        </p:nvPicPr>
        <p:blipFill>
          <a:blip r:embed="rId31" cstate="email">
            <a:extLst>
              <a:ext uri="{28A0092B-C50C-407E-A947-70E740481C1C}">
                <a14:useLocalDpi xmlns:a14="http://schemas.microsoft.com/office/drawing/2010/main"/>
              </a:ext>
            </a:extLst>
          </a:blip>
          <a:srcRect/>
          <a:stretch>
            <a:fillRect/>
          </a:stretch>
        </p:blipFill>
        <p:spPr bwMode="auto">
          <a:xfrm>
            <a:off x="4583833" y="747266"/>
            <a:ext cx="2068513" cy="2825750"/>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D:\SLUZBA\projekti\2013_roznik\arrows_niozadja08.jpg"/>
          <p:cNvPicPr>
            <a:picLocks noChangeAspect="1" noChangeArrowheads="1"/>
          </p:cNvPicPr>
          <p:nvPr/>
        </p:nvPicPr>
        <p:blipFill>
          <a:blip r:embed="rId32" cstate="email">
            <a:extLst>
              <a:ext uri="{BEBA8EAE-BF5A-486C-A8C5-ECC9F3942E4B}">
                <a14:imgProps xmlns:a14="http://schemas.microsoft.com/office/drawing/2010/main">
                  <a14:imgLayer r:embed="rId33">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rot="1601486" flipH="1" flipV="1">
            <a:off x="3907234" y="549001"/>
            <a:ext cx="860923" cy="1130968"/>
          </a:xfrm>
          <a:prstGeom prst="rect">
            <a:avLst/>
          </a:prstGeom>
          <a:noFill/>
          <a:scene3d>
            <a:camera prst="orthographicFront">
              <a:rot lat="10800000" lon="0" rev="0"/>
            </a:camera>
            <a:lightRig rig="threePt" dir="t"/>
          </a:scene3d>
          <a:extLst>
            <a:ext uri="{909E8E84-426E-40dd-AFC4-6F175D3DCCD1}">
              <a14:hiddenFill xmlns:a14="http://schemas.microsoft.com/office/drawing/2010/main" xmlns="">
                <a:solidFill>
                  <a:srgbClr val="FFFFFF"/>
                </a:solidFill>
              </a14:hiddenFill>
            </a:ext>
          </a:extLst>
        </p:spPr>
      </p:pic>
      <p:sp>
        <p:nvSpPr>
          <p:cNvPr id="10" name="TextBox 9"/>
          <p:cNvSpPr txBox="1"/>
          <p:nvPr/>
        </p:nvSpPr>
        <p:spPr>
          <a:xfrm>
            <a:off x="1513832" y="4725145"/>
            <a:ext cx="1557833" cy="646331"/>
          </a:xfrm>
          <a:prstGeom prst="rect">
            <a:avLst/>
          </a:prstGeom>
          <a:noFill/>
        </p:spPr>
        <p:txBody>
          <a:bodyPr wrap="square" rtlCol="0">
            <a:spAutoFit/>
          </a:bodyPr>
          <a:lstStyle/>
          <a:p>
            <a:r>
              <a:rPr lang="sl-SI" i="1" dirty="0" err="1"/>
              <a:t>Osmoderma</a:t>
            </a:r>
            <a:r>
              <a:rPr lang="sl-SI" i="1" dirty="0"/>
              <a:t> eremita</a:t>
            </a:r>
            <a:endParaRPr lang="en-US" i="1" dirty="0"/>
          </a:p>
        </p:txBody>
      </p:sp>
      <p:sp>
        <p:nvSpPr>
          <p:cNvPr id="51" name="TextBox 50"/>
          <p:cNvSpPr txBox="1"/>
          <p:nvPr/>
        </p:nvSpPr>
        <p:spPr>
          <a:xfrm>
            <a:off x="5566686" y="3790782"/>
            <a:ext cx="1249394" cy="646331"/>
          </a:xfrm>
          <a:prstGeom prst="rect">
            <a:avLst/>
          </a:prstGeom>
          <a:noFill/>
        </p:spPr>
        <p:txBody>
          <a:bodyPr wrap="square" rtlCol="0">
            <a:spAutoFit/>
          </a:bodyPr>
          <a:lstStyle/>
          <a:p>
            <a:r>
              <a:rPr lang="sl-SI" i="1" dirty="0" err="1"/>
              <a:t>Morimus</a:t>
            </a:r>
            <a:r>
              <a:rPr lang="sl-SI" i="1" dirty="0"/>
              <a:t> </a:t>
            </a:r>
            <a:r>
              <a:rPr lang="sl-SI" i="1" dirty="0" err="1"/>
              <a:t>funereus</a:t>
            </a:r>
            <a:endParaRPr lang="en-US" i="1" dirty="0"/>
          </a:p>
        </p:txBody>
      </p:sp>
      <p:sp>
        <p:nvSpPr>
          <p:cNvPr id="54" name="TextBox 53"/>
          <p:cNvSpPr txBox="1"/>
          <p:nvPr/>
        </p:nvSpPr>
        <p:spPr>
          <a:xfrm>
            <a:off x="3962104" y="1475492"/>
            <a:ext cx="1557833" cy="369332"/>
          </a:xfrm>
          <a:prstGeom prst="rect">
            <a:avLst/>
          </a:prstGeom>
          <a:noFill/>
        </p:spPr>
        <p:txBody>
          <a:bodyPr wrap="square" rtlCol="0">
            <a:spAutoFit/>
          </a:bodyPr>
          <a:lstStyle/>
          <a:p>
            <a:r>
              <a:rPr lang="sl-SI" i="1" dirty="0" err="1"/>
              <a:t>Otus</a:t>
            </a:r>
            <a:r>
              <a:rPr lang="sl-SI" i="1" dirty="0"/>
              <a:t> </a:t>
            </a:r>
            <a:r>
              <a:rPr lang="sl-SI" i="1" dirty="0" err="1"/>
              <a:t>scops</a:t>
            </a:r>
            <a:endParaRPr lang="en-US" i="1" dirty="0"/>
          </a:p>
        </p:txBody>
      </p:sp>
      <p:sp>
        <p:nvSpPr>
          <p:cNvPr id="55" name="TextBox 54"/>
          <p:cNvSpPr txBox="1"/>
          <p:nvPr/>
        </p:nvSpPr>
        <p:spPr>
          <a:xfrm>
            <a:off x="3757332" y="142864"/>
            <a:ext cx="1864576" cy="369332"/>
          </a:xfrm>
          <a:prstGeom prst="rect">
            <a:avLst/>
          </a:prstGeom>
          <a:noFill/>
        </p:spPr>
        <p:txBody>
          <a:bodyPr wrap="square" rtlCol="0">
            <a:spAutoFit/>
          </a:bodyPr>
          <a:lstStyle/>
          <a:p>
            <a:r>
              <a:rPr lang="sl-SI" i="1" dirty="0"/>
              <a:t>HABITAT </a:t>
            </a:r>
            <a:r>
              <a:rPr lang="sl-SI" i="1" dirty="0" err="1"/>
              <a:t>TREE</a:t>
            </a:r>
            <a:endParaRPr lang="en-US" i="1" dirty="0"/>
          </a:p>
        </p:txBody>
      </p:sp>
    </p:spTree>
    <p:extLst>
      <p:ext uri="{BB962C8B-B14F-4D97-AF65-F5344CB8AC3E}">
        <p14:creationId xmlns:p14="http://schemas.microsoft.com/office/powerpoint/2010/main" val="40302602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descr="Obsah obrázku venku, rostlina, strom, mrak&#10;&#10;Obsah vygenerovaný umělou inteligencí může být nesprávný.">
            <a:extLst>
              <a:ext uri="{FF2B5EF4-FFF2-40B4-BE49-F238E27FC236}">
                <a16:creationId xmlns:a16="http://schemas.microsoft.com/office/drawing/2014/main" id="{61493703-38E8-1F87-93BC-4DDA59F63A1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a:off x="-3324044" y="0"/>
            <a:ext cx="15516044" cy="7342414"/>
          </a:xfrm>
          <a:prstGeom prst="rect">
            <a:avLst/>
          </a:prstGeom>
        </p:spPr>
      </p:pic>
    </p:spTree>
    <p:extLst>
      <p:ext uri="{BB962C8B-B14F-4D97-AF65-F5344CB8AC3E}">
        <p14:creationId xmlns:p14="http://schemas.microsoft.com/office/powerpoint/2010/main" val="15391924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a:extLst>
              <a:ext uri="{FF2B5EF4-FFF2-40B4-BE49-F238E27FC236}">
                <a16:creationId xmlns:a16="http://schemas.microsoft.com/office/drawing/2014/main" id="{40EF9A1B-7ED9-539E-8168-676EE7A4D4B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s-CZ"/>
          </a:p>
        </p:txBody>
      </p:sp>
      <p:sp>
        <p:nvSpPr>
          <p:cNvPr id="4" name="AutoShape 4">
            <a:extLst>
              <a:ext uri="{FF2B5EF4-FFF2-40B4-BE49-F238E27FC236}">
                <a16:creationId xmlns:a16="http://schemas.microsoft.com/office/drawing/2014/main" id="{91F5AA6C-D553-5716-D202-E2B1E8009899}"/>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s-CZ"/>
          </a:p>
        </p:txBody>
      </p:sp>
      <p:sp>
        <p:nvSpPr>
          <p:cNvPr id="5" name="AutoShape 6">
            <a:extLst>
              <a:ext uri="{FF2B5EF4-FFF2-40B4-BE49-F238E27FC236}">
                <a16:creationId xmlns:a16="http://schemas.microsoft.com/office/drawing/2014/main" id="{DBFD0DB9-AC48-52EE-15DF-9439D66103B2}"/>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s-CZ"/>
          </a:p>
        </p:txBody>
      </p:sp>
      <p:sp>
        <p:nvSpPr>
          <p:cNvPr id="6" name="AutoShape 8">
            <a:extLst>
              <a:ext uri="{FF2B5EF4-FFF2-40B4-BE49-F238E27FC236}">
                <a16:creationId xmlns:a16="http://schemas.microsoft.com/office/drawing/2014/main" id="{6A57D7B7-F6FA-B323-B783-D14A6CD49D5A}"/>
              </a:ext>
            </a:extLst>
          </p:cNvPr>
          <p:cNvSpPr>
            <a:spLocks noChangeAspect="1" noChangeArrowheads="1"/>
          </p:cNvSpPr>
          <p:nvPr/>
        </p:nvSpPr>
        <p:spPr bwMode="auto">
          <a:xfrm>
            <a:off x="6400800" y="3733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s-CZ"/>
          </a:p>
        </p:txBody>
      </p:sp>
      <p:pic>
        <p:nvPicPr>
          <p:cNvPr id="9" name="Obrázek 8" descr="Obsah obrázku venku, mrak, strom, rostlina&#10;&#10;Obsah vygenerovaný umělou inteligencí může být nesprávný.">
            <a:extLst>
              <a:ext uri="{FF2B5EF4-FFF2-40B4-BE49-F238E27FC236}">
                <a16:creationId xmlns:a16="http://schemas.microsoft.com/office/drawing/2014/main" id="{212B96AE-7AFE-C1C7-DC4C-1568994E4C5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5989165" y="1436574"/>
            <a:ext cx="8420818" cy="3984852"/>
          </a:xfrm>
          <a:prstGeom prst="rect">
            <a:avLst/>
          </a:prstGeom>
        </p:spPr>
      </p:pic>
      <p:pic>
        <p:nvPicPr>
          <p:cNvPr id="10" name="Obrázek 9" descr="Obsah obrázku venku, mrak, strom, rostlina&#10;&#10;Obsah vygenerovaný umělou inteligencí může být nesprávný.">
            <a:extLst>
              <a:ext uri="{FF2B5EF4-FFF2-40B4-BE49-F238E27FC236}">
                <a16:creationId xmlns:a16="http://schemas.microsoft.com/office/drawing/2014/main" id="{44A4D063-27F8-FB9E-72F5-9DFE5CCFDFC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3440479" y="3928238"/>
            <a:ext cx="14913991" cy="7057515"/>
          </a:xfrm>
          <a:prstGeom prst="rect">
            <a:avLst/>
          </a:prstGeom>
        </p:spPr>
      </p:pic>
    </p:spTree>
    <p:extLst>
      <p:ext uri="{BB962C8B-B14F-4D97-AF65-F5344CB8AC3E}">
        <p14:creationId xmlns:p14="http://schemas.microsoft.com/office/powerpoint/2010/main" val="3218020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descr="Obsah obrázku venku, rostlina, strom, mrak&#10;&#10;Obsah vygenerovaný umělou inteligencí může být nesprávný.">
            <a:extLst>
              <a:ext uri="{FF2B5EF4-FFF2-40B4-BE49-F238E27FC236}">
                <a16:creationId xmlns:a16="http://schemas.microsoft.com/office/drawing/2014/main" id="{61493703-38E8-1F87-93BC-4DDA59F63A1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a:off x="-3324044" y="0"/>
            <a:ext cx="15516044" cy="7342414"/>
          </a:xfrm>
          <a:prstGeom prst="rect">
            <a:avLst/>
          </a:prstGeom>
        </p:spPr>
      </p:pic>
    </p:spTree>
    <p:extLst>
      <p:ext uri="{BB962C8B-B14F-4D97-AF65-F5344CB8AC3E}">
        <p14:creationId xmlns:p14="http://schemas.microsoft.com/office/powerpoint/2010/main" val="16540696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Z:\1_foto_work\2014\9_sumava_plesny_pyl\IMG_122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7117" y="0"/>
            <a:ext cx="10697765" cy="713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90151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0" name="Text Box 4"/>
          <p:cNvSpPr txBox="1">
            <a:spLocks noChangeArrowheads="1"/>
          </p:cNvSpPr>
          <p:nvPr/>
        </p:nvSpPr>
        <p:spPr bwMode="auto">
          <a:xfrm>
            <a:off x="368300" y="331789"/>
            <a:ext cx="10560050" cy="5632311"/>
          </a:xfrm>
          <a:prstGeom prst="rect">
            <a:avLst/>
          </a:prstGeom>
          <a:noFill/>
          <a:ln w="9525">
            <a:noFill/>
            <a:miter lim="800000"/>
            <a:headEnd/>
            <a:tailEnd/>
          </a:ln>
        </p:spPr>
        <p:txBody>
          <a:bodyPr wrap="square">
            <a:spAutoFit/>
          </a:bodyPr>
          <a:lstStyle/>
          <a:p>
            <a:pPr algn="ctr"/>
            <a:r>
              <a:rPr lang="cs-CZ" sz="3000" b="1" dirty="0"/>
              <a:t>Závěr</a:t>
            </a:r>
          </a:p>
          <a:p>
            <a:pPr algn="ctr"/>
            <a:endParaRPr lang="cs-CZ" sz="3000" b="1" dirty="0"/>
          </a:p>
          <a:p>
            <a:r>
              <a:rPr lang="cs-CZ" sz="3000" b="1" dirty="0"/>
              <a:t>Disturbance nejsou jen hrozba, ale zároveň příležitost …</a:t>
            </a:r>
          </a:p>
          <a:p>
            <a:endParaRPr lang="cs-CZ" sz="3000" b="1" dirty="0"/>
          </a:p>
          <a:p>
            <a:r>
              <a:rPr lang="cs-CZ" sz="3000" b="1" dirty="0"/>
              <a:t>Najít optimální cestu jak disturbance a jejich efekt a biologické dědictví zapojit do lesnického hospodaření … </a:t>
            </a:r>
          </a:p>
          <a:p>
            <a:endParaRPr lang="cs-CZ" sz="3000" b="1" dirty="0"/>
          </a:p>
          <a:p>
            <a:pPr algn="ctr"/>
            <a:r>
              <a:rPr lang="cs-CZ" sz="3000" b="1" dirty="0"/>
              <a:t>Přírodní procesy fungují …</a:t>
            </a:r>
          </a:p>
          <a:p>
            <a:endParaRPr lang="cs-CZ" sz="3000" b="1" dirty="0"/>
          </a:p>
          <a:p>
            <a:endParaRPr lang="cs-CZ" sz="3000" b="1" dirty="0"/>
          </a:p>
          <a:p>
            <a:pPr algn="ctr"/>
            <a:endParaRPr lang="cs-CZ" sz="3000" b="1" dirty="0"/>
          </a:p>
          <a:p>
            <a:pPr algn="ctr"/>
            <a:endParaRPr lang="cs-CZ" sz="3000" b="1" dirty="0"/>
          </a:p>
        </p:txBody>
      </p:sp>
      <p:pic>
        <p:nvPicPr>
          <p:cNvPr id="3" name="Obrázek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48950" y="0"/>
            <a:ext cx="1543050" cy="6858000"/>
          </a:xfrm>
          <a:prstGeom prst="rect">
            <a:avLst/>
          </a:prstGeom>
        </p:spPr>
      </p:pic>
    </p:spTree>
    <p:extLst>
      <p:ext uri="{BB962C8B-B14F-4D97-AF65-F5344CB8AC3E}">
        <p14:creationId xmlns:p14="http://schemas.microsoft.com/office/powerpoint/2010/main" val="405359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descr="Obsah obrázku venku, příroda, voda, strom&#10;&#10;Popis byl vytvořen automaticky">
            <a:extLst>
              <a:ext uri="{FF2B5EF4-FFF2-40B4-BE49-F238E27FC236}">
                <a16:creationId xmlns:a16="http://schemas.microsoft.com/office/drawing/2014/main" id="{F4786A9E-2C0A-94D6-7E10-26D36788B9B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rot="10800000">
            <a:off x="20" y="1282"/>
            <a:ext cx="12191980" cy="6856718"/>
          </a:xfrm>
          <a:prstGeom prst="rect">
            <a:avLst/>
          </a:prstGeom>
        </p:spPr>
      </p:pic>
    </p:spTree>
    <p:extLst>
      <p:ext uri="{BB962C8B-B14F-4D97-AF65-F5344CB8AC3E}">
        <p14:creationId xmlns:p14="http://schemas.microsoft.com/office/powerpoint/2010/main" val="34106081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a:extLst>
              <a:ext uri="{FF2B5EF4-FFF2-40B4-BE49-F238E27FC236}">
                <a16:creationId xmlns:a16="http://schemas.microsoft.com/office/drawing/2014/main" id="{D1079328-9CBF-3B76-CEDF-BD04461D466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s-CZ"/>
          </a:p>
        </p:txBody>
      </p:sp>
      <p:pic>
        <p:nvPicPr>
          <p:cNvPr id="1028" name="Picture 4">
            <a:extLst>
              <a:ext uri="{FF2B5EF4-FFF2-40B4-BE49-F238E27FC236}">
                <a16:creationId xmlns:a16="http://schemas.microsoft.com/office/drawing/2014/main" id="{EABE3C65-59F5-1D52-0875-F452C7A2FE00}"/>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2101" y="0"/>
            <a:ext cx="11360308" cy="93461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2816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ázek 2">
            <a:extLst>
              <a:ext uri="{FF2B5EF4-FFF2-40B4-BE49-F238E27FC236}">
                <a16:creationId xmlns:a16="http://schemas.microsoft.com/office/drawing/2014/main" id="{386704E7-70B6-C46D-0706-B98310FFF568}"/>
              </a:ext>
            </a:extLst>
          </p:cNvPr>
          <p:cNvPicPr>
            <a:picLocks noChangeAspect="1"/>
          </p:cNvPicPr>
          <p:nvPr/>
        </p:nvPicPr>
        <p:blipFill>
          <a:blip r:embed="rId2"/>
          <a:stretch>
            <a:fillRect/>
          </a:stretch>
        </p:blipFill>
        <p:spPr>
          <a:xfrm>
            <a:off x="1097741" y="82194"/>
            <a:ext cx="9731220" cy="8513482"/>
          </a:xfrm>
          <a:prstGeom prst="rect">
            <a:avLst/>
          </a:prstGeom>
        </p:spPr>
      </p:pic>
      <p:sp>
        <p:nvSpPr>
          <p:cNvPr id="5" name="TextovéPole 4">
            <a:extLst>
              <a:ext uri="{FF2B5EF4-FFF2-40B4-BE49-F238E27FC236}">
                <a16:creationId xmlns:a16="http://schemas.microsoft.com/office/drawing/2014/main" id="{C49D0CF4-8502-2D70-F0C6-3D6A9570992C}"/>
              </a:ext>
            </a:extLst>
          </p:cNvPr>
          <p:cNvSpPr txBox="1"/>
          <p:nvPr/>
        </p:nvSpPr>
        <p:spPr>
          <a:xfrm>
            <a:off x="305656" y="580759"/>
            <a:ext cx="6097712" cy="369332"/>
          </a:xfrm>
          <a:prstGeom prst="rect">
            <a:avLst/>
          </a:prstGeom>
          <a:noFill/>
        </p:spPr>
        <p:txBody>
          <a:bodyPr wrap="square">
            <a:spAutoFit/>
          </a:bodyPr>
          <a:lstStyle/>
          <a:p>
            <a:r>
              <a:rPr lang="cs-CZ" dirty="0"/>
              <a:t>https://climate.copernicus.eu/esotc/2023/wildfires</a:t>
            </a:r>
          </a:p>
        </p:txBody>
      </p:sp>
    </p:spTree>
    <p:extLst>
      <p:ext uri="{BB962C8B-B14F-4D97-AF65-F5344CB8AC3E}">
        <p14:creationId xmlns:p14="http://schemas.microsoft.com/office/powerpoint/2010/main" val="1005238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etails are in the caption following the image">
            <a:extLst>
              <a:ext uri="{FF2B5EF4-FFF2-40B4-BE49-F238E27FC236}">
                <a16:creationId xmlns:a16="http://schemas.microsoft.com/office/drawing/2014/main" id="{CCC4198F-97CF-87C3-BEDA-63DF74493DD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1023" y="0"/>
            <a:ext cx="12313023" cy="6557173"/>
          </a:xfrm>
          <a:prstGeom prst="rect">
            <a:avLst/>
          </a:prstGeom>
          <a:noFill/>
          <a:extLst>
            <a:ext uri="{909E8E84-426E-40DD-AFC4-6F175D3DCCD1}">
              <a14:hiddenFill xmlns:a14="http://schemas.microsoft.com/office/drawing/2010/main">
                <a:solidFill>
                  <a:srgbClr val="FFFFFF"/>
                </a:solidFill>
              </a14:hiddenFill>
            </a:ext>
          </a:extLst>
        </p:spPr>
      </p:pic>
      <p:pic>
        <p:nvPicPr>
          <p:cNvPr id="3" name="Obrázek 2">
            <a:extLst>
              <a:ext uri="{FF2B5EF4-FFF2-40B4-BE49-F238E27FC236}">
                <a16:creationId xmlns:a16="http://schemas.microsoft.com/office/drawing/2014/main" id="{CF15329A-2A71-D1B1-DE95-1975F61D9FE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55815" y="3898901"/>
            <a:ext cx="8534005" cy="2531272"/>
          </a:xfrm>
          <a:prstGeom prst="rect">
            <a:avLst/>
          </a:prstGeom>
        </p:spPr>
      </p:pic>
    </p:spTree>
    <p:extLst>
      <p:ext uri="{BB962C8B-B14F-4D97-AF65-F5344CB8AC3E}">
        <p14:creationId xmlns:p14="http://schemas.microsoft.com/office/powerpoint/2010/main" val="3611377810"/>
      </p:ext>
    </p:extLst>
  </p:cSld>
  <p:clrMapOvr>
    <a:masterClrMapping/>
  </p:clrMapOvr>
</p:sld>
</file>

<file path=ppt/theme/theme1.xml><?xml version="1.0" encoding="utf-8"?>
<a:theme xmlns:a="http://schemas.openxmlformats.org/drawingml/2006/main" name="Motiv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699</TotalTime>
  <Words>575</Words>
  <Application>Microsoft Office PowerPoint</Application>
  <PresentationFormat>Širokoúhlá obrazovka</PresentationFormat>
  <Paragraphs>79</Paragraphs>
  <Slides>50</Slides>
  <Notes>8</Notes>
  <HiddenSlides>1</HiddenSlides>
  <MMClips>0</MMClips>
  <ScaleCrop>false</ScaleCrop>
  <HeadingPairs>
    <vt:vector size="6" baseType="variant">
      <vt:variant>
        <vt:lpstr>Použitá písma</vt:lpstr>
      </vt:variant>
      <vt:variant>
        <vt:i4>6</vt:i4>
      </vt:variant>
      <vt:variant>
        <vt:lpstr>Motiv</vt:lpstr>
      </vt:variant>
      <vt:variant>
        <vt:i4>1</vt:i4>
      </vt:variant>
      <vt:variant>
        <vt:lpstr>Nadpisy snímků</vt:lpstr>
      </vt:variant>
      <vt:variant>
        <vt:i4>50</vt:i4>
      </vt:variant>
    </vt:vector>
  </HeadingPairs>
  <TitlesOfParts>
    <vt:vector size="57" baseType="lpstr">
      <vt:lpstr>Aptos</vt:lpstr>
      <vt:lpstr>Aptos Display</vt:lpstr>
      <vt:lpstr>Arial</vt:lpstr>
      <vt:lpstr>Open Sans</vt:lpstr>
      <vt:lpstr>Tahoma</vt:lpstr>
      <vt:lpstr>Times New Roman</vt:lpstr>
      <vt:lpstr>Motiv Office</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Svoboda Miroslav</dc:creator>
  <cp:lastModifiedBy>Cosentino Giorgio</cp:lastModifiedBy>
  <cp:revision>11</cp:revision>
  <dcterms:created xsi:type="dcterms:W3CDTF">2025-03-11T12:54:52Z</dcterms:created>
  <dcterms:modified xsi:type="dcterms:W3CDTF">2025-03-21T15:13:56Z</dcterms:modified>
</cp:coreProperties>
</file>