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theme/themeOverride4.xml" ContentType="application/vnd.openxmlformats-officedocument.themeOverride+xml"/>
  <Override PartName="/ppt/charts/chart10.xml" ContentType="application/vnd.openxmlformats-officedocument.drawingml.chart+xml"/>
  <Override PartName="/ppt/theme/themeOverride5.xml" ContentType="application/vnd.openxmlformats-officedocument.themeOverride+xml"/>
  <Override PartName="/ppt/notesSlides/notesSlide13.xml" ContentType="application/vnd.openxmlformats-officedocument.presentationml.notesSlide+xml"/>
  <Override PartName="/ppt/charts/chart11.xml" ContentType="application/vnd.openxmlformats-officedocument.drawingml.chart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theme/themeOverride7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93" r:id="rId3"/>
    <p:sldId id="406" r:id="rId4"/>
    <p:sldId id="428" r:id="rId5"/>
    <p:sldId id="414" r:id="rId6"/>
    <p:sldId id="383" r:id="rId7"/>
    <p:sldId id="415" r:id="rId8"/>
    <p:sldId id="425" r:id="rId9"/>
    <p:sldId id="416" r:id="rId10"/>
    <p:sldId id="418" r:id="rId11"/>
    <p:sldId id="417" r:id="rId12"/>
    <p:sldId id="422" r:id="rId13"/>
    <p:sldId id="424" r:id="rId14"/>
    <p:sldId id="419" r:id="rId15"/>
    <p:sldId id="427" r:id="rId16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59265471-32B4-4698-AF91-1B5FEB07CA23}">
          <p14:sldIdLst>
            <p14:sldId id="256"/>
            <p14:sldId id="393"/>
            <p14:sldId id="406"/>
            <p14:sldId id="428"/>
            <p14:sldId id="414"/>
            <p14:sldId id="383"/>
            <p14:sldId id="415"/>
            <p14:sldId id="425"/>
            <p14:sldId id="416"/>
            <p14:sldId id="418"/>
            <p14:sldId id="417"/>
            <p14:sldId id="422"/>
            <p14:sldId id="424"/>
            <p14:sldId id="419"/>
            <p14:sldId id="4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c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6"/>
    <a:srgbClr val="3146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75224" autoAdjust="0"/>
  </p:normalViewPr>
  <p:slideViewPr>
    <p:cSldViewPr>
      <p:cViewPr varScale="1">
        <p:scale>
          <a:sx n="65" d="100"/>
          <a:sy n="65" d="100"/>
        </p:scale>
        <p:origin x="196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H:\AV21_Lesy\Grafy_20240930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a.stachova\Desktop\Hodnoty_a_GAC.xlsx" TargetMode="External"/><Relationship Id="rId1" Type="http://schemas.openxmlformats.org/officeDocument/2006/relationships/themeOverride" Target="../theme/themeOverride5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a.stachova\Desktop\Hodnoty_a_GAC.xlsx" TargetMode="External"/><Relationship Id="rId1" Type="http://schemas.openxmlformats.org/officeDocument/2006/relationships/themeOverride" Target="../theme/themeOverride6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a.stachova\Desktop\Hodnoty_a_GAC.xlsx" TargetMode="External"/><Relationship Id="rId1" Type="http://schemas.openxmlformats.org/officeDocument/2006/relationships/themeOverride" Target="../theme/themeOverride7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AV21_Lesy\Grafy_2024093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a.stachova\Documents\&#268;l&#225;nek%20adaptace%20krajiny\Lesnick&#225;%20pr&#225;ce\Grafy_20250116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a.stachova\Documents\&#268;l&#225;nek%20adaptace%20krajiny\Lesnick&#225;%20pr&#225;ce\Grafy_20250116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a.stachova\Documents\&#268;l&#225;nek%20adaptace%20krajiny\Lesnick&#225;%20pr&#225;ce\Grafy_20250116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a.stachova\Desktop\Grafy_20250116.xlsx" TargetMode="External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a.stachova\Desktop\Grafy_20250116.xlsx" TargetMode="External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na.stachova\Desktop\Hodnoty_a_GAC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na.stachova\Desktop\Hodnoty_a_GAC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7173021775055898"/>
          <c:y val="3.0866359269839369E-2"/>
          <c:w val="0.36726876154369592"/>
          <c:h val="0.8467576955445724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List3!$B$32</c:f>
              <c:strCache>
                <c:ptCount val="1"/>
                <c:pt idx="0">
                  <c:v>Určitě ano</c:v>
                </c:pt>
              </c:strCache>
            </c:strRef>
          </c:tx>
          <c:spPr>
            <a:solidFill>
              <a:srgbClr val="88419D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List3!$C$31:$D$31</c:f>
              <c:strCache>
                <c:ptCount val="2"/>
                <c:pt idx="0">
                  <c:v>Zaznamenal projevy změny klimatu ve svém okolí</c:v>
                </c:pt>
                <c:pt idx="1">
                  <c:v>Krajina si s dopady klimatické změny poradí sama</c:v>
                </c:pt>
              </c:strCache>
            </c:strRef>
          </c:cat>
          <c:val>
            <c:numRef>
              <c:f>List3!$C$32:$D$32</c:f>
              <c:numCache>
                <c:formatCode>General</c:formatCode>
                <c:ptCount val="2"/>
                <c:pt idx="0">
                  <c:v>15.963887144915184</c:v>
                </c:pt>
                <c:pt idx="1">
                  <c:v>12.876221634961057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5E-44C3-8C75-3B19E172A4FA}"/>
            </c:ext>
          </c:extLst>
        </c:ser>
        <c:ser>
          <c:idx val="1"/>
          <c:order val="1"/>
          <c:tx>
            <c:strRef>
              <c:f>List3!$B$33</c:f>
              <c:strCache>
                <c:ptCount val="1"/>
                <c:pt idx="0">
                  <c:v>Spíše ano</c:v>
                </c:pt>
              </c:strCache>
            </c:strRef>
          </c:tx>
          <c:spPr>
            <a:solidFill>
              <a:srgbClr val="8C96C6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List3!$C$31:$D$31</c:f>
              <c:strCache>
                <c:ptCount val="2"/>
                <c:pt idx="0">
                  <c:v>Zaznamenal projevy změny klimatu ve svém okolí</c:v>
                </c:pt>
                <c:pt idx="1">
                  <c:v>Krajina si s dopady klimatické změny poradí sama</c:v>
                </c:pt>
              </c:strCache>
            </c:strRef>
          </c:cat>
          <c:val>
            <c:numRef>
              <c:f>List3!$C$33:$D$33</c:f>
              <c:numCache>
                <c:formatCode>General</c:formatCode>
                <c:ptCount val="2"/>
                <c:pt idx="0">
                  <c:v>31.955424212134798</c:v>
                </c:pt>
                <c:pt idx="1">
                  <c:v>37.94882976683926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5E-44C3-8C75-3B19E172A4FA}"/>
            </c:ext>
          </c:extLst>
        </c:ser>
        <c:ser>
          <c:idx val="2"/>
          <c:order val="2"/>
          <c:tx>
            <c:strRef>
              <c:f>List3!$B$34</c:f>
              <c:strCache>
                <c:ptCount val="1"/>
                <c:pt idx="0">
                  <c:v>Spíše ne</c:v>
                </c:pt>
              </c:strCache>
            </c:strRef>
          </c:tx>
          <c:spPr>
            <a:solidFill>
              <a:srgbClr val="B3CDE3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List3!$C$31:$D$31</c:f>
              <c:strCache>
                <c:ptCount val="2"/>
                <c:pt idx="0">
                  <c:v>Zaznamenal projevy změny klimatu ve svém okolí</c:v>
                </c:pt>
                <c:pt idx="1">
                  <c:v>Krajina si s dopady klimatické změny poradí sama</c:v>
                </c:pt>
              </c:strCache>
            </c:strRef>
          </c:cat>
          <c:val>
            <c:numRef>
              <c:f>List3!$C$34:$D$34</c:f>
              <c:numCache>
                <c:formatCode>General</c:formatCode>
                <c:ptCount val="2"/>
                <c:pt idx="0">
                  <c:v>27.309646677476941</c:v>
                </c:pt>
                <c:pt idx="1">
                  <c:v>37.645060356327072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5E-44C3-8C75-3B19E172A4FA}"/>
            </c:ext>
          </c:extLst>
        </c:ser>
        <c:ser>
          <c:idx val="3"/>
          <c:order val="3"/>
          <c:tx>
            <c:strRef>
              <c:f>List3!$B$35</c:f>
              <c:strCache>
                <c:ptCount val="1"/>
                <c:pt idx="0">
                  <c:v>Určitě ne</c:v>
                </c:pt>
              </c:strCache>
            </c:strRef>
          </c:tx>
          <c:spPr>
            <a:solidFill>
              <a:srgbClr val="EDF8FB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List3!$C$31:$D$31</c:f>
              <c:strCache>
                <c:ptCount val="2"/>
                <c:pt idx="0">
                  <c:v>Zaznamenal projevy změny klimatu ve svém okolí</c:v>
                </c:pt>
                <c:pt idx="1">
                  <c:v>Krajina si s dopady klimatické změny poradí sama</c:v>
                </c:pt>
              </c:strCache>
            </c:strRef>
          </c:cat>
          <c:val>
            <c:numRef>
              <c:f>List3!$C$35:$D$35</c:f>
              <c:numCache>
                <c:formatCode>General</c:formatCode>
                <c:ptCount val="2"/>
                <c:pt idx="0">
                  <c:v>22.353373576572036</c:v>
                </c:pt>
                <c:pt idx="1">
                  <c:v>6.4225239037723671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5E-44C3-8C75-3B19E172A4FA}"/>
            </c:ext>
          </c:extLst>
        </c:ser>
        <c:ser>
          <c:idx val="4"/>
          <c:order val="4"/>
          <c:tx>
            <c:strRef>
              <c:f>List3!$B$36</c:f>
              <c:strCache>
                <c:ptCount val="1"/>
                <c:pt idx="0">
                  <c:v>NEVÍ, NECHCE ODPOVĚDĚT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List3!$C$31:$D$31</c:f>
              <c:strCache>
                <c:ptCount val="2"/>
                <c:pt idx="0">
                  <c:v>Zaznamenal projevy změny klimatu ve svém okolí</c:v>
                </c:pt>
                <c:pt idx="1">
                  <c:v>Krajina si s dopady klimatické změny poradí sama</c:v>
                </c:pt>
              </c:strCache>
            </c:strRef>
          </c:cat>
          <c:val>
            <c:numRef>
              <c:f>List3!$C$36:$D$36</c:f>
              <c:numCache>
                <c:formatCode>General</c:formatCode>
                <c:ptCount val="2"/>
                <c:pt idx="0">
                  <c:v>2.4176683889009429</c:v>
                </c:pt>
                <c:pt idx="1">
                  <c:v>5.1073643381001306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E5E-44C3-8C75-3B19E172A4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8649728"/>
        <c:axId val="128191296"/>
      </c:barChart>
      <c:catAx>
        <c:axId val="12864972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28191296"/>
        <c:crosses val="autoZero"/>
        <c:auto val="1"/>
        <c:lblAlgn val="ctr"/>
        <c:lblOffset val="100"/>
        <c:noMultiLvlLbl val="0"/>
      </c:catAx>
      <c:valAx>
        <c:axId val="12819129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28649728"/>
        <c:crosses val="autoZero"/>
        <c:crossBetween val="between"/>
      </c:valAx>
    </c:plotArea>
    <c:legend>
      <c:legendPos val="r"/>
      <c:layout/>
      <c:overlay val="0"/>
      <c:spPr>
        <a:noFill/>
        <a:ln>
          <a:noFill/>
        </a:ln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2000"/>
      </a:pPr>
      <a:endParaRPr lang="cs-CZ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List1!$B$85</c:f>
              <c:strCache>
                <c:ptCount val="1"/>
                <c:pt idx="0">
                  <c:v>Síla zastávaných hodnot (spíše) nesouhlasících</c:v>
                </c:pt>
              </c:strCache>
            </c:strRef>
          </c:tx>
          <c:spPr>
            <a:solidFill>
              <a:srgbClr val="8856A7"/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A451-4F95-A3F6-53B526CA2CBA}"/>
              </c:ext>
            </c:extLst>
          </c:dPt>
          <c:dPt>
            <c:idx val="5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A451-4F95-A3F6-53B526CA2CBA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List1!$A$86:$A$91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List1!$B$86:$B$91</c:f>
              <c:numCache>
                <c:formatCode>###0.0000</c:formatCode>
                <c:ptCount val="6"/>
                <c:pt idx="0">
                  <c:v>3.2376731847678095</c:v>
                </c:pt>
                <c:pt idx="1">
                  <c:v>3.2734775117910004</c:v>
                </c:pt>
                <c:pt idx="2">
                  <c:v>3.2373446084339266</c:v>
                </c:pt>
                <c:pt idx="3">
                  <c:v>3.0830863709410585</c:v>
                </c:pt>
                <c:pt idx="4">
                  <c:v>3.2992997232680055</c:v>
                </c:pt>
                <c:pt idx="5">
                  <c:v>3.0514189215419032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51-4F95-A3F6-53B526CA2CBA}"/>
            </c:ext>
          </c:extLst>
        </c:ser>
        <c:ser>
          <c:idx val="1"/>
          <c:order val="1"/>
          <c:tx>
            <c:strRef>
              <c:f>List1!$C$85</c:f>
              <c:strCache>
                <c:ptCount val="1"/>
                <c:pt idx="0">
                  <c:v>Síla zastávaných hodnot (spíše) souhlasících</c:v>
                </c:pt>
              </c:strCache>
            </c:strRef>
          </c:tx>
          <c:spPr>
            <a:solidFill>
              <a:srgbClr val="9EBCDA"/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6-A451-4F95-A3F6-53B526CA2CBA}"/>
              </c:ext>
            </c:extLst>
          </c:dPt>
          <c:dPt>
            <c:idx val="5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8-A451-4F95-A3F6-53B526CA2CBA}"/>
              </c:ext>
            </c:extLst>
          </c:dPt>
          <c:dLbls>
            <c:numFmt formatCode="#,##0.00" sourceLinked="0"/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List1!$A$86:$A$91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List1!$C$86:$C$91</c:f>
              <c:numCache>
                <c:formatCode>###0.0000</c:formatCode>
                <c:ptCount val="6"/>
                <c:pt idx="0">
                  <c:v>3.320647639893437</c:v>
                </c:pt>
                <c:pt idx="1">
                  <c:v>3.3352568355033321</c:v>
                </c:pt>
                <c:pt idx="2">
                  <c:v>3.3043532572426533</c:v>
                </c:pt>
                <c:pt idx="3">
                  <c:v>3.3661422696043943</c:v>
                </c:pt>
                <c:pt idx="4">
                  <c:v>3.3119908422034019</c:v>
                </c:pt>
                <c:pt idx="5">
                  <c:v>3.3382656326506694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451-4F95-A3F6-53B526CA2C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4273792"/>
        <c:axId val="153567232"/>
      </c:barChart>
      <c:catAx>
        <c:axId val="23427379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153567232"/>
        <c:crosses val="autoZero"/>
        <c:auto val="1"/>
        <c:lblAlgn val="ctr"/>
        <c:lblOffset val="100"/>
        <c:noMultiLvlLbl val="0"/>
      </c:catAx>
      <c:valAx>
        <c:axId val="153567232"/>
        <c:scaling>
          <c:orientation val="minMax"/>
          <c:min val="0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spPr>
          <a:ln w="9525">
            <a:noFill/>
          </a:ln>
        </c:spPr>
        <c:crossAx val="23427379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4558976"/>
        <c:axId val="153570688"/>
      </c:barChart>
      <c:catAx>
        <c:axId val="23455897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153570688"/>
        <c:crosses val="autoZero"/>
        <c:auto val="1"/>
        <c:lblAlgn val="ctr"/>
        <c:lblOffset val="100"/>
        <c:noMultiLvlLbl val="0"/>
      </c:catAx>
      <c:valAx>
        <c:axId val="153570688"/>
        <c:scaling>
          <c:orientation val="minMax"/>
          <c:min val="0"/>
        </c:scaling>
        <c:delete val="0"/>
        <c:axPos val="b"/>
        <c:majorGridlines/>
        <c:numFmt formatCode="###0.0000" sourceLinked="1"/>
        <c:majorTickMark val="none"/>
        <c:minorTickMark val="none"/>
        <c:tickLblPos val="nextTo"/>
        <c:spPr>
          <a:ln w="9525">
            <a:noFill/>
          </a:ln>
        </c:spPr>
        <c:crossAx val="2345589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List1!$B$94</c:f>
              <c:strCache>
                <c:ptCount val="1"/>
                <c:pt idx="0">
                  <c:v>Síla zastávaných hodnot (spíše) nesouhlasících</c:v>
                </c:pt>
              </c:strCache>
            </c:strRef>
          </c:tx>
          <c:spPr>
            <a:solidFill>
              <a:srgbClr val="8856A7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EA93-4C3C-BCD6-7CE9FCD64C4E}"/>
              </c:ext>
            </c:extLst>
          </c:dPt>
          <c:dPt>
            <c:idx val="2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EA93-4C3C-BCD6-7CE9FCD64C4E}"/>
              </c:ext>
            </c:extLst>
          </c:dPt>
          <c:dPt>
            <c:idx val="3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EA93-4C3C-BCD6-7CE9FCD64C4E}"/>
              </c:ext>
            </c:extLst>
          </c:dPt>
          <c:dPt>
            <c:idx val="5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EA93-4C3C-BCD6-7CE9FCD64C4E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List1!$A$95:$A$100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List1!$B$95:$B$100</c:f>
              <c:numCache>
                <c:formatCode>###0.0000</c:formatCode>
                <c:ptCount val="6"/>
                <c:pt idx="0">
                  <c:v>3.4859654611241702</c:v>
                </c:pt>
                <c:pt idx="1">
                  <c:v>3.5993818198203837</c:v>
                </c:pt>
                <c:pt idx="2">
                  <c:v>3.5027584393590687</c:v>
                </c:pt>
                <c:pt idx="3">
                  <c:v>3.3278536263979435</c:v>
                </c:pt>
                <c:pt idx="4">
                  <c:v>3.5508043023838227</c:v>
                </c:pt>
                <c:pt idx="5">
                  <c:v>3.1143376851913107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A93-4C3C-BCD6-7CE9FCD64C4E}"/>
            </c:ext>
          </c:extLst>
        </c:ser>
        <c:ser>
          <c:idx val="1"/>
          <c:order val="1"/>
          <c:tx>
            <c:strRef>
              <c:f>List1!$C$94</c:f>
              <c:strCache>
                <c:ptCount val="1"/>
                <c:pt idx="0">
                  <c:v>Síla zastávaných hodnot (spíše) souhlasících</c:v>
                </c:pt>
              </c:strCache>
            </c:strRef>
          </c:tx>
          <c:spPr>
            <a:solidFill>
              <a:srgbClr val="9EBCDA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A-EA93-4C3C-BCD6-7CE9FCD64C4E}"/>
              </c:ext>
            </c:extLst>
          </c:dPt>
          <c:dPt>
            <c:idx val="2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C-EA93-4C3C-BCD6-7CE9FCD64C4E}"/>
              </c:ext>
            </c:extLst>
          </c:dPt>
          <c:dPt>
            <c:idx val="3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E-EA93-4C3C-BCD6-7CE9FCD64C4E}"/>
              </c:ext>
            </c:extLst>
          </c:dPt>
          <c:dPt>
            <c:idx val="5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10-EA93-4C3C-BCD6-7CE9FCD64C4E}"/>
              </c:ext>
            </c:extLst>
          </c:dPt>
          <c:dLbls>
            <c:numFmt formatCode="#,##0.00" sourceLinked="0"/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List1!$A$95:$A$100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List1!$C$95:$C$100</c:f>
              <c:numCache>
                <c:formatCode>###0.0000</c:formatCode>
                <c:ptCount val="6"/>
                <c:pt idx="0">
                  <c:v>3.6890796170232005</c:v>
                </c:pt>
                <c:pt idx="1">
                  <c:v>3.6383992377653631</c:v>
                </c:pt>
                <c:pt idx="2">
                  <c:v>3.6432701542124017</c:v>
                </c:pt>
                <c:pt idx="3">
                  <c:v>3.6989084460090522</c:v>
                </c:pt>
                <c:pt idx="4">
                  <c:v>3.6465744844849763</c:v>
                </c:pt>
                <c:pt idx="5">
                  <c:v>3.6832457554791809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EA93-4C3C-BCD6-7CE9FCD64C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4560512"/>
        <c:axId val="153572416"/>
      </c:barChart>
      <c:catAx>
        <c:axId val="23456051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153572416"/>
        <c:crosses val="autoZero"/>
        <c:auto val="1"/>
        <c:lblAlgn val="ctr"/>
        <c:lblOffset val="100"/>
        <c:noMultiLvlLbl val="0"/>
      </c:catAx>
      <c:valAx>
        <c:axId val="153572416"/>
        <c:scaling>
          <c:orientation val="minMax"/>
          <c:min val="0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spPr>
          <a:ln w="9525">
            <a:noFill/>
          </a:ln>
        </c:spPr>
        <c:crossAx val="23456051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List1!$I$3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rgbClr val="88419D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List1!$J$2:$O$2</c:f>
              <c:strCache>
                <c:ptCount val="6"/>
                <c:pt idx="0">
                  <c:v>Umělá výsadba sazenic stromů v lese by měla být zákonem omezena</c:v>
                </c:pt>
                <c:pt idx="1">
                  <c:v> Přemnožená spárkatá zvěř má negativní vliv na lesy a měl by se navýšit její odlov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List1!$J$3:$O$3</c:f>
              <c:numCache>
                <c:formatCode>General</c:formatCode>
                <c:ptCount val="6"/>
                <c:pt idx="0">
                  <c:v>15.093051932504164</c:v>
                </c:pt>
                <c:pt idx="1">
                  <c:v>21.337305426256172</c:v>
                </c:pt>
                <c:pt idx="2">
                  <c:v>24.977830417993786</c:v>
                </c:pt>
                <c:pt idx="3">
                  <c:v>29.212303682005157</c:v>
                </c:pt>
                <c:pt idx="4">
                  <c:v>30.883835774605711</c:v>
                </c:pt>
                <c:pt idx="5">
                  <c:v>40.01500302859359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5C-470C-8511-43B44DBBA7DD}"/>
            </c:ext>
          </c:extLst>
        </c:ser>
        <c:ser>
          <c:idx val="1"/>
          <c:order val="1"/>
          <c:tx>
            <c:strRef>
              <c:f>List1!$I$4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rgbClr val="8C96C6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List1!$J$2:$O$2</c:f>
              <c:strCache>
                <c:ptCount val="6"/>
                <c:pt idx="0">
                  <c:v>Umělá výsadba sazenic stromů v lese by měla být zákonem omezena</c:v>
                </c:pt>
                <c:pt idx="1">
                  <c:v> Přemnožená spárkatá zvěř má negativní vliv na lesy a měl by se navýšit její odlov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List1!$J$4:$O$4</c:f>
              <c:numCache>
                <c:formatCode>General</c:formatCode>
                <c:ptCount val="6"/>
                <c:pt idx="0">
                  <c:v>33.627074729465392</c:v>
                </c:pt>
                <c:pt idx="1">
                  <c:v>37.210620797029208</c:v>
                </c:pt>
                <c:pt idx="2">
                  <c:v>50.519147178567621</c:v>
                </c:pt>
                <c:pt idx="3">
                  <c:v>46.256648171640499</c:v>
                </c:pt>
                <c:pt idx="4">
                  <c:v>52.632610654912817</c:v>
                </c:pt>
                <c:pt idx="5">
                  <c:v>47.763025878038775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5C-470C-8511-43B44DBBA7DD}"/>
            </c:ext>
          </c:extLst>
        </c:ser>
        <c:ser>
          <c:idx val="2"/>
          <c:order val="2"/>
          <c:tx>
            <c:strRef>
              <c:f>List1!$I$5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rgbClr val="B3CDE3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List1!$J$2:$O$2</c:f>
              <c:strCache>
                <c:ptCount val="6"/>
                <c:pt idx="0">
                  <c:v>Umělá výsadba sazenic stromů v lese by měla být zákonem omezena</c:v>
                </c:pt>
                <c:pt idx="1">
                  <c:v> Přemnožená spárkatá zvěř má negativní vliv na lesy a měl by se navýšit její odlov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List1!$J$5:$O$5</c:f>
              <c:numCache>
                <c:formatCode>General</c:formatCode>
                <c:ptCount val="6"/>
                <c:pt idx="0">
                  <c:v>38.151729833828455</c:v>
                </c:pt>
                <c:pt idx="1">
                  <c:v>23.01799602744201</c:v>
                </c:pt>
                <c:pt idx="2">
                  <c:v>14.389755863408462</c:v>
                </c:pt>
                <c:pt idx="3">
                  <c:v>15.801830323448485</c:v>
                </c:pt>
                <c:pt idx="4">
                  <c:v>8.3698012557496018</c:v>
                </c:pt>
                <c:pt idx="5">
                  <c:v>7.2890990860614862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5C-470C-8511-43B44DBBA7DD}"/>
            </c:ext>
          </c:extLst>
        </c:ser>
        <c:ser>
          <c:idx val="3"/>
          <c:order val="3"/>
          <c:tx>
            <c:strRef>
              <c:f>List1!$I$6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rgbClr val="EDF8FB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25C-470C-8511-43B44DBBA7DD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25C-470C-8511-43B44DBBA7DD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List1!$J$2:$O$2</c:f>
              <c:strCache>
                <c:ptCount val="6"/>
                <c:pt idx="0">
                  <c:v>Umělá výsadba sazenic stromů v lese by měla být zákonem omezena</c:v>
                </c:pt>
                <c:pt idx="1">
                  <c:v> Přemnožená spárkatá zvěř má negativní vliv na lesy a měl by se navýšit její odlov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List1!$J$6:$O$6</c:f>
              <c:numCache>
                <c:formatCode>General</c:formatCode>
                <c:ptCount val="6"/>
                <c:pt idx="0">
                  <c:v>6.9400527090637407</c:v>
                </c:pt>
                <c:pt idx="1">
                  <c:v>11.100280184300326</c:v>
                </c:pt>
                <c:pt idx="2">
                  <c:v>3.2978958866186145</c:v>
                </c:pt>
                <c:pt idx="3">
                  <c:v>3.2225776627261471</c:v>
                </c:pt>
                <c:pt idx="4">
                  <c:v>0.7076044495157997</c:v>
                </c:pt>
                <c:pt idx="5">
                  <c:v>1.3615767099756557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25C-470C-8511-43B44DBBA7DD}"/>
            </c:ext>
          </c:extLst>
        </c:ser>
        <c:ser>
          <c:idx val="4"/>
          <c:order val="4"/>
          <c:tx>
            <c:strRef>
              <c:f>List1!$I$7</c:f>
              <c:strCache>
                <c:ptCount val="1"/>
                <c:pt idx="0">
                  <c:v>NEVÍ, NECHCE ODPOVĚDĚT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List1!$J$2:$O$2</c:f>
              <c:strCache>
                <c:ptCount val="6"/>
                <c:pt idx="0">
                  <c:v>Umělá výsadba sazenic stromů v lese by měla být zákonem omezena</c:v>
                </c:pt>
                <c:pt idx="1">
                  <c:v> Přemnožená spárkatá zvěř má negativní vliv na lesy a měl by se navýšit její odlov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List1!$J$7:$O$7</c:f>
              <c:numCache>
                <c:formatCode>General</c:formatCode>
                <c:ptCount val="6"/>
                <c:pt idx="0">
                  <c:v>6.1880907951381419</c:v>
                </c:pt>
                <c:pt idx="1">
                  <c:v>7.3337975649721887</c:v>
                </c:pt>
                <c:pt idx="2">
                  <c:v>6.8153706534114606</c:v>
                </c:pt>
                <c:pt idx="3">
                  <c:v>5.5066401601796215</c:v>
                </c:pt>
                <c:pt idx="4">
                  <c:v>7.4061478652159858</c:v>
                </c:pt>
                <c:pt idx="5">
                  <c:v>3.5712952973303578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25C-470C-8511-43B44DBBA7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3390592"/>
        <c:axId val="128193600"/>
      </c:barChart>
      <c:catAx>
        <c:axId val="23339059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cs-CZ"/>
          </a:p>
        </c:txPr>
        <c:crossAx val="128193600"/>
        <c:crosses val="autoZero"/>
        <c:auto val="1"/>
        <c:lblAlgn val="ctr"/>
        <c:lblOffset val="100"/>
        <c:noMultiLvlLbl val="0"/>
      </c:catAx>
      <c:valAx>
        <c:axId val="12819360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233390592"/>
        <c:crosses val="autoZero"/>
        <c:crossBetween val="between"/>
      </c:valAx>
    </c:plotArea>
    <c:legend>
      <c:legendPos val="b"/>
      <c:layout/>
      <c:overlay val="0"/>
      <c:spPr>
        <a:noFill/>
        <a:ln>
          <a:noFill/>
        </a:ln>
      </c:sp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List1!$C$3</c:f>
              <c:strCache>
                <c:ptCount val="1"/>
                <c:pt idx="0">
                  <c:v>Muži</c:v>
                </c:pt>
              </c:strCache>
            </c:strRef>
          </c:tx>
          <c:spPr>
            <a:solidFill>
              <a:srgbClr val="8856A7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Pt>
            <c:idx val="5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E2BB-4587-BB9D-AD48315CDDA2}"/>
              </c:ext>
            </c:extLst>
          </c:dPt>
          <c:cat>
            <c:strRef>
              <c:f>List1!$B$4:$B$9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List1!$C$4:$C$9</c:f>
              <c:numCache>
                <c:formatCode>General</c:formatCode>
                <c:ptCount val="6"/>
                <c:pt idx="0">
                  <c:v>65.2</c:v>
                </c:pt>
                <c:pt idx="1">
                  <c:v>52.8</c:v>
                </c:pt>
                <c:pt idx="2">
                  <c:v>79.7</c:v>
                </c:pt>
                <c:pt idx="3">
                  <c:v>77.900000000000006</c:v>
                </c:pt>
                <c:pt idx="4">
                  <c:v>90.1</c:v>
                </c:pt>
                <c:pt idx="5">
                  <c:v>89.1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BB-4587-BB9D-AD48315CDDA2}"/>
            </c:ext>
          </c:extLst>
        </c:ser>
        <c:ser>
          <c:idx val="1"/>
          <c:order val="1"/>
          <c:tx>
            <c:strRef>
              <c:f>List1!$D$3</c:f>
              <c:strCache>
                <c:ptCount val="1"/>
                <c:pt idx="0">
                  <c:v>Ženy</c:v>
                </c:pt>
              </c:strCache>
            </c:strRef>
          </c:tx>
          <c:spPr>
            <a:solidFill>
              <a:srgbClr val="9EBCDA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Pt>
            <c:idx val="5"/>
            <c:invertIfNegative val="0"/>
            <c:bubble3D val="0"/>
            <c:spPr>
              <a:solidFill>
                <a:srgbClr val="9EBCDA"/>
              </a:solidFill>
              <a:ln w="22225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4-E2BB-4587-BB9D-AD48315CDDA2}"/>
              </c:ext>
            </c:extLst>
          </c:dPt>
          <c:cat>
            <c:strRef>
              <c:f>List1!$B$4:$B$9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List1!$D$4:$D$9</c:f>
              <c:numCache>
                <c:formatCode>General</c:formatCode>
                <c:ptCount val="6"/>
                <c:pt idx="0">
                  <c:v>61.1</c:v>
                </c:pt>
                <c:pt idx="1">
                  <c:v>51.1</c:v>
                </c:pt>
                <c:pt idx="2">
                  <c:v>82.4</c:v>
                </c:pt>
                <c:pt idx="3">
                  <c:v>81.900000000000006</c:v>
                </c:pt>
                <c:pt idx="4">
                  <c:v>90.2</c:v>
                </c:pt>
                <c:pt idx="5">
                  <c:v>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2BB-4587-BB9D-AD48315CDD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3752064"/>
        <c:axId val="128221760"/>
      </c:barChart>
      <c:catAx>
        <c:axId val="23375206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128221760"/>
        <c:crosses val="autoZero"/>
        <c:auto val="1"/>
        <c:lblAlgn val="ctr"/>
        <c:lblOffset val="100"/>
        <c:noMultiLvlLbl val="0"/>
      </c:catAx>
      <c:valAx>
        <c:axId val="128221760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337520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List1!$H$3</c:f>
              <c:strCache>
                <c:ptCount val="1"/>
                <c:pt idx="0">
                  <c:v>VOŠ a VŠ</c:v>
                </c:pt>
              </c:strCache>
            </c:strRef>
          </c:tx>
          <c:spPr>
            <a:solidFill>
              <a:srgbClr val="8856A7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4138-444E-8C21-05F9DF0199D9}"/>
              </c:ext>
            </c:extLst>
          </c:dPt>
          <c:cat>
            <c:strRef>
              <c:f>List1!$E$4:$E$9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List1!$H$4:$H$9</c:f>
              <c:numCache>
                <c:formatCode>General</c:formatCode>
                <c:ptCount val="6"/>
                <c:pt idx="0">
                  <c:v>72.599999999999994</c:v>
                </c:pt>
                <c:pt idx="1">
                  <c:v>46.2</c:v>
                </c:pt>
                <c:pt idx="2">
                  <c:v>81.3</c:v>
                </c:pt>
                <c:pt idx="3">
                  <c:v>78</c:v>
                </c:pt>
                <c:pt idx="4">
                  <c:v>91.5</c:v>
                </c:pt>
                <c:pt idx="5">
                  <c:v>92.8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38-444E-8C21-05F9DF0199D9}"/>
            </c:ext>
          </c:extLst>
        </c:ser>
        <c:ser>
          <c:idx val="1"/>
          <c:order val="1"/>
          <c:tx>
            <c:strRef>
              <c:f>List1!$G$3</c:f>
              <c:strCache>
                <c:ptCount val="1"/>
                <c:pt idx="0">
                  <c:v>S maturitou</c:v>
                </c:pt>
              </c:strCache>
            </c:strRef>
          </c:tx>
          <c:spPr>
            <a:solidFill>
              <a:srgbClr val="9EBCDA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4-4138-444E-8C21-05F9DF0199D9}"/>
              </c:ext>
            </c:extLst>
          </c:dPt>
          <c:cat>
            <c:strRef>
              <c:f>List1!$E$4:$E$9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List1!$G$4:$G$9</c:f>
              <c:numCache>
                <c:formatCode>General</c:formatCode>
                <c:ptCount val="6"/>
                <c:pt idx="0">
                  <c:v>66.2</c:v>
                </c:pt>
                <c:pt idx="1">
                  <c:v>42.8</c:v>
                </c:pt>
                <c:pt idx="2">
                  <c:v>79.099999999999994</c:v>
                </c:pt>
                <c:pt idx="3">
                  <c:v>81.8</c:v>
                </c:pt>
                <c:pt idx="4">
                  <c:v>88.3</c:v>
                </c:pt>
                <c:pt idx="5">
                  <c:v>91.4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138-444E-8C21-05F9DF0199D9}"/>
            </c:ext>
          </c:extLst>
        </c:ser>
        <c:ser>
          <c:idx val="2"/>
          <c:order val="2"/>
          <c:tx>
            <c:strRef>
              <c:f>List1!$F$3</c:f>
              <c:strCache>
                <c:ptCount val="1"/>
                <c:pt idx="0">
                  <c:v>ZŠ+vyučení</c:v>
                </c:pt>
              </c:strCache>
            </c:strRef>
          </c:tx>
          <c:spPr>
            <a:solidFill>
              <a:srgbClr val="E0ECF4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E0ECF4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4138-444E-8C21-05F9DF0199D9}"/>
              </c:ext>
            </c:extLst>
          </c:dPt>
          <c:dPt>
            <c:idx val="1"/>
            <c:invertIfNegative val="0"/>
            <c:bubble3D val="0"/>
            <c:spPr>
              <a:solidFill>
                <a:srgbClr val="E0ECF4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4138-444E-8C21-05F9DF0199D9}"/>
              </c:ext>
            </c:extLst>
          </c:dPt>
          <c:cat>
            <c:strRef>
              <c:f>List1!$E$4:$E$9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List1!$F$4:$F$9</c:f>
              <c:numCache>
                <c:formatCode>General</c:formatCode>
                <c:ptCount val="6"/>
                <c:pt idx="0">
                  <c:v>57.3</c:v>
                </c:pt>
                <c:pt idx="1">
                  <c:v>68</c:v>
                </c:pt>
                <c:pt idx="2">
                  <c:v>82.3</c:v>
                </c:pt>
                <c:pt idx="3">
                  <c:v>79.2</c:v>
                </c:pt>
                <c:pt idx="4">
                  <c:v>91</c:v>
                </c:pt>
                <c:pt idx="5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138-444E-8C21-05F9DF0199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3752576"/>
        <c:axId val="128223488"/>
      </c:barChart>
      <c:catAx>
        <c:axId val="23375257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128223488"/>
        <c:crosses val="autoZero"/>
        <c:auto val="1"/>
        <c:lblAlgn val="ctr"/>
        <c:lblOffset val="100"/>
        <c:noMultiLvlLbl val="0"/>
      </c:catAx>
      <c:valAx>
        <c:axId val="12822348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337525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List1!$M$3</c:f>
              <c:strCache>
                <c:ptCount val="1"/>
                <c:pt idx="0">
                  <c:v>60+</c:v>
                </c:pt>
              </c:strCache>
            </c:strRef>
          </c:tx>
          <c:spPr>
            <a:solidFill>
              <a:srgbClr val="88419D"/>
            </a:solidFill>
            <a:ln w="25400"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88419D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4B72-4B25-8620-0896CAD444C5}"/>
              </c:ext>
            </c:extLst>
          </c:dPt>
          <c:dPt>
            <c:idx val="1"/>
            <c:invertIfNegative val="0"/>
            <c:bubble3D val="0"/>
            <c:spPr>
              <a:solidFill>
                <a:srgbClr val="88419D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4B72-4B25-8620-0896CAD444C5}"/>
              </c:ext>
            </c:extLst>
          </c:dPt>
          <c:dPt>
            <c:idx val="2"/>
            <c:invertIfNegative val="0"/>
            <c:bubble3D val="0"/>
            <c:spPr>
              <a:solidFill>
                <a:srgbClr val="88419D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4B72-4B25-8620-0896CAD444C5}"/>
              </c:ext>
            </c:extLst>
          </c:dPt>
          <c:dPt>
            <c:idx val="3"/>
            <c:invertIfNegative val="0"/>
            <c:bubble3D val="0"/>
            <c:spPr>
              <a:solidFill>
                <a:srgbClr val="88419D"/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7-4B72-4B25-8620-0896CAD444C5}"/>
              </c:ext>
            </c:extLst>
          </c:dPt>
          <c:dPt>
            <c:idx val="4"/>
            <c:invertIfNegative val="0"/>
            <c:bubble3D val="0"/>
            <c:spPr>
              <a:solidFill>
                <a:srgbClr val="88419D"/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9-4B72-4B25-8620-0896CAD444C5}"/>
              </c:ext>
            </c:extLst>
          </c:dPt>
          <c:dPt>
            <c:idx val="5"/>
            <c:invertIfNegative val="0"/>
            <c:bubble3D val="0"/>
            <c:spPr>
              <a:solidFill>
                <a:srgbClr val="88419D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4B72-4B25-8620-0896CAD444C5}"/>
              </c:ext>
            </c:extLst>
          </c:dPt>
          <c:cat>
            <c:strRef>
              <c:f>List1!$I$4:$I$9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List1!$M$4:$M$9</c:f>
              <c:numCache>
                <c:formatCode>General</c:formatCode>
                <c:ptCount val="6"/>
                <c:pt idx="0">
                  <c:v>82.1</c:v>
                </c:pt>
                <c:pt idx="1">
                  <c:v>44.3</c:v>
                </c:pt>
                <c:pt idx="2">
                  <c:v>76.2</c:v>
                </c:pt>
                <c:pt idx="3">
                  <c:v>82.3</c:v>
                </c:pt>
                <c:pt idx="4">
                  <c:v>92.2</c:v>
                </c:pt>
                <c:pt idx="5">
                  <c:v>94.1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B72-4B25-8620-0896CAD444C5}"/>
            </c:ext>
          </c:extLst>
        </c:ser>
        <c:ser>
          <c:idx val="1"/>
          <c:order val="1"/>
          <c:tx>
            <c:strRef>
              <c:f>List1!$L$3</c:f>
              <c:strCache>
                <c:ptCount val="1"/>
                <c:pt idx="0">
                  <c:v>45-59</c:v>
                </c:pt>
              </c:strCache>
            </c:strRef>
          </c:tx>
          <c:spPr>
            <a:solidFill>
              <a:srgbClr val="8C96C6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Pt>
            <c:idx val="5"/>
            <c:invertIfNegative val="0"/>
            <c:bubble3D val="0"/>
            <c:spPr>
              <a:solidFill>
                <a:srgbClr val="8C96C6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E-4B72-4B25-8620-0896CAD444C5}"/>
              </c:ext>
            </c:extLst>
          </c:dPt>
          <c:cat>
            <c:strRef>
              <c:f>List1!$I$4:$I$9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List1!$L$4:$L$9</c:f>
              <c:numCache>
                <c:formatCode>General</c:formatCode>
                <c:ptCount val="6"/>
                <c:pt idx="0">
                  <c:v>64.900000000000006</c:v>
                </c:pt>
                <c:pt idx="1">
                  <c:v>48.6</c:v>
                </c:pt>
                <c:pt idx="2">
                  <c:v>81</c:v>
                </c:pt>
                <c:pt idx="3">
                  <c:v>79.2</c:v>
                </c:pt>
                <c:pt idx="4">
                  <c:v>91.7</c:v>
                </c:pt>
                <c:pt idx="5">
                  <c:v>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B72-4B25-8620-0896CAD444C5}"/>
            </c:ext>
          </c:extLst>
        </c:ser>
        <c:ser>
          <c:idx val="2"/>
          <c:order val="2"/>
          <c:tx>
            <c:strRef>
              <c:f>List1!$K$3</c:f>
              <c:strCache>
                <c:ptCount val="1"/>
                <c:pt idx="0">
                  <c:v>30-44</c:v>
                </c:pt>
              </c:strCache>
            </c:strRef>
          </c:tx>
          <c:spPr>
            <a:solidFill>
              <a:srgbClr val="B3CDE3"/>
            </a:solidFill>
            <a:ln w="25400"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B3CDE3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11-4B72-4B25-8620-0896CAD444C5}"/>
              </c:ext>
            </c:extLst>
          </c:dPt>
          <c:dPt>
            <c:idx val="1"/>
            <c:invertIfNegative val="0"/>
            <c:bubble3D val="0"/>
            <c:spPr>
              <a:solidFill>
                <a:srgbClr val="B3CDE3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13-4B72-4B25-8620-0896CAD444C5}"/>
              </c:ext>
            </c:extLst>
          </c:dPt>
          <c:dPt>
            <c:idx val="2"/>
            <c:invertIfNegative val="0"/>
            <c:bubble3D val="0"/>
            <c:spPr>
              <a:solidFill>
                <a:srgbClr val="B3CDE3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15-4B72-4B25-8620-0896CAD444C5}"/>
              </c:ext>
            </c:extLst>
          </c:dPt>
          <c:dPt>
            <c:idx val="3"/>
            <c:invertIfNegative val="0"/>
            <c:bubble3D val="0"/>
            <c:spPr>
              <a:solidFill>
                <a:srgbClr val="B3CDE3"/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17-4B72-4B25-8620-0896CAD444C5}"/>
              </c:ext>
            </c:extLst>
          </c:dPt>
          <c:dPt>
            <c:idx val="4"/>
            <c:invertIfNegative val="0"/>
            <c:bubble3D val="0"/>
            <c:spPr>
              <a:solidFill>
                <a:srgbClr val="B3CDE3"/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19-4B72-4B25-8620-0896CAD444C5}"/>
              </c:ext>
            </c:extLst>
          </c:dPt>
          <c:dPt>
            <c:idx val="5"/>
            <c:invertIfNegative val="0"/>
            <c:bubble3D val="0"/>
            <c:spPr>
              <a:solidFill>
                <a:srgbClr val="B3CDE3"/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1B-4B72-4B25-8620-0896CAD444C5}"/>
              </c:ext>
            </c:extLst>
          </c:dPt>
          <c:cat>
            <c:strRef>
              <c:f>List1!$I$4:$I$9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List1!$K$4:$K$9</c:f>
              <c:numCache>
                <c:formatCode>General</c:formatCode>
                <c:ptCount val="6"/>
                <c:pt idx="0">
                  <c:v>53.3</c:v>
                </c:pt>
                <c:pt idx="1">
                  <c:v>64.8</c:v>
                </c:pt>
                <c:pt idx="2">
                  <c:v>88.2</c:v>
                </c:pt>
                <c:pt idx="3">
                  <c:v>77.3</c:v>
                </c:pt>
                <c:pt idx="4">
                  <c:v>91.3</c:v>
                </c:pt>
                <c:pt idx="5">
                  <c:v>89.9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4B72-4B25-8620-0896CAD444C5}"/>
            </c:ext>
          </c:extLst>
        </c:ser>
        <c:ser>
          <c:idx val="3"/>
          <c:order val="3"/>
          <c:tx>
            <c:strRef>
              <c:f>List1!$J$3</c:f>
              <c:strCache>
                <c:ptCount val="1"/>
                <c:pt idx="0">
                  <c:v>15-29</c:v>
                </c:pt>
              </c:strCache>
            </c:strRef>
          </c:tx>
          <c:spPr>
            <a:solidFill>
              <a:srgbClr val="EDF8FB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EDF8FB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1E-4B72-4B25-8620-0896CAD444C5}"/>
              </c:ext>
            </c:extLst>
          </c:dPt>
          <c:dPt>
            <c:idx val="4"/>
            <c:invertIfNegative val="0"/>
            <c:bubble3D val="0"/>
            <c:spPr>
              <a:solidFill>
                <a:srgbClr val="EDF8FB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20-4B72-4B25-8620-0896CAD444C5}"/>
              </c:ext>
            </c:extLst>
          </c:dPt>
          <c:dPt>
            <c:idx val="5"/>
            <c:invertIfNegative val="0"/>
            <c:bubble3D val="0"/>
            <c:spPr>
              <a:solidFill>
                <a:srgbClr val="EDF8FB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22-4B72-4B25-8620-0896CAD444C5}"/>
              </c:ext>
            </c:extLst>
          </c:dPt>
          <c:cat>
            <c:strRef>
              <c:f>List1!$I$4:$I$9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List1!$J$4:$J$9</c:f>
              <c:numCache>
                <c:formatCode>General</c:formatCode>
                <c:ptCount val="6"/>
                <c:pt idx="0">
                  <c:v>39.1</c:v>
                </c:pt>
                <c:pt idx="1">
                  <c:v>54.4</c:v>
                </c:pt>
                <c:pt idx="2">
                  <c:v>80.099999999999994</c:v>
                </c:pt>
                <c:pt idx="3">
                  <c:v>80</c:v>
                </c:pt>
                <c:pt idx="4">
                  <c:v>82.1</c:v>
                </c:pt>
                <c:pt idx="5">
                  <c:v>82.2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4B72-4B25-8620-0896CAD444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3751040"/>
        <c:axId val="128226944"/>
      </c:barChart>
      <c:catAx>
        <c:axId val="23375104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128226944"/>
        <c:crosses val="autoZero"/>
        <c:auto val="1"/>
        <c:lblAlgn val="ctr"/>
        <c:lblOffset val="100"/>
        <c:noMultiLvlLbl val="0"/>
      </c:catAx>
      <c:valAx>
        <c:axId val="128226944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3375104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'[Grafy_20250116.xlsx]Zaznamenal Projevy klimatu'!$B$87</c:f>
              <c:strCache>
                <c:ptCount val="1"/>
                <c:pt idx="0">
                  <c:v>Nezaznamenal projevy klimatu</c:v>
                </c:pt>
              </c:strCache>
            </c:strRef>
          </c:tx>
          <c:spPr>
            <a:solidFill>
              <a:srgbClr val="8856A7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97AB-4323-B279-3505AC9A09E9}"/>
              </c:ext>
            </c:extLst>
          </c:dPt>
          <c:dPt>
            <c:idx val="1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97AB-4323-B279-3505AC9A09E9}"/>
              </c:ext>
            </c:extLst>
          </c:dPt>
          <c:dPt>
            <c:idx val="3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97AB-4323-B279-3505AC9A09E9}"/>
              </c:ext>
            </c:extLst>
          </c:dPt>
          <c:dPt>
            <c:idx val="4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97AB-4323-B279-3505AC9A09E9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'[Grafy_20250116.xlsx]Zaznamenal Projevy klimatu'!$A$88:$A$93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'[Grafy_20250116.xlsx]Zaznamenal Projevy klimatu'!$B$88:$B$93</c:f>
              <c:numCache>
                <c:formatCode>General</c:formatCode>
                <c:ptCount val="6"/>
                <c:pt idx="0">
                  <c:v>55.5</c:v>
                </c:pt>
                <c:pt idx="1">
                  <c:v>57.3</c:v>
                </c:pt>
                <c:pt idx="2">
                  <c:v>82.5</c:v>
                </c:pt>
                <c:pt idx="3">
                  <c:v>76.2</c:v>
                </c:pt>
                <c:pt idx="4">
                  <c:v>92.3</c:v>
                </c:pt>
                <c:pt idx="5">
                  <c:v>90.2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7AB-4323-B279-3505AC9A09E9}"/>
            </c:ext>
          </c:extLst>
        </c:ser>
        <c:ser>
          <c:idx val="1"/>
          <c:order val="1"/>
          <c:tx>
            <c:strRef>
              <c:f>'[Grafy_20250116.xlsx]Zaznamenal Projevy klimatu'!$C$87</c:f>
              <c:strCache>
                <c:ptCount val="1"/>
                <c:pt idx="0">
                  <c:v>Zaznamenal projevy klimatu</c:v>
                </c:pt>
              </c:strCache>
            </c:strRef>
          </c:tx>
          <c:spPr>
            <a:solidFill>
              <a:srgbClr val="9EBCDA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A-97AB-4323-B279-3505AC9A09E9}"/>
              </c:ext>
            </c:extLst>
          </c:dPt>
          <c:dPt>
            <c:idx val="1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C-97AB-4323-B279-3505AC9A09E9}"/>
              </c:ext>
            </c:extLst>
          </c:dPt>
          <c:dPt>
            <c:idx val="3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E-97AB-4323-B279-3505AC9A09E9}"/>
              </c:ext>
            </c:extLst>
          </c:dPt>
          <c:dPt>
            <c:idx val="4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10-97AB-4323-B279-3505AC9A09E9}"/>
              </c:ext>
            </c:extLst>
          </c:dPt>
          <c:dLbls>
            <c:numFmt formatCode="#,##0.00" sourceLinked="0"/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'[Grafy_20250116.xlsx]Zaznamenal Projevy klimatu'!$A$88:$A$93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'[Grafy_20250116.xlsx]Zaznamenal Projevy klimatu'!$C$88:$C$93</c:f>
              <c:numCache>
                <c:formatCode>General</c:formatCode>
                <c:ptCount val="6"/>
                <c:pt idx="0">
                  <c:v>70.5</c:v>
                </c:pt>
                <c:pt idx="1">
                  <c:v>46.7</c:v>
                </c:pt>
                <c:pt idx="2">
                  <c:v>79.5</c:v>
                </c:pt>
                <c:pt idx="3">
                  <c:v>83.3</c:v>
                </c:pt>
                <c:pt idx="4">
                  <c:v>88.1</c:v>
                </c:pt>
                <c:pt idx="5">
                  <c:v>91.8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97AB-4323-B279-3505AC9A09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2385536"/>
        <c:axId val="128733120"/>
      </c:barChart>
      <c:catAx>
        <c:axId val="23238553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128733120"/>
        <c:crosses val="autoZero"/>
        <c:auto val="1"/>
        <c:lblAlgn val="ctr"/>
        <c:lblOffset val="100"/>
        <c:noMultiLvlLbl val="0"/>
      </c:catAx>
      <c:valAx>
        <c:axId val="128733120"/>
        <c:scaling>
          <c:orientation val="minMax"/>
          <c:min val="0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323855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[Grafy_20250116.xlsx]Pobyt_v_přírodě!$B$86</c:f>
              <c:strCache>
                <c:ptCount val="1"/>
                <c:pt idx="0">
                  <c:v>Méně často</c:v>
                </c:pt>
              </c:strCache>
            </c:strRef>
          </c:tx>
          <c:spPr>
            <a:solidFill>
              <a:srgbClr val="8856A7"/>
            </a:solidFill>
            <a:ln w="25400">
              <a:solidFill>
                <a:srgbClr val="FF0000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8856A7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1-013C-4AE9-8419-E787F78FDF8C}"/>
              </c:ext>
            </c:extLst>
          </c:dPt>
          <c:dPt>
            <c:idx val="5"/>
            <c:invertIfNegative val="0"/>
            <c:bubble3D val="0"/>
            <c:spPr>
              <a:solidFill>
                <a:srgbClr val="8856A7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3-013C-4AE9-8419-E787F78FDF8C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[Grafy_20250116.xlsx]Pobyt_v_přírodě!$A$87:$A$92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[Grafy_20250116.xlsx]Pobyt_v_přírodě!$B$87:$B$92</c:f>
              <c:numCache>
                <c:formatCode>General</c:formatCode>
                <c:ptCount val="6"/>
                <c:pt idx="0">
                  <c:v>54.6</c:v>
                </c:pt>
                <c:pt idx="1">
                  <c:v>59.6</c:v>
                </c:pt>
                <c:pt idx="2">
                  <c:v>86.6</c:v>
                </c:pt>
                <c:pt idx="3">
                  <c:v>77.599999999999994</c:v>
                </c:pt>
                <c:pt idx="4">
                  <c:v>92.5</c:v>
                </c:pt>
                <c:pt idx="5">
                  <c:v>90.1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13C-4AE9-8419-E787F78FDF8C}"/>
            </c:ext>
          </c:extLst>
        </c:ser>
        <c:ser>
          <c:idx val="1"/>
          <c:order val="1"/>
          <c:tx>
            <c:strRef>
              <c:f>[Grafy_20250116.xlsx]Pobyt_v_přírodě!$C$86</c:f>
              <c:strCache>
                <c:ptCount val="1"/>
                <c:pt idx="0">
                  <c:v>Alespoň několikrát týdně v přírodě</c:v>
                </c:pt>
              </c:strCache>
            </c:strRef>
          </c:tx>
          <c:spPr>
            <a:solidFill>
              <a:srgbClr val="9EBCDA"/>
            </a:solidFill>
            <a:ln w="15875">
              <a:solidFill>
                <a:srgbClr val="FF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6-013C-4AE9-8419-E787F78FDF8C}"/>
              </c:ext>
            </c:extLst>
          </c:dPt>
          <c:dPt>
            <c:idx val="1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8-013C-4AE9-8419-E787F78FDF8C}"/>
              </c:ext>
            </c:extLst>
          </c:dPt>
          <c:dPt>
            <c:idx val="2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A-013C-4AE9-8419-E787F78FDF8C}"/>
              </c:ext>
            </c:extLst>
          </c:dPt>
          <c:dPt>
            <c:idx val="3"/>
            <c:invertIfNegative val="0"/>
            <c:bubble3D val="0"/>
            <c:spPr>
              <a:solidFill>
                <a:srgbClr val="9EBCDA"/>
              </a:solidFill>
              <a:ln w="15875">
                <a:noFill/>
              </a:ln>
            </c:spPr>
            <c:extLst>
              <c:ext xmlns:c16="http://schemas.microsoft.com/office/drawing/2014/chart" uri="{C3380CC4-5D6E-409C-BE32-E72D297353CC}">
                <c16:uniqueId val="{0000000C-013C-4AE9-8419-E787F78FDF8C}"/>
              </c:ext>
            </c:extLst>
          </c:dPt>
          <c:dPt>
            <c:idx val="4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E-013C-4AE9-8419-E787F78FDF8C}"/>
              </c:ext>
            </c:extLst>
          </c:dPt>
          <c:dPt>
            <c:idx val="5"/>
            <c:invertIfNegative val="0"/>
            <c:bubble3D val="0"/>
            <c:spPr>
              <a:solidFill>
                <a:srgbClr val="9EBCDA"/>
              </a:solidFill>
              <a:ln w="15875">
                <a:noFill/>
              </a:ln>
            </c:spPr>
            <c:extLst>
              <c:ext xmlns:c16="http://schemas.microsoft.com/office/drawing/2014/chart" uri="{C3380CC4-5D6E-409C-BE32-E72D297353CC}">
                <c16:uniqueId val="{00000010-013C-4AE9-8419-E787F78FDF8C}"/>
              </c:ext>
            </c:extLst>
          </c:dPt>
          <c:dLbls>
            <c:numFmt formatCode="#,##0.00" sourceLinked="0"/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[Grafy_20250116.xlsx]Pobyt_v_přírodě!$A$87:$A$92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[Grafy_20250116.xlsx]Pobyt_v_přírodě!$C$87:$C$92</c:f>
              <c:numCache>
                <c:formatCode>General</c:formatCode>
                <c:ptCount val="6"/>
                <c:pt idx="0">
                  <c:v>71.2</c:v>
                </c:pt>
                <c:pt idx="1">
                  <c:v>45.1</c:v>
                </c:pt>
                <c:pt idx="2">
                  <c:v>76.099999999999994</c:v>
                </c:pt>
                <c:pt idx="3">
                  <c:v>82.2</c:v>
                </c:pt>
                <c:pt idx="4">
                  <c:v>88.8</c:v>
                </c:pt>
                <c:pt idx="5">
                  <c:v>92.3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013C-4AE9-8419-E787F78FDF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4046464"/>
        <c:axId val="128736576"/>
      </c:barChart>
      <c:catAx>
        <c:axId val="23404646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128736576"/>
        <c:crosses val="autoZero"/>
        <c:auto val="1"/>
        <c:lblAlgn val="ctr"/>
        <c:lblOffset val="100"/>
        <c:noMultiLvlLbl val="0"/>
      </c:catAx>
      <c:valAx>
        <c:axId val="128736576"/>
        <c:scaling>
          <c:orientation val="minMax"/>
          <c:min val="0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340464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List1!$B$67</c:f>
              <c:strCache>
                <c:ptCount val="1"/>
                <c:pt idx="0">
                  <c:v>Vnímání (spíše) nesouhlasících</c:v>
                </c:pt>
              </c:strCache>
            </c:strRef>
          </c:tx>
          <c:spPr>
            <a:solidFill>
              <a:srgbClr val="8856A7"/>
            </a:solidFill>
            <a:ln w="25400">
              <a:solidFill>
                <a:srgbClr val="FF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8856A7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1-C127-4957-9617-20C463947B1E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List1!$A$68:$A$73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List1!$B$68:$B$73</c:f>
              <c:numCache>
                <c:formatCode>###0.00</c:formatCode>
                <c:ptCount val="6"/>
                <c:pt idx="0">
                  <c:v>3.5813748127031038</c:v>
                </c:pt>
                <c:pt idx="1">
                  <c:v>3.6616332648346752</c:v>
                </c:pt>
                <c:pt idx="2">
                  <c:v>3.5319746407018475</c:v>
                </c:pt>
                <c:pt idx="3">
                  <c:v>3.4322182944686395</c:v>
                </c:pt>
                <c:pt idx="4">
                  <c:v>3.5227621254061785</c:v>
                </c:pt>
                <c:pt idx="5">
                  <c:v>3.228023527159662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27-4957-9617-20C463947B1E}"/>
            </c:ext>
          </c:extLst>
        </c:ser>
        <c:ser>
          <c:idx val="1"/>
          <c:order val="1"/>
          <c:tx>
            <c:strRef>
              <c:f>List1!$C$67</c:f>
              <c:strCache>
                <c:ptCount val="1"/>
                <c:pt idx="0">
                  <c:v>Vnímání (spíše) souhlasících</c:v>
                </c:pt>
              </c:strCache>
            </c:strRef>
          </c:tx>
          <c:spPr>
            <a:solidFill>
              <a:srgbClr val="9EBCDA"/>
            </a:solidFill>
            <a:ln w="25400">
              <a:solidFill>
                <a:srgbClr val="FF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9EBCDA"/>
              </a:solidFill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4-C127-4957-9617-20C463947B1E}"/>
              </c:ext>
            </c:extLst>
          </c:dPt>
          <c:dLbls>
            <c:numFmt formatCode="#,##0.00" sourceLinked="0"/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List1!$A$68:$A$73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List1!$C$68:$C$73</c:f>
              <c:numCache>
                <c:formatCode>###0.00</c:formatCode>
                <c:ptCount val="6"/>
                <c:pt idx="0">
                  <c:v>3.7416612476463547</c:v>
                </c:pt>
                <c:pt idx="1">
                  <c:v>3.722190695664461</c:v>
                </c:pt>
                <c:pt idx="2">
                  <c:v>3.734512922508749</c:v>
                </c:pt>
                <c:pt idx="3">
                  <c:v>3.7753700290083438</c:v>
                </c:pt>
                <c:pt idx="4">
                  <c:v>3.7162978717651032</c:v>
                </c:pt>
                <c:pt idx="5">
                  <c:v>3.7500578396446231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127-4957-9617-20C463947B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4145280"/>
        <c:axId val="202360512"/>
      </c:barChart>
      <c:catAx>
        <c:axId val="2341452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202360512"/>
        <c:crosses val="autoZero"/>
        <c:auto val="1"/>
        <c:lblAlgn val="ctr"/>
        <c:lblOffset val="100"/>
        <c:noMultiLvlLbl val="0"/>
      </c:catAx>
      <c:valAx>
        <c:axId val="202360512"/>
        <c:scaling>
          <c:orientation val="minMax"/>
          <c:min val="0"/>
        </c:scaling>
        <c:delete val="0"/>
        <c:axPos val="b"/>
        <c:majorGridlines/>
        <c:numFmt formatCode="###0.00" sourceLinked="1"/>
        <c:majorTickMark val="none"/>
        <c:minorTickMark val="none"/>
        <c:tickLblPos val="nextTo"/>
        <c:spPr>
          <a:ln w="9525">
            <a:noFill/>
          </a:ln>
        </c:spPr>
        <c:crossAx val="23414528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List1!$B$76</c:f>
              <c:strCache>
                <c:ptCount val="1"/>
                <c:pt idx="0">
                  <c:v>Síla zastávaných hodnot (spíše) nesouhlasících</c:v>
                </c:pt>
              </c:strCache>
            </c:strRef>
          </c:tx>
          <c:spPr>
            <a:solidFill>
              <a:srgbClr val="8856A7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CC6A-4003-A508-5CE4116D0639}"/>
              </c:ext>
            </c:extLst>
          </c:dPt>
          <c:dPt>
            <c:idx val="1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CC6A-4003-A508-5CE4116D0639}"/>
              </c:ext>
            </c:extLst>
          </c:dPt>
          <c:dPt>
            <c:idx val="5"/>
            <c:invertIfNegative val="0"/>
            <c:bubble3D val="0"/>
            <c:spPr>
              <a:solidFill>
                <a:srgbClr val="8856A7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CC6A-4003-A508-5CE4116D0639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List1!$A$77:$A$82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List1!$B$77:$B$82</c:f>
              <c:numCache>
                <c:formatCode>###0.0000</c:formatCode>
                <c:ptCount val="6"/>
                <c:pt idx="0">
                  <c:v>2.5430435293739921</c:v>
                </c:pt>
                <c:pt idx="1">
                  <c:v>2.2534411520119582</c:v>
                </c:pt>
                <c:pt idx="2">
                  <c:v>2.3029933220457433</c:v>
                </c:pt>
                <c:pt idx="3">
                  <c:v>2.4591873514717681</c:v>
                </c:pt>
                <c:pt idx="4">
                  <c:v>2.3337865164213762</c:v>
                </c:pt>
                <c:pt idx="5">
                  <c:v>2.5759609916094508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C6A-4003-A508-5CE4116D0639}"/>
            </c:ext>
          </c:extLst>
        </c:ser>
        <c:ser>
          <c:idx val="1"/>
          <c:order val="1"/>
          <c:tx>
            <c:strRef>
              <c:f>List1!$C$76</c:f>
              <c:strCache>
                <c:ptCount val="1"/>
                <c:pt idx="0">
                  <c:v>Síla zastávaných hodnot (spíše) souhlasících</c:v>
                </c:pt>
              </c:strCache>
            </c:strRef>
          </c:tx>
          <c:spPr>
            <a:solidFill>
              <a:srgbClr val="9EBCDA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8-CC6A-4003-A508-5CE4116D0639}"/>
              </c:ext>
            </c:extLst>
          </c:dPt>
          <c:dPt>
            <c:idx val="1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A-CC6A-4003-A508-5CE4116D0639}"/>
              </c:ext>
            </c:extLst>
          </c:dPt>
          <c:dPt>
            <c:idx val="5"/>
            <c:invertIfNegative val="0"/>
            <c:bubble3D val="0"/>
            <c:spPr>
              <a:solidFill>
                <a:srgbClr val="9EBCDA"/>
              </a:solidFill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C-CC6A-4003-A508-5CE4116D0639}"/>
              </c:ext>
            </c:extLst>
          </c:dPt>
          <c:dLbls>
            <c:numFmt formatCode="#,##0.00" sourceLinked="0"/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List1!$A$77:$A$82</c:f>
              <c:strCache>
                <c:ptCount val="6"/>
                <c:pt idx="0">
                  <c:v> Přemnožená spárkatá zvěř má negativní vliv na lesy a měl by se navýšit její odlov</c:v>
                </c:pt>
                <c:pt idx="1">
                  <c:v>Umělá výsadba sazenic stromů v lese by měla být zákonem omezena</c:v>
                </c:pt>
                <c:pt idx="2">
                  <c:v>Vlastníci lesa by měli mít povinnost ponechávat část zbytků po těžbě dřeva k zetlení</c:v>
                </c:pt>
                <c:pt idx="3">
                  <c:v> Stát by měl vlastníkům lesů přispívat na ekosystémové funkce lesů</c:v>
                </c:pt>
                <c:pt idx="4">
                  <c:v>V našich lesích by se měl zvýšit podíl suchu odolných dřevin</c:v>
                </c:pt>
                <c:pt idx="5">
                  <c:v> Přírodě blízká obnova lesních mokřadů a toků by měla být státem podporována</c:v>
                </c:pt>
              </c:strCache>
            </c:strRef>
          </c:cat>
          <c:val>
            <c:numRef>
              <c:f>List1!$C$77:$C$82</c:f>
              <c:numCache>
                <c:formatCode>###0.0000</c:formatCode>
                <c:ptCount val="6"/>
                <c:pt idx="0">
                  <c:v>2.2600393829919647</c:v>
                </c:pt>
                <c:pt idx="1">
                  <c:v>2.4745249229714625</c:v>
                </c:pt>
                <c:pt idx="2">
                  <c:v>2.3832832233142027</c:v>
                </c:pt>
                <c:pt idx="3">
                  <c:v>2.3380378360964502</c:v>
                </c:pt>
                <c:pt idx="4">
                  <c:v>2.3768703689751924</c:v>
                </c:pt>
                <c:pt idx="5">
                  <c:v>2.3362224316834261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CC6A-4003-A508-5CE4116D06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4271744"/>
        <c:axId val="202365120"/>
      </c:barChart>
      <c:catAx>
        <c:axId val="23427174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202365120"/>
        <c:crosses val="autoZero"/>
        <c:auto val="1"/>
        <c:lblAlgn val="ctr"/>
        <c:lblOffset val="100"/>
        <c:noMultiLvlLbl val="0"/>
      </c:catAx>
      <c:valAx>
        <c:axId val="202365120"/>
        <c:scaling>
          <c:orientation val="minMax"/>
          <c:min val="0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spPr>
          <a:ln w="9525">
            <a:noFill/>
          </a:ln>
        </c:spPr>
        <c:crossAx val="23427174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 smtClean="0"/>
              <a:t>Klepnutím lze upravit styly předlohy textu.</a:t>
            </a:r>
          </a:p>
          <a:p>
            <a:pPr lvl="1"/>
            <a:r>
              <a:rPr lang="cs-CZ" altLang="cs-CZ" noProof="0" smtClean="0"/>
              <a:t>Druhá úroveň</a:t>
            </a:r>
          </a:p>
          <a:p>
            <a:pPr lvl="2"/>
            <a:r>
              <a:rPr lang="cs-CZ" altLang="cs-CZ" noProof="0" smtClean="0"/>
              <a:t>Třetí úroveň</a:t>
            </a:r>
          </a:p>
          <a:p>
            <a:pPr lvl="3"/>
            <a:r>
              <a:rPr lang="cs-CZ" altLang="cs-CZ" noProof="0" smtClean="0"/>
              <a:t>Čtvrtá úroveň</a:t>
            </a:r>
          </a:p>
          <a:p>
            <a:pPr lvl="4"/>
            <a:r>
              <a:rPr lang="cs-CZ" altLang="cs-CZ" noProof="0" smtClean="0"/>
              <a:t>Pátá úroveň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41746A7-7B09-4EAC-A887-58FF1A42D89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957409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51512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u="none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10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023213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u="none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11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57187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395107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u="none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13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781672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u="none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14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72628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15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31920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63087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34251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u="none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84460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39910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 dirty="0" smtClean="0">
              <a:latin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69156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u="none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16868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u="none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01802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u="none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746A7-7B09-4EAC-A887-58FF1A42D89C}" type="slidenum">
              <a:rPr lang="cs-CZ" altLang="cs-CZ" smtClean="0"/>
              <a:pPr>
                <a:defRPr/>
              </a:pPr>
              <a:t>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53789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5CD33-3CD3-47D4-84C7-43D8169F2F7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42103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A2FC0-9D95-45ED-AE86-3C03DCC7A55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05472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5C741-350E-4807-A9B3-E4952B503B7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5385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88B34-5DCB-44FF-B842-8A866B06E19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9975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9F8C8-0007-446D-AFB1-A8DFD666CCD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2963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6FD57-3C52-42AA-9ABC-1705E8B2F52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7266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6A859-34F7-43E9-87DB-AD3B77CE892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00028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4C314-5A10-4A5A-82DF-DDCA12680A0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8176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1F348-93DE-4DA4-A50F-D8E1BC728AB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68948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480AF-F711-4051-A7E3-C3DF3FB5F58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66079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8393E-0085-4EA0-A833-14344FC1146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991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cs-CZ" altLang="cs-CZ"/>
              <a:t>Jméno a příjmení, místo, datum, typ prezentace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27E313A-ED12-4E56-A9D6-895A25DE6A0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4473/CSDA/KYCVB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7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481443" y="3717032"/>
            <a:ext cx="7772400" cy="1693962"/>
          </a:xfrm>
        </p:spPr>
        <p:txBody>
          <a:bodyPr/>
          <a:lstStyle/>
          <a:p>
            <a:pPr algn="l" eaLnBrk="1" hangingPunct="1"/>
            <a:r>
              <a:rPr lang="cs-CZ" altLang="cs-CZ" sz="4000" dirty="0" smtClean="0">
                <a:solidFill>
                  <a:schemeClr val="bg1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/>
            </a:r>
            <a:br>
              <a:rPr lang="cs-CZ" altLang="cs-CZ" sz="4000" dirty="0" smtClean="0">
                <a:solidFill>
                  <a:schemeClr val="bg1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</a:br>
            <a:r>
              <a:rPr lang="cs-CZ" altLang="cs-CZ" sz="4000" dirty="0">
                <a:solidFill>
                  <a:schemeClr val="bg1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/>
            </a:r>
            <a:br>
              <a:rPr lang="cs-CZ" altLang="cs-CZ" sz="4000" dirty="0">
                <a:solidFill>
                  <a:schemeClr val="bg1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</a:br>
            <a:r>
              <a:rPr lang="cs-CZ" altLang="cs-CZ" sz="3600" dirty="0" smtClean="0">
                <a:solidFill>
                  <a:schemeClr val="bg1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Postoje veřejnosti k adaptačním opatřením v lesích</a:t>
            </a:r>
            <a:br>
              <a:rPr lang="cs-CZ" altLang="cs-CZ" sz="3600" dirty="0" smtClean="0">
                <a:solidFill>
                  <a:schemeClr val="bg1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</a:br>
            <a:r>
              <a:rPr lang="cs-CZ" altLang="cs-CZ" sz="4000" dirty="0" smtClean="0">
                <a:solidFill>
                  <a:schemeClr val="bg1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/>
            </a:r>
            <a:br>
              <a:rPr lang="cs-CZ" altLang="cs-CZ" sz="4000" dirty="0" smtClean="0">
                <a:solidFill>
                  <a:schemeClr val="bg1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</a:br>
            <a:r>
              <a:rPr lang="cs-CZ" sz="1600" dirty="0" smtClean="0">
                <a:latin typeface="Motiva Sans" panose="00000500000000000000"/>
              </a:rPr>
              <a:t> </a:t>
            </a:r>
            <a:r>
              <a:rPr lang="cs-CZ" sz="1600" dirty="0">
                <a:latin typeface="Motiva Sans" panose="00000500000000000000"/>
              </a:rPr>
              <a:t/>
            </a:r>
            <a:br>
              <a:rPr lang="cs-CZ" sz="1600" dirty="0">
                <a:latin typeface="Motiva Sans" panose="00000500000000000000"/>
              </a:rPr>
            </a:br>
            <a:endParaRPr lang="cs-CZ" altLang="cs-CZ" sz="1600" dirty="0" smtClean="0">
              <a:solidFill>
                <a:schemeClr val="bg1"/>
              </a:solidFill>
              <a:latin typeface="Motiva Sans" panose="00000500000000000000" pitchFamily="50" charset="-18"/>
              <a:ea typeface="Motiva Sans" panose="00000500000000000000" pitchFamily="50" charset="-18"/>
              <a:cs typeface="Motiva Sans" panose="00000500000000000000" pitchFamily="50" charset="-18"/>
            </a:endParaRPr>
          </a:p>
        </p:txBody>
      </p:sp>
      <p:pic>
        <p:nvPicPr>
          <p:cNvPr id="3075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813538"/>
            <a:ext cx="2824455" cy="6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Zástupný symbol pro zápatí 1"/>
          <p:cNvSpPr>
            <a:spLocks noGrp="1"/>
          </p:cNvSpPr>
          <p:nvPr>
            <p:ph type="ftr" sz="quarter" idx="11"/>
          </p:nvPr>
        </p:nvSpPr>
        <p:spPr>
          <a:xfrm>
            <a:off x="481443" y="6021288"/>
            <a:ext cx="6408737" cy="47625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cs-CZ" altLang="cs-CZ" dirty="0" smtClean="0">
                <a:solidFill>
                  <a:schemeClr val="bg1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Jana Stachová, </a:t>
            </a:r>
            <a:r>
              <a:rPr lang="cs-CZ" altLang="cs-CZ" dirty="0">
                <a:solidFill>
                  <a:schemeClr val="bg1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D</a:t>
            </a:r>
            <a:r>
              <a:rPr lang="cs-CZ" altLang="cs-CZ" dirty="0" smtClean="0">
                <a:solidFill>
                  <a:schemeClr val="bg1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aniel Čermák, 19.3.2025 Praha</a:t>
            </a:r>
            <a:endParaRPr lang="cs-CZ" altLang="cs-CZ" dirty="0">
              <a:solidFill>
                <a:schemeClr val="bg1"/>
              </a:solidFill>
              <a:latin typeface="Motiva Sans" panose="00000500000000000000" pitchFamily="50" charset="-18"/>
              <a:ea typeface="Motiva Sans" panose="00000500000000000000" pitchFamily="50" charset="-18"/>
              <a:cs typeface="Motiva Sans" panose="00000500000000000000" pitchFamily="50" charset="-18"/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654" y="404664"/>
            <a:ext cx="4986192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7" y="1196752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000" dirty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Procento souhlasících s modelovými adaptačními opatřeními v </a:t>
            </a:r>
            <a:r>
              <a:rPr lang="cs-CZ" altLang="cs-CZ" sz="20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závislosti na frekvenci pobytu v přírodě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6" y="1755968"/>
            <a:ext cx="8229600" cy="4625360"/>
          </a:xfrm>
        </p:spPr>
        <p:txBody>
          <a:bodyPr/>
          <a:lstStyle/>
          <a:p>
            <a:pPr marL="0" indent="0" eaLnBrk="1" hangingPunct="1">
              <a:buNone/>
            </a:pPr>
            <a:endParaRPr lang="cs-CZ" sz="1800" dirty="0">
              <a:latin typeface="Motiva Sans" panose="00000500000000000000"/>
            </a:endParaRPr>
          </a:p>
          <a:p>
            <a:pPr marL="0" indent="0" eaLnBrk="1" hangingPunct="1">
              <a:buNone/>
            </a:pPr>
            <a:endParaRPr lang="cs-CZ" sz="1800" dirty="0" smtClean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800" dirty="0" smtClean="0">
                <a:latin typeface="Motiva Sans" panose="00000500000000000000"/>
              </a:rPr>
              <a:t> </a:t>
            </a:r>
          </a:p>
          <a:p>
            <a:pPr eaLnBrk="1" hangingPunct="1"/>
            <a:endParaRPr lang="cs-CZ" sz="1600" kern="1200" dirty="0">
              <a:latin typeface="Motiva Sans" panose="0000050000000000000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6225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3616"/>
            <a:ext cx="2736304" cy="720724"/>
          </a:xfrm>
          <a:prstGeom prst="rect">
            <a:avLst/>
          </a:prstGeom>
        </p:spPr>
      </p:pic>
      <p:graphicFrame>
        <p:nvGraphicFramePr>
          <p:cNvPr id="8" name="Graf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546725"/>
              </p:ext>
            </p:extLst>
          </p:nvPr>
        </p:nvGraphicFramePr>
        <p:xfrm>
          <a:off x="611561" y="1755968"/>
          <a:ext cx="7488832" cy="4679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8754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6406" y="1090977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0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Souvislost s vnímáním existence ekologických hrozeb na 5bodové škále (1 – zlehčování nebezpečí až 5- uvědomění si hrozeb)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6" y="1755968"/>
            <a:ext cx="8229600" cy="4625360"/>
          </a:xfrm>
        </p:spPr>
        <p:txBody>
          <a:bodyPr/>
          <a:lstStyle/>
          <a:p>
            <a:pPr marL="0" indent="0" eaLnBrk="1" hangingPunct="1">
              <a:buNone/>
            </a:pPr>
            <a:endParaRPr lang="cs-CZ" sz="1800" dirty="0">
              <a:latin typeface="Motiva Sans" panose="00000500000000000000"/>
            </a:endParaRPr>
          </a:p>
          <a:p>
            <a:pPr marL="0" indent="0" eaLnBrk="1" hangingPunct="1">
              <a:buNone/>
            </a:pPr>
            <a:endParaRPr lang="cs-CZ" sz="1800" dirty="0" smtClean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800" dirty="0" smtClean="0">
                <a:latin typeface="Motiva Sans" panose="00000500000000000000"/>
              </a:rPr>
              <a:t> </a:t>
            </a:r>
          </a:p>
          <a:p>
            <a:pPr eaLnBrk="1" hangingPunct="1"/>
            <a:endParaRPr lang="cs-CZ" sz="1600" kern="1200" dirty="0">
              <a:latin typeface="Motiva Sans" panose="0000050000000000000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1521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3616"/>
            <a:ext cx="2736304" cy="720724"/>
          </a:xfrm>
          <a:prstGeom prst="rect">
            <a:avLst/>
          </a:prstGeom>
        </p:spPr>
      </p:pic>
      <p:graphicFrame>
        <p:nvGraphicFramePr>
          <p:cNvPr id="8" name="Graf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587279"/>
              </p:ext>
            </p:extLst>
          </p:nvPr>
        </p:nvGraphicFramePr>
        <p:xfrm>
          <a:off x="-26604" y="1755968"/>
          <a:ext cx="9294725" cy="4679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4390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6406" y="1090977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0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Souvislost se silou zastávaných egoistických a altruistických hodnot na 6bodové škále (1-nejslaběji až 6-nejsilněji)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6" y="1755968"/>
            <a:ext cx="8229600" cy="4625360"/>
          </a:xfrm>
        </p:spPr>
        <p:txBody>
          <a:bodyPr/>
          <a:lstStyle/>
          <a:p>
            <a:pPr marL="0" indent="0" eaLnBrk="1" hangingPunct="1">
              <a:buNone/>
            </a:pPr>
            <a:endParaRPr lang="cs-CZ" sz="1800" dirty="0">
              <a:latin typeface="Motiva Sans" panose="00000500000000000000"/>
            </a:endParaRPr>
          </a:p>
          <a:p>
            <a:pPr marL="0" indent="0" eaLnBrk="1" hangingPunct="1">
              <a:buNone/>
            </a:pPr>
            <a:endParaRPr lang="cs-CZ" sz="1800" dirty="0" smtClean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800" dirty="0" smtClean="0">
                <a:latin typeface="Motiva Sans" panose="00000500000000000000"/>
              </a:rPr>
              <a:t> </a:t>
            </a:r>
          </a:p>
          <a:p>
            <a:pPr eaLnBrk="1" hangingPunct="1"/>
            <a:endParaRPr lang="cs-CZ" sz="1600" kern="1200" dirty="0">
              <a:latin typeface="Motiva Sans" panose="0000050000000000000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1521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3616"/>
            <a:ext cx="2736304" cy="720724"/>
          </a:xfrm>
          <a:prstGeom prst="rect">
            <a:avLst/>
          </a:prstGeom>
        </p:spPr>
      </p:pic>
      <p:graphicFrame>
        <p:nvGraphicFramePr>
          <p:cNvPr id="9" name="Graf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66122"/>
              </p:ext>
            </p:extLst>
          </p:nvPr>
        </p:nvGraphicFramePr>
        <p:xfrm>
          <a:off x="280987" y="2060848"/>
          <a:ext cx="4219005" cy="4374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f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617818"/>
              </p:ext>
            </p:extLst>
          </p:nvPr>
        </p:nvGraphicFramePr>
        <p:xfrm>
          <a:off x="4499992" y="1885089"/>
          <a:ext cx="4391596" cy="4550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21277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6406" y="1118994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0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Souvislost se silou zastávaných biosférických hodnot na 6bodové škále (1-nejslaběji až 6-nejsliněji)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6" y="1755968"/>
            <a:ext cx="8229600" cy="4625360"/>
          </a:xfrm>
        </p:spPr>
        <p:txBody>
          <a:bodyPr/>
          <a:lstStyle/>
          <a:p>
            <a:pPr marL="0" indent="0" eaLnBrk="1" hangingPunct="1">
              <a:buNone/>
            </a:pPr>
            <a:endParaRPr lang="cs-CZ" sz="1800" dirty="0">
              <a:latin typeface="Motiva Sans" panose="00000500000000000000"/>
            </a:endParaRPr>
          </a:p>
          <a:p>
            <a:pPr marL="0" indent="0" eaLnBrk="1" hangingPunct="1">
              <a:buNone/>
            </a:pPr>
            <a:endParaRPr lang="cs-CZ" sz="1800" dirty="0" smtClean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800" dirty="0" smtClean="0">
                <a:latin typeface="Motiva Sans" panose="00000500000000000000"/>
              </a:rPr>
              <a:t> </a:t>
            </a:r>
          </a:p>
          <a:p>
            <a:pPr eaLnBrk="1" hangingPunct="1"/>
            <a:endParaRPr lang="cs-CZ" sz="1600" kern="1200" dirty="0">
              <a:latin typeface="Motiva Sans" panose="0000050000000000000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1521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3616"/>
            <a:ext cx="2736304" cy="720724"/>
          </a:xfrm>
          <a:prstGeom prst="rect">
            <a:avLst/>
          </a:prstGeom>
        </p:spPr>
      </p:pic>
      <p:graphicFrame>
        <p:nvGraphicFramePr>
          <p:cNvPr id="9" name="Graf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949402"/>
              </p:ext>
            </p:extLst>
          </p:nvPr>
        </p:nvGraphicFramePr>
        <p:xfrm>
          <a:off x="291040" y="3960673"/>
          <a:ext cx="8405020" cy="2474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Graf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722386"/>
              </p:ext>
            </p:extLst>
          </p:nvPr>
        </p:nvGraphicFramePr>
        <p:xfrm>
          <a:off x="250825" y="1941124"/>
          <a:ext cx="8640763" cy="4494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92157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17588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4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Potřeba poznání složitosti a </a:t>
            </a:r>
            <a:r>
              <a:rPr lang="cs-CZ" altLang="cs-CZ" sz="2400" dirty="0" err="1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mnohorozměrnosti</a:t>
            </a:r>
            <a:r>
              <a:rPr lang="cs-CZ" altLang="cs-CZ" sz="24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 postojů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6" y="1755968"/>
            <a:ext cx="8229600" cy="4625360"/>
          </a:xfrm>
        </p:spPr>
        <p:txBody>
          <a:bodyPr/>
          <a:lstStyle/>
          <a:p>
            <a:pPr marL="0" indent="0" eaLnBrk="1" hangingPunct="1">
              <a:buNone/>
            </a:pPr>
            <a:endParaRPr lang="cs-CZ" sz="1800" dirty="0">
              <a:latin typeface="Motiva Sans" panose="00000500000000000000"/>
            </a:endParaRPr>
          </a:p>
          <a:p>
            <a:pPr marL="0" indent="0" eaLnBrk="1" hangingPunct="1">
              <a:buNone/>
            </a:pPr>
            <a:endParaRPr lang="cs-CZ" sz="1800" dirty="0" smtClean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800" dirty="0" smtClean="0">
                <a:latin typeface="Motiva Sans" panose="00000500000000000000"/>
              </a:rPr>
              <a:t> </a:t>
            </a:r>
          </a:p>
          <a:p>
            <a:pPr eaLnBrk="1" hangingPunct="1"/>
            <a:endParaRPr lang="cs-CZ" sz="1600" kern="1200" dirty="0">
              <a:latin typeface="Motiva Sans" panose="0000050000000000000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6225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3616"/>
            <a:ext cx="2736304" cy="720724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452116" y="1758563"/>
            <a:ext cx="782701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cs-CZ" sz="1400" dirty="0">
                <a:latin typeface="Motiva Sans" panose="00000500000000000000"/>
              </a:rPr>
              <a:t>Postoje </a:t>
            </a:r>
            <a:r>
              <a:rPr lang="cs-CZ" sz="1400" dirty="0" smtClean="0">
                <a:latin typeface="Motiva Sans" panose="00000500000000000000"/>
              </a:rPr>
              <a:t>k adaptačním opatřením jsou </a:t>
            </a:r>
            <a:r>
              <a:rPr lang="cs-CZ" sz="1400" dirty="0">
                <a:latin typeface="Motiva Sans" panose="00000500000000000000"/>
              </a:rPr>
              <a:t>částečně spojeny se </a:t>
            </a:r>
            <a:r>
              <a:rPr lang="cs-CZ" sz="1400" b="1" dirty="0">
                <a:latin typeface="Motiva Sans" panose="00000500000000000000"/>
              </a:rPr>
              <a:t>sociálními skupinami </a:t>
            </a:r>
            <a:r>
              <a:rPr lang="cs-CZ" sz="1400" dirty="0" smtClean="0">
                <a:latin typeface="Motiva Sans" panose="00000500000000000000"/>
              </a:rPr>
              <a:t>(zejména podle věku), </a:t>
            </a:r>
            <a:r>
              <a:rPr lang="cs-CZ" sz="1400" dirty="0">
                <a:latin typeface="Motiva Sans" panose="00000500000000000000"/>
              </a:rPr>
              <a:t>nicméně výrazněji jsou spojeny s dalšími charakteristikami jednotlivce, </a:t>
            </a:r>
            <a:r>
              <a:rPr lang="cs-CZ" sz="1400" dirty="0" smtClean="0">
                <a:latin typeface="Motiva Sans" panose="00000500000000000000"/>
              </a:rPr>
              <a:t>nejvýznamněji s </a:t>
            </a:r>
            <a:r>
              <a:rPr lang="cs-CZ" sz="1400" b="1" dirty="0" smtClean="0">
                <a:latin typeface="Motiva Sans" panose="00000500000000000000"/>
              </a:rPr>
              <a:t>vnímáním </a:t>
            </a:r>
            <a:r>
              <a:rPr lang="cs-CZ" sz="1400" b="1" dirty="0">
                <a:latin typeface="Motiva Sans" panose="00000500000000000000"/>
              </a:rPr>
              <a:t>konkrétních dopadů klimatické změny</a:t>
            </a:r>
            <a:r>
              <a:rPr lang="cs-CZ" sz="1400" dirty="0">
                <a:latin typeface="Motiva Sans" panose="00000500000000000000"/>
              </a:rPr>
              <a:t>, </a:t>
            </a:r>
            <a:r>
              <a:rPr lang="cs-CZ" sz="1400" dirty="0" smtClean="0">
                <a:latin typeface="Motiva Sans" panose="00000500000000000000"/>
              </a:rPr>
              <a:t> </a:t>
            </a:r>
            <a:r>
              <a:rPr lang="cs-CZ" sz="1400" dirty="0">
                <a:latin typeface="Motiva Sans" panose="00000500000000000000"/>
              </a:rPr>
              <a:t>potřebou </a:t>
            </a:r>
            <a:r>
              <a:rPr lang="cs-CZ" sz="1400" b="1" dirty="0">
                <a:latin typeface="Motiva Sans" panose="00000500000000000000"/>
              </a:rPr>
              <a:t>trávit čas v </a:t>
            </a:r>
            <a:r>
              <a:rPr lang="cs-CZ" sz="1400" b="1" dirty="0" smtClean="0">
                <a:latin typeface="Motiva Sans" panose="00000500000000000000"/>
              </a:rPr>
              <a:t>přírodě</a:t>
            </a:r>
            <a:r>
              <a:rPr lang="cs-CZ" sz="1400" dirty="0" smtClean="0">
                <a:latin typeface="Motiva Sans" panose="00000500000000000000"/>
              </a:rPr>
              <a:t> a nejvýrazněji s </a:t>
            </a:r>
            <a:r>
              <a:rPr lang="cs-CZ" sz="1400" b="1" dirty="0" smtClean="0">
                <a:latin typeface="Motiva Sans" panose="00000500000000000000"/>
              </a:rPr>
              <a:t>vnímáním </a:t>
            </a:r>
            <a:r>
              <a:rPr lang="cs-CZ" sz="1400" b="1" dirty="0">
                <a:latin typeface="Motiva Sans" panose="00000500000000000000"/>
              </a:rPr>
              <a:t>ekologických </a:t>
            </a:r>
            <a:r>
              <a:rPr lang="cs-CZ" sz="1400" b="1" dirty="0" smtClean="0">
                <a:latin typeface="Motiva Sans" panose="00000500000000000000"/>
              </a:rPr>
              <a:t>hrozeb.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cs-CZ" sz="1400" dirty="0" smtClean="0">
              <a:latin typeface="Motiva Sans" panose="0000050000000000000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cs-CZ" sz="1400" dirty="0" smtClean="0">
                <a:latin typeface="Motiva Sans" panose="00000500000000000000"/>
              </a:rPr>
              <a:t>Nelze spoléhat </a:t>
            </a:r>
            <a:r>
              <a:rPr lang="cs-CZ" sz="1400" dirty="0">
                <a:latin typeface="Motiva Sans" panose="00000500000000000000"/>
              </a:rPr>
              <a:t>na jednoduchá vysvětlení postojů podle několika málo charakteristik jednotlivce, ale </a:t>
            </a:r>
            <a:r>
              <a:rPr lang="cs-CZ" sz="1400" dirty="0" smtClean="0">
                <a:latin typeface="Motiva Sans" panose="00000500000000000000"/>
              </a:rPr>
              <a:t>je nutné rozkrývat </a:t>
            </a:r>
            <a:r>
              <a:rPr lang="cs-CZ" sz="1400" dirty="0">
                <a:latin typeface="Motiva Sans" panose="00000500000000000000"/>
              </a:rPr>
              <a:t>složitý a </a:t>
            </a:r>
            <a:r>
              <a:rPr lang="cs-CZ" sz="1400" b="1" dirty="0">
                <a:latin typeface="Motiva Sans" panose="00000500000000000000"/>
              </a:rPr>
              <a:t>multidimenzionální</a:t>
            </a:r>
            <a:r>
              <a:rPr lang="cs-CZ" sz="1400" dirty="0">
                <a:latin typeface="Motiva Sans" panose="00000500000000000000"/>
              </a:rPr>
              <a:t> vztah lidí ke zrovna tak složitému a měnícímu se přírodnímu prostředí kolem nás.</a:t>
            </a:r>
            <a:r>
              <a:rPr lang="cs-CZ" sz="1400" dirty="0">
                <a:latin typeface="Motiva Sans" panose="0000050000000000000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1400" b="1" dirty="0" smtClean="0">
              <a:solidFill>
                <a:srgbClr val="00B050"/>
              </a:solidFill>
              <a:effectLst/>
              <a:latin typeface="Motiva Sans" panose="0000050000000000000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cs-CZ" sz="1200" b="1" dirty="0" smtClean="0">
                <a:solidFill>
                  <a:srgbClr val="00B050"/>
                </a:solidFill>
                <a:effectLst/>
                <a:latin typeface="Motiva Sans" panose="00000500000000000000"/>
                <a:ea typeface="Calibri" panose="020F0502020204030204" pitchFamily="34" charset="0"/>
                <a:cs typeface="Times New Roman" panose="02020603050405020304" pitchFamily="18" charset="0"/>
              </a:rPr>
              <a:t>Příklad: s navýšením odlovu spárkaté zvěře souhlasí častěji VŠ vzdělání, starší lidé, </a:t>
            </a:r>
            <a:r>
              <a:rPr lang="cs-CZ" sz="1200" b="1" dirty="0" smtClean="0">
                <a:solidFill>
                  <a:srgbClr val="00B050"/>
                </a:solidFill>
                <a:latin typeface="Motiva Sans" panose="00000500000000000000"/>
                <a:ea typeface="Calibri" panose="020F0502020204030204" pitchFamily="34" charset="0"/>
                <a:cs typeface="Times New Roman" panose="02020603050405020304" pitchFamily="18" charset="0"/>
              </a:rPr>
              <a:t>vědomi si</a:t>
            </a:r>
            <a:r>
              <a:rPr lang="cs-CZ" sz="1200" b="1" dirty="0" smtClean="0">
                <a:solidFill>
                  <a:srgbClr val="00B050"/>
                </a:solidFill>
                <a:effectLst/>
                <a:latin typeface="Motiva Sans" panose="00000500000000000000"/>
                <a:ea typeface="Calibri" panose="020F0502020204030204" pitchFamily="34" charset="0"/>
                <a:cs typeface="Times New Roman" panose="02020603050405020304" pitchFamily="18" charset="0"/>
              </a:rPr>
              <a:t> dopadů KZ, vnímaví k ekologickým hrozbám, častěji trávící čas v přírodě a ti co si myslí, že si krajina s KZ neporadí sama</a:t>
            </a:r>
            <a:endParaRPr lang="cs-CZ" sz="1200" b="1" dirty="0">
              <a:solidFill>
                <a:srgbClr val="00B050"/>
              </a:solidFill>
              <a:effectLst/>
              <a:latin typeface="Motiva Sans" panose="0000050000000000000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11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Děkujeme za pozornost</a:t>
            </a:r>
            <a:endParaRPr lang="cs-CZ" dirty="0">
              <a:solidFill>
                <a:srgbClr val="FFC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Jméno a příjmení, místo, datum, typ prezentace</a:t>
            </a:r>
            <a:endParaRPr lang="cs-CZ" altLang="cs-CZ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904" y="4985695"/>
            <a:ext cx="4986192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953821"/>
            <a:ext cx="2824455" cy="6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913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17588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/>
            </a:r>
            <a:b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</a:br>
            <a: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/>
            </a:r>
            <a:b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</a:br>
            <a: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776"/>
            <a:ext cx="8229600" cy="4928598"/>
          </a:xfrm>
        </p:spPr>
        <p:txBody>
          <a:bodyPr/>
          <a:lstStyle/>
          <a:p>
            <a:pPr marL="0" indent="0">
              <a:buNone/>
            </a:pPr>
            <a:r>
              <a:rPr lang="cs-CZ" sz="1800" b="1" dirty="0" smtClean="0">
                <a:solidFill>
                  <a:srgbClr val="92D050"/>
                </a:solidFill>
                <a:latin typeface="Motiva Sans" panose="00000500000000000000"/>
              </a:rPr>
              <a:t>Program </a:t>
            </a:r>
            <a:r>
              <a:rPr lang="cs-CZ" sz="1800" b="1" dirty="0">
                <a:solidFill>
                  <a:srgbClr val="92D050"/>
                </a:solidFill>
                <a:latin typeface="Motiva Sans" panose="00000500000000000000"/>
              </a:rPr>
              <a:t>Strategie AV21 Záchrana a obnova </a:t>
            </a:r>
            <a:r>
              <a:rPr lang="cs-CZ" sz="1800" b="1" dirty="0" smtClean="0">
                <a:solidFill>
                  <a:srgbClr val="92D050"/>
                </a:solidFill>
                <a:latin typeface="Motiva Sans" panose="00000500000000000000"/>
              </a:rPr>
              <a:t>krajiny </a:t>
            </a:r>
          </a:p>
          <a:p>
            <a:pPr marL="0" indent="0">
              <a:buNone/>
            </a:pPr>
            <a:endParaRPr lang="cs-CZ" sz="1800" b="1" dirty="0">
              <a:solidFill>
                <a:schemeClr val="accent1">
                  <a:lumMod val="50000"/>
                </a:schemeClr>
              </a:solidFill>
              <a:latin typeface="Motiva Sans" panose="00000500000000000000"/>
            </a:endParaRPr>
          </a:p>
          <a:p>
            <a:pPr>
              <a:buFontTx/>
              <a:buChar char="-"/>
            </a:pPr>
            <a:r>
              <a:rPr lang="cs-CZ" sz="1600" b="1" dirty="0" smtClean="0">
                <a:solidFill>
                  <a:schemeClr val="accent1">
                    <a:lumMod val="50000"/>
                  </a:schemeClr>
                </a:solidFill>
                <a:latin typeface="Motiva Sans" panose="00000500000000000000"/>
              </a:rPr>
              <a:t>výzkum </a:t>
            </a:r>
            <a:r>
              <a:rPr lang="cs-CZ" sz="1600" b="1" dirty="0">
                <a:solidFill>
                  <a:schemeClr val="accent1">
                    <a:lumMod val="50000"/>
                  </a:schemeClr>
                </a:solidFill>
                <a:latin typeface="Motiva Sans" panose="00000500000000000000"/>
              </a:rPr>
              <a:t>postojů k adaptačním opatřením v krajině v oblasti lesů, zemědělské půdy, vody v krajině a </a:t>
            </a:r>
            <a:r>
              <a:rPr lang="cs-CZ" sz="1600" b="1" dirty="0" smtClean="0">
                <a:solidFill>
                  <a:schemeClr val="accent1">
                    <a:lumMod val="50000"/>
                  </a:schemeClr>
                </a:solidFill>
                <a:latin typeface="Motiva Sans" panose="00000500000000000000"/>
              </a:rPr>
              <a:t>ekosystémů</a:t>
            </a:r>
            <a:endParaRPr lang="cs-CZ" sz="1600" dirty="0">
              <a:latin typeface="Motiva Sans" panose="00000500000000000000"/>
            </a:endParaRPr>
          </a:p>
          <a:p>
            <a:pPr>
              <a:buFontTx/>
              <a:buChar char="-"/>
            </a:pPr>
            <a:r>
              <a:rPr lang="cs-CZ" sz="1600" b="1" dirty="0">
                <a:solidFill>
                  <a:srgbClr val="0070C0"/>
                </a:solidFill>
                <a:latin typeface="Motiva Sans" panose="00000500000000000000"/>
              </a:rPr>
              <a:t>a</a:t>
            </a:r>
            <a:r>
              <a:rPr lang="cs-CZ" sz="1600" b="1" dirty="0" smtClean="0">
                <a:solidFill>
                  <a:srgbClr val="0070C0"/>
                </a:solidFill>
                <a:latin typeface="Motiva Sans" panose="00000500000000000000"/>
              </a:rPr>
              <a:t>daptační opatření: </a:t>
            </a:r>
            <a:r>
              <a:rPr lang="cs-CZ" sz="1600" dirty="0" smtClean="0">
                <a:solidFill>
                  <a:srgbClr val="0070C0"/>
                </a:solidFill>
                <a:latin typeface="Motiva Sans" panose="00000500000000000000"/>
              </a:rPr>
              <a:t>individuální - veřejná (kolektivní); stavební (technická, přírodní) - zaměřená na změnu chování; podpora – regulace, sankce</a:t>
            </a:r>
          </a:p>
          <a:p>
            <a:pPr>
              <a:buFontTx/>
              <a:buChar char="-"/>
            </a:pPr>
            <a:r>
              <a:rPr lang="cs-CZ" sz="1600" dirty="0" smtClean="0">
                <a:latin typeface="Motiva Sans" panose="00000500000000000000"/>
              </a:rPr>
              <a:t>sběr </a:t>
            </a:r>
            <a:r>
              <a:rPr lang="cs-CZ" sz="1600" dirty="0">
                <a:latin typeface="Motiva Sans" panose="00000500000000000000"/>
              </a:rPr>
              <a:t>dat pro dotazníkové šetření </a:t>
            </a:r>
            <a:r>
              <a:rPr lang="cs-CZ" sz="1600" dirty="0" smtClean="0">
                <a:latin typeface="Motiva Sans" panose="00000500000000000000"/>
              </a:rPr>
              <a:t>17</a:t>
            </a:r>
            <a:r>
              <a:rPr lang="cs-CZ" sz="1600" dirty="0">
                <a:latin typeface="Motiva Sans" panose="00000500000000000000"/>
              </a:rPr>
              <a:t>. -</a:t>
            </a:r>
            <a:r>
              <a:rPr lang="cs-CZ" sz="1600" dirty="0" smtClean="0">
                <a:latin typeface="Motiva Sans" panose="00000500000000000000"/>
              </a:rPr>
              <a:t> </a:t>
            </a:r>
            <a:r>
              <a:rPr lang="cs-CZ" sz="1600" dirty="0">
                <a:latin typeface="Motiva Sans" panose="00000500000000000000"/>
              </a:rPr>
              <a:t>28. května </a:t>
            </a:r>
            <a:r>
              <a:rPr lang="cs-CZ" sz="1600" dirty="0" smtClean="0">
                <a:latin typeface="Motiva Sans" panose="00000500000000000000"/>
              </a:rPr>
              <a:t>2024,  kombinace </a:t>
            </a:r>
            <a:r>
              <a:rPr lang="cs-CZ" sz="1600" dirty="0">
                <a:latin typeface="Motiva Sans" panose="00000500000000000000"/>
              </a:rPr>
              <a:t>metod CAPI (osobní dotazování) a CAWI (online dotazování) prostřednictvím Centra pro výzkum veřejného mínění (CVVM</a:t>
            </a:r>
            <a:r>
              <a:rPr lang="cs-CZ" sz="1600" dirty="0" smtClean="0">
                <a:latin typeface="Motiva Sans" panose="00000500000000000000"/>
              </a:rPr>
              <a:t>)</a:t>
            </a:r>
          </a:p>
          <a:p>
            <a:pPr>
              <a:buFontTx/>
              <a:buChar char="-"/>
            </a:pPr>
            <a:r>
              <a:rPr lang="cs-CZ" sz="1600" dirty="0" smtClean="0">
                <a:latin typeface="Motiva Sans" panose="00000500000000000000"/>
              </a:rPr>
              <a:t>reprezentativní </a:t>
            </a:r>
            <a:r>
              <a:rPr lang="cs-CZ" sz="1600" dirty="0">
                <a:latin typeface="Motiva Sans" panose="00000500000000000000"/>
              </a:rPr>
              <a:t>vzorek 1075 </a:t>
            </a:r>
            <a:r>
              <a:rPr lang="cs-CZ" sz="1600" dirty="0" smtClean="0">
                <a:latin typeface="Motiva Sans" panose="00000500000000000000"/>
              </a:rPr>
              <a:t>respondentů, vícestupňový stratifikovaný náhodný výběr</a:t>
            </a:r>
          </a:p>
          <a:p>
            <a:pPr marL="0" indent="0">
              <a:buNone/>
            </a:pPr>
            <a:endParaRPr lang="cs-CZ" sz="1800" dirty="0" smtClean="0">
              <a:latin typeface="Motiva Sans" panose="00000500000000000000"/>
            </a:endParaRPr>
          </a:p>
          <a:p>
            <a:pPr marL="0" indent="0">
              <a:buNone/>
            </a:pPr>
            <a:r>
              <a:rPr lang="cs-CZ" altLang="cs-CZ" sz="1200" b="1" dirty="0" smtClean="0">
                <a:latin typeface="Motiva Sans" panose="00000500000000000000"/>
                <a:ea typeface="Motiva Sans" panose="00000500000000000000" pitchFamily="50" charset="-18"/>
                <a:cs typeface="Motiva Sans" panose="00000500000000000000" pitchFamily="50" charset="-18"/>
              </a:rPr>
              <a:t>Datový soubor</a:t>
            </a:r>
            <a:r>
              <a:rPr lang="cs-CZ" altLang="cs-CZ" sz="1200" dirty="0" smtClean="0">
                <a:latin typeface="Motiva Sans" panose="00000500000000000000"/>
                <a:ea typeface="Motiva Sans" panose="00000500000000000000" pitchFamily="50" charset="-18"/>
                <a:cs typeface="Motiva Sans" panose="00000500000000000000" pitchFamily="50" charset="-18"/>
              </a:rPr>
              <a:t>: </a:t>
            </a:r>
            <a:r>
              <a:rPr lang="cs-CZ" sz="1200" dirty="0">
                <a:latin typeface="Motiva Sans" panose="00000500000000000000"/>
              </a:rPr>
              <a:t>Adaptace krajiny na klimatickou změnu. 2024. </a:t>
            </a:r>
            <a:r>
              <a:rPr lang="cs-CZ" sz="1200" dirty="0" err="1">
                <a:latin typeface="Motiva Sans" panose="00000500000000000000"/>
              </a:rPr>
              <a:t>Tabery</a:t>
            </a:r>
            <a:r>
              <a:rPr lang="cs-CZ" sz="1200" dirty="0">
                <a:latin typeface="Motiva Sans" panose="00000500000000000000"/>
              </a:rPr>
              <a:t>, Paulína; Čadová, Naděžda; Vinopal, Jiří; </a:t>
            </a:r>
            <a:r>
              <a:rPr lang="cs-CZ" sz="1200" dirty="0" err="1">
                <a:latin typeface="Motiva Sans" panose="00000500000000000000"/>
              </a:rPr>
              <a:t>Ďurďovič</a:t>
            </a:r>
            <a:r>
              <a:rPr lang="cs-CZ" sz="1200" dirty="0">
                <a:latin typeface="Motiva Sans" panose="00000500000000000000"/>
              </a:rPr>
              <a:t>, Martin; </a:t>
            </a:r>
            <a:r>
              <a:rPr lang="cs-CZ" sz="1200" dirty="0" err="1">
                <a:latin typeface="Motiva Sans" panose="00000500000000000000"/>
              </a:rPr>
              <a:t>Pilnáček</a:t>
            </a:r>
            <a:r>
              <a:rPr lang="cs-CZ" sz="1200" dirty="0">
                <a:latin typeface="Motiva Sans" panose="00000500000000000000"/>
              </a:rPr>
              <a:t>, Matouš; Červenka, Jan; Tuček, Milan; </a:t>
            </a:r>
            <a:r>
              <a:rPr lang="cs-CZ" sz="1200" dirty="0" err="1">
                <a:latin typeface="Motiva Sans" panose="00000500000000000000"/>
              </a:rPr>
              <a:t>Vitíková</a:t>
            </a:r>
            <a:r>
              <a:rPr lang="cs-CZ" sz="1200" dirty="0">
                <a:latin typeface="Motiva Sans" panose="00000500000000000000"/>
              </a:rPr>
              <a:t>, Jana; Hájková, Helena; Plačková, Marie; Spurný, Martin; Kyselá, Monika; </a:t>
            </a:r>
            <a:r>
              <a:rPr lang="cs-CZ" sz="1200" dirty="0" err="1">
                <a:latin typeface="Motiva Sans" panose="00000500000000000000"/>
              </a:rPr>
              <a:t>Weikertová</a:t>
            </a:r>
            <a:r>
              <a:rPr lang="cs-CZ" sz="1200" dirty="0">
                <a:latin typeface="Motiva Sans" panose="00000500000000000000"/>
              </a:rPr>
              <a:t>, Štěpánka; Ježková, Karolína; Novotná, Lucie; </a:t>
            </a:r>
            <a:r>
              <a:rPr lang="cs-CZ" sz="1200" b="1" dirty="0">
                <a:latin typeface="Motiva Sans" panose="00000500000000000000"/>
              </a:rPr>
              <a:t>Stachová, Jana; Čermák, Daniel; Petřík, Petr,</a:t>
            </a:r>
            <a:r>
              <a:rPr lang="cs-CZ" sz="1200" dirty="0">
                <a:latin typeface="Motiva Sans" panose="00000500000000000000"/>
              </a:rPr>
              <a:t> 2024, "Adaptace krajiny na klimatickou změnu 2024", </a:t>
            </a:r>
            <a:r>
              <a:rPr lang="cs-CZ" sz="1200" u="sng" dirty="0">
                <a:latin typeface="Motiva Sans" panose="00000500000000000000"/>
                <a:hlinkClick r:id="rId3"/>
              </a:rPr>
              <a:t>https://doi.org/10.14473/CSDA/KYCVBY</a:t>
            </a:r>
            <a:r>
              <a:rPr lang="cs-CZ" sz="1200" dirty="0">
                <a:latin typeface="Motiva Sans" panose="00000500000000000000"/>
              </a:rPr>
              <a:t>, CSDA, V1, UNF:6:mAnN4RtIDJQ/</a:t>
            </a:r>
            <a:r>
              <a:rPr lang="cs-CZ" sz="1200" dirty="0" err="1">
                <a:latin typeface="Motiva Sans" panose="00000500000000000000"/>
              </a:rPr>
              <a:t>pEklQFterg</a:t>
            </a:r>
            <a:r>
              <a:rPr lang="cs-CZ" sz="1200" dirty="0">
                <a:latin typeface="Motiva Sans" panose="00000500000000000000"/>
              </a:rPr>
              <a:t>== [</a:t>
            </a:r>
            <a:r>
              <a:rPr lang="cs-CZ" sz="1200" dirty="0" err="1">
                <a:latin typeface="Motiva Sans" panose="00000500000000000000"/>
              </a:rPr>
              <a:t>fileUNF</a:t>
            </a:r>
            <a:r>
              <a:rPr lang="cs-CZ" sz="1200" dirty="0">
                <a:latin typeface="Motiva Sans" panose="00000500000000000000"/>
              </a:rPr>
              <a:t>]</a:t>
            </a:r>
          </a:p>
          <a:p>
            <a:pPr marL="0" indent="0">
              <a:buNone/>
            </a:pPr>
            <a:endParaRPr lang="cs-CZ" altLang="cs-CZ" sz="2000" dirty="0" smtClean="0">
              <a:latin typeface="Motiva Sans" panose="00000500000000000000"/>
              <a:ea typeface="Motiva Sans" panose="00000500000000000000" pitchFamily="50" charset="-18"/>
              <a:cs typeface="Motiva Sans" panose="00000500000000000000" pitchFamily="50" charset="-18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6225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63616"/>
            <a:ext cx="3024336" cy="72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90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980057"/>
            <a:ext cx="8229600" cy="432719"/>
          </a:xfrm>
        </p:spPr>
        <p:txBody>
          <a:bodyPr/>
          <a:lstStyle/>
          <a:p>
            <a:pPr algn="l" eaLnBrk="1" hangingPunct="1"/>
            <a: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/>
            </a:r>
            <a:b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</a:br>
            <a: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/>
            </a:r>
            <a:b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</a:br>
            <a:r>
              <a:rPr lang="cs-CZ" altLang="cs-CZ" sz="24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Projevy změny klimatu v okolí a schopnost krajiny si s nimi poradit</a:t>
            </a:r>
            <a: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/>
            </a:r>
            <a:b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</a:br>
            <a: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38313"/>
            <a:ext cx="8229600" cy="2519362"/>
          </a:xfrm>
        </p:spPr>
        <p:txBody>
          <a:bodyPr/>
          <a:lstStyle/>
          <a:p>
            <a:pPr eaLnBrk="1" hangingPunct="1"/>
            <a:endParaRPr lang="cs-CZ" altLang="cs-CZ" sz="2000" dirty="0" smtClean="0">
              <a:latin typeface="Motiva Sans" panose="00000500000000000000" pitchFamily="50" charset="-18"/>
              <a:ea typeface="Motiva Sans" panose="00000500000000000000" pitchFamily="50" charset="-18"/>
              <a:cs typeface="Motiva Sans" panose="00000500000000000000" pitchFamily="50" charset="-18"/>
            </a:endParaRPr>
          </a:p>
          <a:p>
            <a:pPr eaLnBrk="1" hangingPunct="1"/>
            <a:endParaRPr lang="cs-CZ" altLang="cs-CZ" sz="2000" dirty="0" smtClean="0">
              <a:latin typeface="Motiva Sans" panose="00000500000000000000"/>
              <a:ea typeface="Motiva Sans" panose="00000500000000000000" pitchFamily="50" charset="-18"/>
              <a:cs typeface="Motiva Sans" panose="00000500000000000000" pitchFamily="50" charset="-18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6225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63616"/>
            <a:ext cx="3024336" cy="720724"/>
          </a:xfrm>
          <a:prstGeom prst="rect">
            <a:avLst/>
          </a:prstGeom>
        </p:spPr>
      </p:pic>
      <p:graphicFrame>
        <p:nvGraphicFramePr>
          <p:cNvPr id="9" name="Zástupný symbol pro obsah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8177240"/>
              </p:ext>
            </p:extLst>
          </p:nvPr>
        </p:nvGraphicFramePr>
        <p:xfrm>
          <a:off x="1706" y="1918916"/>
          <a:ext cx="914400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Obdélník 1"/>
          <p:cNvSpPr/>
          <p:nvPr/>
        </p:nvSpPr>
        <p:spPr>
          <a:xfrm>
            <a:off x="279534" y="5268540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cs-CZ" sz="1600" dirty="0">
                <a:latin typeface="Motiva Sans" panose="00000500000000000000"/>
                <a:ea typeface="Calibri" panose="020F0502020204030204" pitchFamily="34" charset="0"/>
                <a:cs typeface="Times New Roman" panose="02020603050405020304" pitchFamily="18" charset="0"/>
              </a:rPr>
              <a:t>Z </a:t>
            </a:r>
            <a:r>
              <a:rPr lang="cs-CZ" sz="1600" dirty="0" smtClean="0">
                <a:latin typeface="Motiva Sans" panose="00000500000000000000"/>
                <a:ea typeface="Calibri" panose="020F0502020204030204" pitchFamily="34" charset="0"/>
                <a:cs typeface="Times New Roman" panose="02020603050405020304" pitchFamily="18" charset="0"/>
              </a:rPr>
              <a:t>respondentů, kteří </a:t>
            </a:r>
            <a:r>
              <a:rPr lang="cs-CZ" sz="1600" dirty="0">
                <a:latin typeface="Motiva Sans" panose="00000500000000000000"/>
                <a:ea typeface="Calibri" panose="020F0502020204030204" pitchFamily="34" charset="0"/>
                <a:cs typeface="Times New Roman" panose="02020603050405020304" pitchFamily="18" charset="0"/>
              </a:rPr>
              <a:t>nezaznamenali projevy klimatu, si 64 % myslí, že si krajina s jejími dopady poradí sama. Z těch respondentů, kteří dopady zaznamenali, si to myslí jen 43 %. </a:t>
            </a:r>
            <a:endParaRPr lang="cs-CZ" sz="1600" dirty="0">
              <a:effectLst/>
              <a:latin typeface="Motiva Sans" panose="0000050000000000000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17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17588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4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Znění otázek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6" y="1755968"/>
            <a:ext cx="8229600" cy="462536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cs-CZ" sz="1400" dirty="0" smtClean="0">
                <a:latin typeface="Motiva Sans" panose="00000500000000000000"/>
              </a:rPr>
              <a:t>Stát by měl vlastníkům lesů finančně přispívat na ekosystémové funkce lesů (zadržování vody v půdě, ochlazování prostředí, podpora biologické rozmanitosti, produkce lesních plodů, rekreační funkce atp.).</a:t>
            </a:r>
          </a:p>
          <a:p>
            <a:pPr marL="0" indent="0" eaLnBrk="1" hangingPunct="1">
              <a:buNone/>
            </a:pPr>
            <a:endParaRPr lang="cs-CZ" sz="1400" dirty="0" smtClean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400" dirty="0" smtClean="0">
                <a:latin typeface="Motiva Sans" panose="00000500000000000000"/>
              </a:rPr>
              <a:t>Umělá výsadba sazenic stromů v lese by měla být zákonem omezena ve prospěch přirozené obnovy ze semen okolních stromů.</a:t>
            </a:r>
          </a:p>
          <a:p>
            <a:pPr marL="0" indent="0" eaLnBrk="1" hangingPunct="1">
              <a:buNone/>
            </a:pPr>
            <a:endParaRPr lang="cs-CZ" sz="1400" dirty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400" dirty="0" smtClean="0">
                <a:latin typeface="Motiva Sans" panose="00000500000000000000"/>
              </a:rPr>
              <a:t>Vlastníci lesa by měli mít povinnost ponechávat část zbytků po těžbě dřeva k zetlení (větve, části kmenů) v lese.</a:t>
            </a:r>
          </a:p>
          <a:p>
            <a:pPr marL="0" indent="0" eaLnBrk="1" hangingPunct="1">
              <a:buNone/>
            </a:pPr>
            <a:endParaRPr lang="cs-CZ" sz="1400" dirty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400" dirty="0" smtClean="0">
                <a:latin typeface="Motiva Sans" panose="00000500000000000000"/>
              </a:rPr>
              <a:t>Přírodě blízká obnova lesních mokřadů a přirozených vodních toků by měla být státem významně finančně a administrativně podporována.</a:t>
            </a:r>
          </a:p>
          <a:p>
            <a:pPr marL="0" indent="0" eaLnBrk="1" hangingPunct="1">
              <a:buNone/>
            </a:pPr>
            <a:endParaRPr lang="cs-CZ" sz="1400" dirty="0" smtClean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400" dirty="0" smtClean="0">
                <a:latin typeface="Motiva Sans" panose="00000500000000000000"/>
              </a:rPr>
              <a:t>Přemnožená spárkatá zvěř (srnci, divoká prasata atd.) má negativní vliv na lesy a měl by se navýšit její odlov.</a:t>
            </a:r>
          </a:p>
          <a:p>
            <a:pPr marL="0" indent="0" eaLnBrk="1" hangingPunct="1">
              <a:buNone/>
            </a:pPr>
            <a:endParaRPr lang="cs-CZ" sz="1400" dirty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400" dirty="0" smtClean="0">
                <a:latin typeface="Motiva Sans" panose="00000500000000000000"/>
              </a:rPr>
              <a:t>V našich lesích by se měl navýšit podíl suchu odolných dřevin (těch, které lépe snáší vyšší teploty, méně trpí mrazy a potřebují méně vody).</a:t>
            </a:r>
            <a:endParaRPr lang="cs-CZ" sz="1400" dirty="0">
              <a:latin typeface="Motiva Sans" panose="0000050000000000000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6225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3616"/>
            <a:ext cx="2736304" cy="72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90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422" y="855341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/>
            </a:r>
            <a:br>
              <a:rPr lang="cs-CZ" altLang="cs-CZ" sz="28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</a:br>
            <a:r>
              <a:rPr lang="cs-CZ" altLang="cs-CZ" sz="24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Postoje k adaptačním opatřením v lesích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004" y="3106464"/>
            <a:ext cx="8229600" cy="2519362"/>
          </a:xfrm>
        </p:spPr>
        <p:txBody>
          <a:bodyPr/>
          <a:lstStyle/>
          <a:p>
            <a:pPr eaLnBrk="1" hangingPunct="1"/>
            <a:endParaRPr lang="cs-CZ" altLang="cs-CZ" sz="2000" dirty="0" smtClean="0">
              <a:latin typeface="Motiva Sans" panose="00000500000000000000" pitchFamily="50" charset="-18"/>
              <a:ea typeface="Motiva Sans" panose="00000500000000000000" pitchFamily="50" charset="-18"/>
              <a:cs typeface="Motiva Sans" panose="00000500000000000000" pitchFamily="50" charset="-18"/>
            </a:endParaRPr>
          </a:p>
          <a:p>
            <a:pPr eaLnBrk="1" hangingPunct="1"/>
            <a:endParaRPr lang="cs-CZ" altLang="cs-CZ" sz="2000" dirty="0" smtClean="0">
              <a:latin typeface="Motiva Sans" panose="00000500000000000000"/>
              <a:ea typeface="Motiva Sans" panose="00000500000000000000" pitchFamily="50" charset="-18"/>
              <a:cs typeface="Motiva Sans" panose="00000500000000000000" pitchFamily="50" charset="-18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6225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63616"/>
            <a:ext cx="3024336" cy="720724"/>
          </a:xfrm>
          <a:prstGeom prst="rect">
            <a:avLst/>
          </a:prstGeom>
        </p:spPr>
      </p:pic>
      <p:graphicFrame>
        <p:nvGraphicFramePr>
          <p:cNvPr id="9" name="Graf 8"/>
          <p:cNvGraphicFramePr/>
          <p:nvPr>
            <p:extLst>
              <p:ext uri="{D42A27DB-BD31-4B8C-83A1-F6EECF244321}">
                <p14:modId xmlns:p14="http://schemas.microsoft.com/office/powerpoint/2010/main" val="540112796"/>
              </p:ext>
            </p:extLst>
          </p:nvPr>
        </p:nvGraphicFramePr>
        <p:xfrm>
          <a:off x="0" y="1844824"/>
          <a:ext cx="914400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1934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65923" y="917953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0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Procento souhlasících s modelovými adaptačními opatřeními v závislosti na pohlaví a vzdělání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021" y="1700808"/>
            <a:ext cx="8229600" cy="4464496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cs-CZ" sz="1400" i="1" dirty="0">
              <a:latin typeface="Motiva Sans" panose="00000500000000000000"/>
            </a:endParaRPr>
          </a:p>
          <a:p>
            <a:pPr>
              <a:defRPr/>
            </a:pPr>
            <a:endParaRPr lang="cs-CZ" altLang="cs-CZ" sz="1400" dirty="0">
              <a:latin typeface="Trebuchet MS" panose="020B0603020202020204" pitchFamily="34" charset="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851146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6225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3616"/>
            <a:ext cx="2736304" cy="720724"/>
          </a:xfrm>
          <a:prstGeom prst="rect">
            <a:avLst/>
          </a:prstGeom>
        </p:spPr>
      </p:pic>
      <p:graphicFrame>
        <p:nvGraphicFramePr>
          <p:cNvPr id="7" name="Graf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637376"/>
              </p:ext>
            </p:extLst>
          </p:nvPr>
        </p:nvGraphicFramePr>
        <p:xfrm>
          <a:off x="395538" y="1595946"/>
          <a:ext cx="4126036" cy="4929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Graf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872688"/>
              </p:ext>
            </p:extLst>
          </p:nvPr>
        </p:nvGraphicFramePr>
        <p:xfrm>
          <a:off x="4902540" y="1556792"/>
          <a:ext cx="3989048" cy="4878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92088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17588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000" dirty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Procento souhlasících s modelovými adaptačními opatřeními v závislosti </a:t>
            </a:r>
            <a:r>
              <a:rPr lang="cs-CZ" altLang="cs-CZ" sz="20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na věku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6" y="1755968"/>
            <a:ext cx="8229600" cy="4625360"/>
          </a:xfrm>
        </p:spPr>
        <p:txBody>
          <a:bodyPr/>
          <a:lstStyle/>
          <a:p>
            <a:pPr marL="0" indent="0" eaLnBrk="1" hangingPunct="1">
              <a:buNone/>
            </a:pPr>
            <a:endParaRPr lang="cs-CZ" sz="1800" dirty="0">
              <a:latin typeface="Motiva Sans" panose="00000500000000000000"/>
            </a:endParaRPr>
          </a:p>
          <a:p>
            <a:pPr marL="0" indent="0" eaLnBrk="1" hangingPunct="1">
              <a:buNone/>
            </a:pPr>
            <a:endParaRPr lang="cs-CZ" sz="1800" dirty="0" smtClean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800" dirty="0" smtClean="0">
                <a:latin typeface="Motiva Sans" panose="00000500000000000000"/>
              </a:rPr>
              <a:t> </a:t>
            </a:r>
          </a:p>
          <a:p>
            <a:pPr eaLnBrk="1" hangingPunct="1"/>
            <a:endParaRPr lang="cs-CZ" sz="1600" kern="1200" dirty="0">
              <a:latin typeface="Motiva Sans" panose="0000050000000000000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6225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3616"/>
            <a:ext cx="2736304" cy="720724"/>
          </a:xfrm>
          <a:prstGeom prst="rect">
            <a:avLst/>
          </a:prstGeom>
        </p:spPr>
      </p:pic>
      <p:graphicFrame>
        <p:nvGraphicFramePr>
          <p:cNvPr id="8" name="Graf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313628"/>
              </p:ext>
            </p:extLst>
          </p:nvPr>
        </p:nvGraphicFramePr>
        <p:xfrm>
          <a:off x="611560" y="1628774"/>
          <a:ext cx="7868865" cy="4806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6599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17588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4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Důvěra ve vědu, média a nevládní organizace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6" y="1755968"/>
            <a:ext cx="8229600" cy="462536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cs-CZ" sz="1600" dirty="0" smtClean="0">
                <a:latin typeface="Motiva Sans" panose="00000500000000000000"/>
              </a:rPr>
              <a:t>Důvěra v tyto instituce je spojena s podporou adaptačních opatřeních obecně, ale i těch, která nejsou tak široce podporována veřejností a vyžadují specifickou znalost:</a:t>
            </a:r>
          </a:p>
          <a:p>
            <a:pPr marL="0" indent="0" eaLnBrk="1" hangingPunct="1">
              <a:buNone/>
            </a:pPr>
            <a:r>
              <a:rPr lang="cs-CZ" sz="1600" dirty="0" smtClean="0">
                <a:latin typeface="Motiva Sans" panose="00000500000000000000"/>
              </a:rPr>
              <a:t> </a:t>
            </a:r>
            <a:endParaRPr lang="cs-CZ" sz="1600" dirty="0">
              <a:latin typeface="Motiva Sans" panose="00000500000000000000"/>
            </a:endParaRPr>
          </a:p>
          <a:p>
            <a:r>
              <a:rPr lang="cs-CZ" sz="1600" b="1" dirty="0">
                <a:latin typeface="Motiva Sans" panose="00000500000000000000"/>
              </a:rPr>
              <a:t>důvěra vědě</a:t>
            </a:r>
            <a:r>
              <a:rPr lang="cs-CZ" sz="1600" dirty="0">
                <a:latin typeface="Motiva Sans" panose="00000500000000000000"/>
              </a:rPr>
              <a:t> - častější souhlas se státní podporou mokřadů,  navýšením podílu suchu odolných dřevin, </a:t>
            </a:r>
            <a:r>
              <a:rPr lang="cs-CZ" sz="1600" dirty="0" smtClean="0">
                <a:latin typeface="Motiva Sans" panose="00000500000000000000"/>
              </a:rPr>
              <a:t>povinností </a:t>
            </a:r>
            <a:r>
              <a:rPr lang="cs-CZ" sz="1600" dirty="0">
                <a:latin typeface="Motiva Sans" panose="00000500000000000000"/>
              </a:rPr>
              <a:t>ponechávat zbytky po těžbě k zetlení, </a:t>
            </a:r>
            <a:r>
              <a:rPr lang="cs-CZ" sz="1600" b="1" dirty="0" smtClean="0">
                <a:solidFill>
                  <a:srgbClr val="00B050"/>
                </a:solidFill>
                <a:latin typeface="Motiva Sans" panose="00000500000000000000"/>
              </a:rPr>
              <a:t>a navýšením </a:t>
            </a:r>
            <a:r>
              <a:rPr lang="cs-CZ" sz="1600" b="1" dirty="0">
                <a:solidFill>
                  <a:srgbClr val="00B050"/>
                </a:solidFill>
                <a:latin typeface="Motiva Sans" panose="00000500000000000000"/>
              </a:rPr>
              <a:t>odlovu </a:t>
            </a:r>
            <a:endParaRPr lang="cs-CZ" sz="1600" b="1" dirty="0" smtClean="0">
              <a:solidFill>
                <a:srgbClr val="92D050"/>
              </a:solidFill>
              <a:latin typeface="Motiva Sans" panose="00000500000000000000"/>
            </a:endParaRPr>
          </a:p>
          <a:p>
            <a:endParaRPr lang="cs-CZ" sz="1600" b="1" dirty="0">
              <a:solidFill>
                <a:srgbClr val="92D050"/>
              </a:solidFill>
              <a:latin typeface="Motiva Sans" panose="00000500000000000000"/>
            </a:endParaRPr>
          </a:p>
          <a:p>
            <a:r>
              <a:rPr lang="cs-CZ" sz="1600" b="1" dirty="0" smtClean="0">
                <a:latin typeface="Motiva Sans" panose="00000500000000000000"/>
              </a:rPr>
              <a:t>důvěra </a:t>
            </a:r>
            <a:r>
              <a:rPr lang="cs-CZ" sz="1600" b="1" dirty="0">
                <a:latin typeface="Motiva Sans" panose="00000500000000000000"/>
              </a:rPr>
              <a:t>veřejnoprávním </a:t>
            </a:r>
            <a:r>
              <a:rPr lang="cs-CZ" sz="1600" b="1" dirty="0" smtClean="0">
                <a:latin typeface="Motiva Sans" panose="00000500000000000000"/>
              </a:rPr>
              <a:t>médiím -</a:t>
            </a:r>
            <a:r>
              <a:rPr lang="cs-CZ" sz="1600" dirty="0" smtClean="0">
                <a:latin typeface="Motiva Sans" panose="00000500000000000000"/>
              </a:rPr>
              <a:t> </a:t>
            </a:r>
            <a:r>
              <a:rPr lang="cs-CZ" sz="1600" dirty="0">
                <a:latin typeface="Motiva Sans" panose="00000500000000000000"/>
              </a:rPr>
              <a:t>častější </a:t>
            </a:r>
            <a:r>
              <a:rPr lang="cs-CZ" sz="1600" dirty="0" smtClean="0">
                <a:latin typeface="Motiva Sans" panose="00000500000000000000"/>
              </a:rPr>
              <a:t>souhlas se </a:t>
            </a:r>
            <a:r>
              <a:rPr lang="cs-CZ" sz="1600" dirty="0">
                <a:latin typeface="Motiva Sans" panose="00000500000000000000"/>
              </a:rPr>
              <a:t>státní podporou </a:t>
            </a:r>
            <a:r>
              <a:rPr lang="cs-CZ" sz="1600" dirty="0" smtClean="0">
                <a:latin typeface="Motiva Sans" panose="00000500000000000000"/>
              </a:rPr>
              <a:t>mokřadů, zvýšením </a:t>
            </a:r>
            <a:r>
              <a:rPr lang="cs-CZ" sz="1600" dirty="0">
                <a:latin typeface="Motiva Sans" panose="00000500000000000000"/>
              </a:rPr>
              <a:t>podílu suchu odolných </a:t>
            </a:r>
            <a:r>
              <a:rPr lang="cs-CZ" sz="1600" dirty="0" smtClean="0">
                <a:latin typeface="Motiva Sans" panose="00000500000000000000"/>
              </a:rPr>
              <a:t>dřevin, </a:t>
            </a:r>
            <a:r>
              <a:rPr lang="cs-CZ" sz="1600" dirty="0">
                <a:latin typeface="Motiva Sans" panose="00000500000000000000"/>
              </a:rPr>
              <a:t>s povinností ponechávání zbytků po </a:t>
            </a:r>
            <a:r>
              <a:rPr lang="cs-CZ" sz="1600" dirty="0" smtClean="0">
                <a:latin typeface="Motiva Sans" panose="00000500000000000000"/>
              </a:rPr>
              <a:t>těžbě, </a:t>
            </a:r>
            <a:r>
              <a:rPr lang="cs-CZ" sz="1600" b="1" dirty="0" smtClean="0">
                <a:solidFill>
                  <a:srgbClr val="92D050"/>
                </a:solidFill>
                <a:latin typeface="Motiva Sans" panose="00000500000000000000"/>
              </a:rPr>
              <a:t>s </a:t>
            </a:r>
            <a:r>
              <a:rPr lang="cs-CZ" sz="1600" b="1" dirty="0" smtClean="0">
                <a:solidFill>
                  <a:srgbClr val="92D050"/>
                </a:solidFill>
                <a:latin typeface="Motiva Sans" panose="00000500000000000000"/>
              </a:rPr>
              <a:t>omezením </a:t>
            </a:r>
            <a:r>
              <a:rPr lang="cs-CZ" sz="1600" b="1" dirty="0">
                <a:solidFill>
                  <a:srgbClr val="92D050"/>
                </a:solidFill>
                <a:latin typeface="Motiva Sans" panose="00000500000000000000"/>
              </a:rPr>
              <a:t>umělé </a:t>
            </a:r>
            <a:r>
              <a:rPr lang="cs-CZ" sz="1600" b="1" dirty="0" smtClean="0">
                <a:solidFill>
                  <a:srgbClr val="92D050"/>
                </a:solidFill>
                <a:latin typeface="Motiva Sans" panose="00000500000000000000"/>
              </a:rPr>
              <a:t>výsadby </a:t>
            </a:r>
            <a:endParaRPr lang="cs-CZ" sz="1600" dirty="0" smtClean="0">
              <a:latin typeface="Motiva Sans" panose="00000500000000000000"/>
            </a:endParaRPr>
          </a:p>
          <a:p>
            <a:r>
              <a:rPr lang="cs-CZ" sz="1600" b="1" dirty="0" smtClean="0">
                <a:latin typeface="Motiva Sans" panose="00000500000000000000"/>
              </a:rPr>
              <a:t>důvěra </a:t>
            </a:r>
            <a:r>
              <a:rPr lang="cs-CZ" sz="1600" b="1" dirty="0">
                <a:latin typeface="Motiva Sans" panose="00000500000000000000"/>
              </a:rPr>
              <a:t>nevládním organizacím </a:t>
            </a:r>
            <a:r>
              <a:rPr lang="cs-CZ" sz="1600" dirty="0">
                <a:latin typeface="Motiva Sans" panose="00000500000000000000"/>
              </a:rPr>
              <a:t>zaměřeným na ochranu </a:t>
            </a:r>
            <a:r>
              <a:rPr lang="cs-CZ" sz="1600" dirty="0" smtClean="0">
                <a:latin typeface="Motiva Sans" panose="00000500000000000000"/>
              </a:rPr>
              <a:t>přírody -  častější souhlas </a:t>
            </a:r>
            <a:r>
              <a:rPr lang="cs-CZ" sz="1600" dirty="0">
                <a:latin typeface="Motiva Sans" panose="00000500000000000000"/>
              </a:rPr>
              <a:t>s podporou státu při obnově </a:t>
            </a:r>
            <a:r>
              <a:rPr lang="cs-CZ" sz="1600" dirty="0" smtClean="0">
                <a:latin typeface="Motiva Sans" panose="00000500000000000000"/>
              </a:rPr>
              <a:t>mokřadů, </a:t>
            </a:r>
            <a:r>
              <a:rPr lang="cs-CZ" sz="1600" dirty="0">
                <a:latin typeface="Motiva Sans" panose="00000500000000000000"/>
              </a:rPr>
              <a:t>s přispíváním státu na ekosystémové </a:t>
            </a:r>
            <a:r>
              <a:rPr lang="cs-CZ" sz="1600" dirty="0" smtClean="0">
                <a:latin typeface="Motiva Sans" panose="00000500000000000000"/>
              </a:rPr>
              <a:t>funkce</a:t>
            </a:r>
            <a:r>
              <a:rPr lang="cs-CZ" sz="1600" dirty="0">
                <a:latin typeface="Motiva Sans" panose="00000500000000000000"/>
              </a:rPr>
              <a:t>,</a:t>
            </a:r>
            <a:r>
              <a:rPr lang="cs-CZ" sz="1600" b="1" dirty="0" smtClean="0">
                <a:solidFill>
                  <a:srgbClr val="92D050"/>
                </a:solidFill>
                <a:latin typeface="Motiva Sans" panose="00000500000000000000"/>
              </a:rPr>
              <a:t> </a:t>
            </a:r>
            <a:r>
              <a:rPr lang="cs-CZ" sz="1600" dirty="0">
                <a:latin typeface="Motiva Sans" panose="00000500000000000000"/>
              </a:rPr>
              <a:t>s povinným ponecháváním zbytků po těžbě k </a:t>
            </a:r>
            <a:r>
              <a:rPr lang="cs-CZ" sz="1600" dirty="0" smtClean="0">
                <a:latin typeface="Motiva Sans" panose="00000500000000000000"/>
              </a:rPr>
              <a:t>zetlení, </a:t>
            </a:r>
            <a:r>
              <a:rPr lang="cs-CZ" sz="1600" b="1" dirty="0" smtClean="0">
                <a:solidFill>
                  <a:srgbClr val="92D050"/>
                </a:solidFill>
                <a:latin typeface="Motiva Sans" panose="00000500000000000000"/>
              </a:rPr>
              <a:t>s</a:t>
            </a:r>
            <a:r>
              <a:rPr lang="cs-CZ" sz="1600" b="1" dirty="0">
                <a:solidFill>
                  <a:srgbClr val="92D050"/>
                </a:solidFill>
                <a:latin typeface="Motiva Sans" panose="00000500000000000000"/>
              </a:rPr>
              <a:t> omezením umělé </a:t>
            </a:r>
            <a:r>
              <a:rPr lang="cs-CZ" sz="1600" b="1" dirty="0" smtClean="0">
                <a:solidFill>
                  <a:srgbClr val="92D050"/>
                </a:solidFill>
                <a:latin typeface="Motiva Sans" panose="00000500000000000000"/>
              </a:rPr>
              <a:t>výsadby </a:t>
            </a:r>
            <a:endParaRPr lang="cs-CZ" sz="1600" b="1" dirty="0">
              <a:solidFill>
                <a:srgbClr val="92D050"/>
              </a:solidFill>
              <a:latin typeface="Motiva Sans" panose="0000050000000000000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6225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3616"/>
            <a:ext cx="2736304" cy="72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3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67593" y="1090928"/>
            <a:ext cx="8229600" cy="611187"/>
          </a:xfrm>
        </p:spPr>
        <p:txBody>
          <a:bodyPr/>
          <a:lstStyle/>
          <a:p>
            <a:pPr algn="l" eaLnBrk="1" hangingPunct="1"/>
            <a:r>
              <a:rPr lang="cs-CZ" altLang="cs-CZ" sz="2000" dirty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Procento souhlasících s modelovými adaptačními opatřeními v </a:t>
            </a:r>
            <a:r>
              <a:rPr lang="cs-CZ" altLang="cs-CZ" sz="2000" dirty="0" smtClean="0">
                <a:solidFill>
                  <a:srgbClr val="0072B6"/>
                </a:solidFill>
                <a:latin typeface="Motiva Sans" panose="00000500000000000000" pitchFamily="50" charset="-18"/>
                <a:ea typeface="Motiva Sans" panose="00000500000000000000" pitchFamily="50" charset="-18"/>
                <a:cs typeface="Motiva Sans" panose="00000500000000000000" pitchFamily="50" charset="-18"/>
              </a:rPr>
              <a:t>závislosti na vnímání dopadů KZ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6" y="1755968"/>
            <a:ext cx="8229600" cy="4625360"/>
          </a:xfrm>
        </p:spPr>
        <p:txBody>
          <a:bodyPr/>
          <a:lstStyle/>
          <a:p>
            <a:pPr marL="0" indent="0" eaLnBrk="1" hangingPunct="1">
              <a:buNone/>
            </a:pPr>
            <a:endParaRPr lang="cs-CZ" sz="1800" dirty="0">
              <a:latin typeface="Motiva Sans" panose="00000500000000000000"/>
            </a:endParaRPr>
          </a:p>
          <a:p>
            <a:pPr marL="0" indent="0" eaLnBrk="1" hangingPunct="1">
              <a:buNone/>
            </a:pPr>
            <a:endParaRPr lang="cs-CZ" sz="1800" dirty="0" smtClean="0">
              <a:latin typeface="Motiva Sans" panose="00000500000000000000"/>
            </a:endParaRPr>
          </a:p>
          <a:p>
            <a:pPr marL="0" indent="0" eaLnBrk="1" hangingPunct="1">
              <a:buNone/>
            </a:pPr>
            <a:r>
              <a:rPr lang="cs-CZ" sz="1800" dirty="0" smtClean="0">
                <a:latin typeface="Motiva Sans" panose="00000500000000000000"/>
              </a:rPr>
              <a:t> </a:t>
            </a:r>
          </a:p>
          <a:p>
            <a:pPr eaLnBrk="1" hangingPunct="1"/>
            <a:endParaRPr lang="cs-CZ" sz="1600" kern="1200" dirty="0">
              <a:latin typeface="Motiva Sans" panose="0000050000000000000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250825" y="908050"/>
            <a:ext cx="8640763" cy="0"/>
          </a:xfrm>
          <a:prstGeom prst="line">
            <a:avLst/>
          </a:prstGeom>
          <a:ln>
            <a:solidFill>
              <a:srgbClr val="0072B6"/>
            </a:solidFill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eaLnBrk="1" hangingPunct="1">
              <a:defRPr/>
            </a:pPr>
            <a:endParaRPr lang="cs-CZ"/>
          </a:p>
        </p:txBody>
      </p:sp>
      <p:pic>
        <p:nvPicPr>
          <p:cNvPr id="4101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6225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63616"/>
            <a:ext cx="2736304" cy="720724"/>
          </a:xfrm>
          <a:prstGeom prst="rect">
            <a:avLst/>
          </a:prstGeom>
        </p:spPr>
      </p:pic>
      <p:graphicFrame>
        <p:nvGraphicFramePr>
          <p:cNvPr id="8" name="Graf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211376"/>
              </p:ext>
            </p:extLst>
          </p:nvPr>
        </p:nvGraphicFramePr>
        <p:xfrm>
          <a:off x="539552" y="1884991"/>
          <a:ext cx="7848871" cy="4550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3029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5135</TotalTime>
  <Words>386</Words>
  <Application>Microsoft Office PowerPoint</Application>
  <PresentationFormat>Předvádění na obrazovce (4:3)</PresentationFormat>
  <Paragraphs>83</Paragraphs>
  <Slides>15</Slides>
  <Notes>15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2" baseType="lpstr">
      <vt:lpstr>Arial</vt:lpstr>
      <vt:lpstr>Calibri</vt:lpstr>
      <vt:lpstr>Motiva Sans</vt:lpstr>
      <vt:lpstr>Tahoma</vt:lpstr>
      <vt:lpstr>Times New Roman</vt:lpstr>
      <vt:lpstr>Trebuchet MS</vt:lpstr>
      <vt:lpstr>Výchozí návrh</vt:lpstr>
      <vt:lpstr>  Postoje veřejnosti k adaptačním opatřením v lesích    </vt:lpstr>
      <vt:lpstr>   </vt:lpstr>
      <vt:lpstr>  Projevy změny klimatu v okolí a schopnost krajiny si s nimi poradit  </vt:lpstr>
      <vt:lpstr>Znění otázek</vt:lpstr>
      <vt:lpstr> Postoje k adaptačním opatřením v lesích</vt:lpstr>
      <vt:lpstr>Procento souhlasících s modelovými adaptačními opatřeními v závislosti na pohlaví a vzdělání</vt:lpstr>
      <vt:lpstr>Procento souhlasících s modelovými adaptačními opatřeními v závislosti na věku</vt:lpstr>
      <vt:lpstr>Důvěra ve vědu, média a nevládní organizace</vt:lpstr>
      <vt:lpstr>Procento souhlasících s modelovými adaptačními opatřeními v závislosti na vnímání dopadů KZ</vt:lpstr>
      <vt:lpstr>Procento souhlasících s modelovými adaptačními opatřeními v závislosti na frekvenci pobytu v přírodě</vt:lpstr>
      <vt:lpstr>Souvislost s vnímáním existence ekologických hrozeb na 5bodové škále (1 – zlehčování nebezpečí až 5- uvědomění si hrozeb)</vt:lpstr>
      <vt:lpstr>Souvislost se silou zastávaných egoistických a altruistických hodnot na 6bodové škále (1-nejslaběji až 6-nejsilněji)</vt:lpstr>
      <vt:lpstr>Souvislost se silou zastávaných biosférických hodnot na 6bodové škále (1-nejslaběji až 6-nejsliněji)</vt:lpstr>
      <vt:lpstr>Potřeba poznání složitosti a mnohorozměrnosti postojů</vt:lpstr>
      <vt:lpstr>Děkujeme za pozornost</vt:lpstr>
    </vt:vector>
  </TitlesOfParts>
  <Company>SOU AV CR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NADPIS ABCDEF GHKIJ  podnadpis</dc:title>
  <dc:creator>michaela.vojtkova</dc:creator>
  <cp:lastModifiedBy>Jana Stachová</cp:lastModifiedBy>
  <cp:revision>320</cp:revision>
  <dcterms:created xsi:type="dcterms:W3CDTF">2010-05-24T19:51:11Z</dcterms:created>
  <dcterms:modified xsi:type="dcterms:W3CDTF">2025-03-18T10:21:20Z</dcterms:modified>
</cp:coreProperties>
</file>