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2" r:id="rId3"/>
    <p:sldId id="258" r:id="rId4"/>
    <p:sldId id="284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310" r:id="rId15"/>
    <p:sldId id="281" r:id="rId16"/>
    <p:sldId id="282" r:id="rId17"/>
    <p:sldId id="285" r:id="rId18"/>
    <p:sldId id="286" r:id="rId19"/>
    <p:sldId id="287" r:id="rId20"/>
    <p:sldId id="545" r:id="rId21"/>
    <p:sldId id="288" r:id="rId22"/>
    <p:sldId id="269" r:id="rId23"/>
    <p:sldId id="289" r:id="rId24"/>
    <p:sldId id="270" r:id="rId25"/>
    <p:sldId id="290" r:id="rId26"/>
    <p:sldId id="257" r:id="rId27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36"/>
    <a:srgbClr val="366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uboj\Desktop\Semin&#225;&#345;%20LOS%20Pr&#367;honice%2025.4.2024\&#352;kodliv&#237;%20&#269;initel&#233;%202023\Obr.%201_2_4_5_6_final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hra\Documents\Nov&#225;%20struktura\Pracovn&#237;\2024\V&#237;ra-data-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uboj\Desktop\V&#218;LHM\LOS\Poradensk&#225;%20&#269;innost\1.%20Kalamitn&#237;%20&#353;t&#225;by\Kalamitn&#237;%20&#353;t&#225;b%20Jihlava\V&#253;stupy_K&#352;_2024%2002.07\Tabulky%20a%20grafy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uboj\Desktop\V&#218;LHM\LOS\Poradensk&#225;%20&#269;innost\1.%20Kalamitn&#237;%20&#353;t&#225;by\Kalamitn&#237;%20&#353;t&#225;b%20Jihlava\V&#253;stupy_K&#352;_2024%2002.07\Tabulky%20a%20graf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smrk!$B$1</c:f>
              <c:strCache>
                <c:ptCount val="1"/>
                <c:pt idx="0">
                  <c:v>m3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smrk!$A$2:$A$61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smrk!$B$2:$B$61</c:f>
              <c:numCache>
                <c:formatCode>#,##0</c:formatCode>
                <c:ptCount val="60"/>
                <c:pt idx="0">
                  <c:v>286828.2800000002</c:v>
                </c:pt>
                <c:pt idx="1">
                  <c:v>361143.66</c:v>
                </c:pt>
                <c:pt idx="2">
                  <c:v>245342.04000000007</c:v>
                </c:pt>
                <c:pt idx="3">
                  <c:v>216884.4800000001</c:v>
                </c:pt>
                <c:pt idx="4">
                  <c:v>217919.59999999992</c:v>
                </c:pt>
                <c:pt idx="5">
                  <c:v>460371.34999999992</c:v>
                </c:pt>
                <c:pt idx="6">
                  <c:v>208457.96000000002</c:v>
                </c:pt>
                <c:pt idx="7">
                  <c:v>261468.7399999999</c:v>
                </c:pt>
                <c:pt idx="8">
                  <c:v>342402.05</c:v>
                </c:pt>
                <c:pt idx="9">
                  <c:v>355675.66999999987</c:v>
                </c:pt>
                <c:pt idx="10">
                  <c:v>401459.07999999978</c:v>
                </c:pt>
                <c:pt idx="11">
                  <c:v>371799.2300000001</c:v>
                </c:pt>
                <c:pt idx="12">
                  <c:v>425628</c:v>
                </c:pt>
                <c:pt idx="13">
                  <c:v>488655.00000000041</c:v>
                </c:pt>
                <c:pt idx="14">
                  <c:v>366669</c:v>
                </c:pt>
                <c:pt idx="15">
                  <c:v>262792</c:v>
                </c:pt>
                <c:pt idx="16">
                  <c:v>325872.99999999983</c:v>
                </c:pt>
                <c:pt idx="17">
                  <c:v>311041.99999999988</c:v>
                </c:pt>
                <c:pt idx="18">
                  <c:v>393229</c:v>
                </c:pt>
                <c:pt idx="19">
                  <c:v>1202465.9999999998</c:v>
                </c:pt>
                <c:pt idx="20">
                  <c:v>1711449.9999999988</c:v>
                </c:pt>
                <c:pt idx="21">
                  <c:v>663771.13</c:v>
                </c:pt>
                <c:pt idx="22">
                  <c:v>1091692.8800000004</c:v>
                </c:pt>
                <c:pt idx="23">
                  <c:v>1142402.7899999991</c:v>
                </c:pt>
                <c:pt idx="24">
                  <c:v>784260.72000000032</c:v>
                </c:pt>
                <c:pt idx="25">
                  <c:v>340489.10000000003</c:v>
                </c:pt>
                <c:pt idx="26">
                  <c:v>296739.12000000011</c:v>
                </c:pt>
                <c:pt idx="27">
                  <c:v>220183.0799999999</c:v>
                </c:pt>
                <c:pt idx="28">
                  <c:v>719950.57999999973</c:v>
                </c:pt>
                <c:pt idx="29">
                  <c:v>1553386.8599999999</c:v>
                </c:pt>
                <c:pt idx="30">
                  <c:v>1572845.1570969359</c:v>
                </c:pt>
                <c:pt idx="31">
                  <c:v>1961507.725541577</c:v>
                </c:pt>
                <c:pt idx="32">
                  <c:v>754399.337368279</c:v>
                </c:pt>
                <c:pt idx="33">
                  <c:v>737513.75209223677</c:v>
                </c:pt>
                <c:pt idx="34">
                  <c:v>350625</c:v>
                </c:pt>
                <c:pt idx="35">
                  <c:v>263379.59999999998</c:v>
                </c:pt>
                <c:pt idx="36">
                  <c:v>296176.29999999993</c:v>
                </c:pt>
                <c:pt idx="37">
                  <c:v>170915.6</c:v>
                </c:pt>
                <c:pt idx="38">
                  <c:v>186275.86999999997</c:v>
                </c:pt>
                <c:pt idx="39">
                  <c:v>1001693.7000000001</c:v>
                </c:pt>
                <c:pt idx="40">
                  <c:v>938645</c:v>
                </c:pt>
                <c:pt idx="41">
                  <c:v>635994</c:v>
                </c:pt>
                <c:pt idx="42">
                  <c:v>709129</c:v>
                </c:pt>
                <c:pt idx="43">
                  <c:v>1291938</c:v>
                </c:pt>
                <c:pt idx="44">
                  <c:v>1652268.7000000002</c:v>
                </c:pt>
                <c:pt idx="45">
                  <c:v>1652257</c:v>
                </c:pt>
                <c:pt idx="46">
                  <c:v>1855987</c:v>
                </c:pt>
                <c:pt idx="47">
                  <c:v>814307</c:v>
                </c:pt>
                <c:pt idx="48">
                  <c:v>633208</c:v>
                </c:pt>
                <c:pt idx="49">
                  <c:v>816394</c:v>
                </c:pt>
                <c:pt idx="50">
                  <c:v>896198</c:v>
                </c:pt>
                <c:pt idx="51">
                  <c:v>1476902</c:v>
                </c:pt>
                <c:pt idx="52">
                  <c:v>3002035</c:v>
                </c:pt>
                <c:pt idx="53">
                  <c:v>3741448</c:v>
                </c:pt>
                <c:pt idx="54">
                  <c:v>8353760</c:v>
                </c:pt>
                <c:pt idx="55">
                  <c:v>14492442</c:v>
                </c:pt>
                <c:pt idx="56">
                  <c:v>14894413</c:v>
                </c:pt>
                <c:pt idx="57">
                  <c:v>9540300</c:v>
                </c:pt>
                <c:pt idx="58">
                  <c:v>5496248</c:v>
                </c:pt>
                <c:pt idx="59">
                  <c:v>3201148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F7-470B-BC7A-BF83893E0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5638384"/>
        <c:axId val="1375624240"/>
      </c:barChart>
      <c:catAx>
        <c:axId val="13756383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75624240"/>
        <c:crosses val="autoZero"/>
        <c:auto val="1"/>
        <c:lblAlgn val="ctr"/>
        <c:lblOffset val="100"/>
        <c:noMultiLvlLbl val="0"/>
      </c:catAx>
      <c:valAx>
        <c:axId val="137562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</a:t>
                </a:r>
                <a:r>
                  <a:rPr lang="en-US" sz="1600" b="1" baseline="30000"/>
                  <a:t>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7563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smrk!$B$64</c:f>
              <c:strCache>
                <c:ptCount val="1"/>
                <c:pt idx="0">
                  <c:v>m3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smrk!$A$65:$A$88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smrk!$B$65:$B$88</c:f>
              <c:numCache>
                <c:formatCode>#,##0</c:formatCode>
                <c:ptCount val="24"/>
                <c:pt idx="0">
                  <c:v>296176.29999999993</c:v>
                </c:pt>
                <c:pt idx="1">
                  <c:v>170915.6</c:v>
                </c:pt>
                <c:pt idx="2">
                  <c:v>186275.86999999997</c:v>
                </c:pt>
                <c:pt idx="3">
                  <c:v>1001693.7000000001</c:v>
                </c:pt>
                <c:pt idx="4">
                  <c:v>938645</c:v>
                </c:pt>
                <c:pt idx="5">
                  <c:v>635994</c:v>
                </c:pt>
                <c:pt idx="6">
                  <c:v>709129</c:v>
                </c:pt>
                <c:pt idx="7">
                  <c:v>1291938</c:v>
                </c:pt>
                <c:pt idx="8">
                  <c:v>1652268.7000000002</c:v>
                </c:pt>
                <c:pt idx="9">
                  <c:v>1652257</c:v>
                </c:pt>
                <c:pt idx="10">
                  <c:v>1855987</c:v>
                </c:pt>
                <c:pt idx="11">
                  <c:v>814307</c:v>
                </c:pt>
                <c:pt idx="12">
                  <c:v>633208</c:v>
                </c:pt>
                <c:pt idx="13">
                  <c:v>816394</c:v>
                </c:pt>
                <c:pt idx="14">
                  <c:v>896198</c:v>
                </c:pt>
                <c:pt idx="15">
                  <c:v>1476902</c:v>
                </c:pt>
                <c:pt idx="16">
                  <c:v>3002035</c:v>
                </c:pt>
                <c:pt idx="17">
                  <c:v>3741448</c:v>
                </c:pt>
                <c:pt idx="18">
                  <c:v>8353760</c:v>
                </c:pt>
                <c:pt idx="19">
                  <c:v>14492442</c:v>
                </c:pt>
                <c:pt idx="20">
                  <c:v>14894413</c:v>
                </c:pt>
                <c:pt idx="21">
                  <c:v>9540300</c:v>
                </c:pt>
                <c:pt idx="22">
                  <c:v>5496248</c:v>
                </c:pt>
                <c:pt idx="23">
                  <c:v>3201148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7-4BEF-914B-D134975425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5626960"/>
        <c:axId val="1375628048"/>
      </c:barChart>
      <c:catAx>
        <c:axId val="1375626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75628048"/>
        <c:crosses val="autoZero"/>
        <c:auto val="1"/>
        <c:lblAlgn val="ctr"/>
        <c:lblOffset val="100"/>
        <c:noMultiLvlLbl val="0"/>
      </c:catAx>
      <c:valAx>
        <c:axId val="137562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</a:t>
                </a:r>
                <a:r>
                  <a:rPr lang="cs-CZ" sz="1600" b="1" baseline="30000"/>
                  <a:t>3</a:t>
                </a:r>
                <a:endParaRPr lang="en-US" sz="1600" b="1" baseline="300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7562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86027128391477"/>
          <c:y val="4.3479999999999998E-2"/>
          <c:w val="0.83914469733622943"/>
          <c:h val="0.682749675651460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'Obr. 2'!$B$3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CC99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2'!$B$4:$B$17</c:f>
              <c:numCache>
                <c:formatCode>#\ ##0.000</c:formatCode>
                <c:ptCount val="14"/>
                <c:pt idx="0">
                  <c:v>0.05</c:v>
                </c:pt>
                <c:pt idx="1">
                  <c:v>47.209000000000003</c:v>
                </c:pt>
                <c:pt idx="2">
                  <c:v>23.798999999999999</c:v>
                </c:pt>
                <c:pt idx="3">
                  <c:v>14.785</c:v>
                </c:pt>
                <c:pt idx="4">
                  <c:v>22.952999999999999</c:v>
                </c:pt>
                <c:pt idx="5">
                  <c:v>27.859000000000002</c:v>
                </c:pt>
                <c:pt idx="6">
                  <c:v>9.1</c:v>
                </c:pt>
                <c:pt idx="7">
                  <c:v>425.36399999999998</c:v>
                </c:pt>
                <c:pt idx="8">
                  <c:v>199.97</c:v>
                </c:pt>
                <c:pt idx="9">
                  <c:v>15.83</c:v>
                </c:pt>
                <c:pt idx="10">
                  <c:v>50.063000000000002</c:v>
                </c:pt>
                <c:pt idx="11">
                  <c:v>12.587</c:v>
                </c:pt>
                <c:pt idx="12">
                  <c:v>10.949</c:v>
                </c:pt>
                <c:pt idx="13">
                  <c:v>35.68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F9-4AA8-95B2-5C10936B195E}"/>
            </c:ext>
          </c:extLst>
        </c:ser>
        <c:ser>
          <c:idx val="1"/>
          <c:order val="1"/>
          <c:tx>
            <c:strRef>
              <c:f>'Obr. 2'!$C$3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CCC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2'!$C$4:$C$17</c:f>
              <c:numCache>
                <c:formatCode>#\ ##0.000</c:formatCode>
                <c:ptCount val="14"/>
                <c:pt idx="0">
                  <c:v>0.53400000000000003</c:v>
                </c:pt>
                <c:pt idx="1">
                  <c:v>121.499</c:v>
                </c:pt>
                <c:pt idx="2">
                  <c:v>58.415999999999997</c:v>
                </c:pt>
                <c:pt idx="3">
                  <c:v>15.561</c:v>
                </c:pt>
                <c:pt idx="4">
                  <c:v>66.466999999999999</c:v>
                </c:pt>
                <c:pt idx="5">
                  <c:v>46.959000000000003</c:v>
                </c:pt>
                <c:pt idx="6">
                  <c:v>26.582999999999998</c:v>
                </c:pt>
                <c:pt idx="7">
                  <c:v>594.47500000000002</c:v>
                </c:pt>
                <c:pt idx="8">
                  <c:v>247.791</c:v>
                </c:pt>
                <c:pt idx="9">
                  <c:v>40.590000000000003</c:v>
                </c:pt>
                <c:pt idx="10">
                  <c:v>89.808000000000007</c:v>
                </c:pt>
                <c:pt idx="11">
                  <c:v>45.646000000000001</c:v>
                </c:pt>
                <c:pt idx="12">
                  <c:v>9.0969999999999995</c:v>
                </c:pt>
                <c:pt idx="13">
                  <c:v>113.562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F9-4AA8-95B2-5C10936B195E}"/>
            </c:ext>
          </c:extLst>
        </c:ser>
        <c:ser>
          <c:idx val="2"/>
          <c:order val="2"/>
          <c:tx>
            <c:strRef>
              <c:f>'Obr. 2'!$D$3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99CC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2'!$D$4:$D$17</c:f>
              <c:numCache>
                <c:formatCode>#\ ##0.000</c:formatCode>
                <c:ptCount val="14"/>
                <c:pt idx="0">
                  <c:v>1.478</c:v>
                </c:pt>
                <c:pt idx="1">
                  <c:v>243.648</c:v>
                </c:pt>
                <c:pt idx="2">
                  <c:v>111.376</c:v>
                </c:pt>
                <c:pt idx="3">
                  <c:v>34.106000000000002</c:v>
                </c:pt>
                <c:pt idx="4">
                  <c:v>128.78</c:v>
                </c:pt>
                <c:pt idx="5">
                  <c:v>57.578000000000003</c:v>
                </c:pt>
                <c:pt idx="6">
                  <c:v>36.031999999999996</c:v>
                </c:pt>
                <c:pt idx="7">
                  <c:v>1355.7170000000001</c:v>
                </c:pt>
                <c:pt idx="8">
                  <c:v>564.98900000000003</c:v>
                </c:pt>
                <c:pt idx="9">
                  <c:v>53.712000000000003</c:v>
                </c:pt>
                <c:pt idx="10">
                  <c:v>158.834</c:v>
                </c:pt>
                <c:pt idx="11">
                  <c:v>67.691000000000003</c:v>
                </c:pt>
                <c:pt idx="12">
                  <c:v>16.652000000000001</c:v>
                </c:pt>
                <c:pt idx="13">
                  <c:v>171.44200000000001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F9-4AA8-95B2-5C10936B195E}"/>
            </c:ext>
          </c:extLst>
        </c:ser>
        <c:ser>
          <c:idx val="3"/>
          <c:order val="3"/>
          <c:tx>
            <c:strRef>
              <c:f>'Obr. 2'!$E$3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6699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2'!$E$4:$E$17</c:f>
              <c:numCache>
                <c:formatCode>#\ ##0.000</c:formatCode>
                <c:ptCount val="14"/>
                <c:pt idx="0">
                  <c:v>1.5289999999999999</c:v>
                </c:pt>
                <c:pt idx="1">
                  <c:v>352.38099999999997</c:v>
                </c:pt>
                <c:pt idx="2">
                  <c:v>228.673</c:v>
                </c:pt>
                <c:pt idx="3">
                  <c:v>25.41</c:v>
                </c:pt>
                <c:pt idx="4">
                  <c:v>268.39100000000002</c:v>
                </c:pt>
                <c:pt idx="5">
                  <c:v>52.875</c:v>
                </c:pt>
                <c:pt idx="6">
                  <c:v>25.661000000000001</c:v>
                </c:pt>
                <c:pt idx="7">
                  <c:v>1457.873</c:v>
                </c:pt>
                <c:pt idx="8">
                  <c:v>640.57899999999995</c:v>
                </c:pt>
                <c:pt idx="9">
                  <c:v>49.91</c:v>
                </c:pt>
                <c:pt idx="10">
                  <c:v>285.476</c:v>
                </c:pt>
                <c:pt idx="11">
                  <c:v>97.515000000000001</c:v>
                </c:pt>
                <c:pt idx="12">
                  <c:v>20.126999999999999</c:v>
                </c:pt>
                <c:pt idx="13">
                  <c:v>235.05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2F9-4AA8-95B2-5C10936B195E}"/>
            </c:ext>
          </c:extLst>
        </c:ser>
        <c:ser>
          <c:idx val="4"/>
          <c:order val="4"/>
          <c:tx>
            <c:strRef>
              <c:f>'Obr. 2'!$F$3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2'!$F$4:$F$17</c:f>
              <c:numCache>
                <c:formatCode>#\ ##0.000</c:formatCode>
                <c:ptCount val="14"/>
                <c:pt idx="0">
                  <c:v>4.101</c:v>
                </c:pt>
                <c:pt idx="1">
                  <c:v>1148.461</c:v>
                </c:pt>
                <c:pt idx="2">
                  <c:v>805.14499999999998</c:v>
                </c:pt>
                <c:pt idx="3">
                  <c:v>92.257000000000005</c:v>
                </c:pt>
                <c:pt idx="4">
                  <c:v>1366.6610000000001</c:v>
                </c:pt>
                <c:pt idx="5">
                  <c:v>237.62299999999999</c:v>
                </c:pt>
                <c:pt idx="6">
                  <c:v>127.435</c:v>
                </c:pt>
                <c:pt idx="7">
                  <c:v>1659.441</c:v>
                </c:pt>
                <c:pt idx="8">
                  <c:v>984.32600000000002</c:v>
                </c:pt>
                <c:pt idx="9">
                  <c:v>183.94499999999999</c:v>
                </c:pt>
                <c:pt idx="10">
                  <c:v>572.62599999999998</c:v>
                </c:pt>
                <c:pt idx="11">
                  <c:v>392.56900000000002</c:v>
                </c:pt>
                <c:pt idx="12">
                  <c:v>144.94499999999999</c:v>
                </c:pt>
                <c:pt idx="13">
                  <c:v>634.22400000000005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F9-4AA8-95B2-5C10936B195E}"/>
            </c:ext>
          </c:extLst>
        </c:ser>
        <c:ser>
          <c:idx val="5"/>
          <c:order val="5"/>
          <c:tx>
            <c:strRef>
              <c:f>'Obr. 2'!$G$3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8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2'!$G$4:$G$17</c:f>
              <c:numCache>
                <c:formatCode>#\ ##0.000</c:formatCode>
                <c:ptCount val="14"/>
                <c:pt idx="0">
                  <c:v>11.936</c:v>
                </c:pt>
                <c:pt idx="1">
                  <c:v>2372.5680000000002</c:v>
                </c:pt>
                <c:pt idx="2">
                  <c:v>1573.232</c:v>
                </c:pt>
                <c:pt idx="3">
                  <c:v>232.15299999999999</c:v>
                </c:pt>
                <c:pt idx="4">
                  <c:v>3372.9839999999999</c:v>
                </c:pt>
                <c:pt idx="5">
                  <c:v>428.14400000000001</c:v>
                </c:pt>
                <c:pt idx="6">
                  <c:v>356.91699999999997</c:v>
                </c:pt>
                <c:pt idx="7">
                  <c:v>1097.1300000000001</c:v>
                </c:pt>
                <c:pt idx="8">
                  <c:v>1131.579</c:v>
                </c:pt>
                <c:pt idx="9">
                  <c:v>431.86399999999998</c:v>
                </c:pt>
                <c:pt idx="10">
                  <c:v>1057.2159999999999</c:v>
                </c:pt>
                <c:pt idx="11">
                  <c:v>1187.0830000000001</c:v>
                </c:pt>
                <c:pt idx="12">
                  <c:v>449.57900000000001</c:v>
                </c:pt>
                <c:pt idx="13">
                  <c:v>790.05499999999995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2F9-4AA8-95B2-5C10936B195E}"/>
            </c:ext>
          </c:extLst>
        </c:ser>
        <c:ser>
          <c:idx val="6"/>
          <c:order val="6"/>
          <c:tx>
            <c:strRef>
              <c:f>'Obr. 2'!$H$3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0033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2'!$H$4:$H$17</c:f>
              <c:numCache>
                <c:formatCode>#\ ##0.000</c:formatCode>
                <c:ptCount val="14"/>
                <c:pt idx="0">
                  <c:v>19.202999999999999</c:v>
                </c:pt>
                <c:pt idx="1">
                  <c:v>1896.6533801609055</c:v>
                </c:pt>
                <c:pt idx="2">
                  <c:v>1263.118891319275</c:v>
                </c:pt>
                <c:pt idx="3">
                  <c:v>397.08004183769225</c:v>
                </c:pt>
                <c:pt idx="4">
                  <c:v>3347.5066908235549</c:v>
                </c:pt>
                <c:pt idx="5">
                  <c:v>532.55673158049581</c:v>
                </c:pt>
                <c:pt idx="6">
                  <c:v>651.86819566154475</c:v>
                </c:pt>
                <c:pt idx="7">
                  <c:v>436.43004676407577</c:v>
                </c:pt>
                <c:pt idx="8">
                  <c:v>1033.142139476467</c:v>
                </c:pt>
                <c:pt idx="9">
                  <c:v>695.01330304321641</c:v>
                </c:pt>
                <c:pt idx="10">
                  <c:v>1371.2396478282958</c:v>
                </c:pt>
                <c:pt idx="11">
                  <c:v>1757.8300710747242</c:v>
                </c:pt>
                <c:pt idx="12">
                  <c:v>922.47944802021982</c:v>
                </c:pt>
                <c:pt idx="13">
                  <c:v>570.28669588279729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2F9-4AA8-95B2-5C10936B195E}"/>
            </c:ext>
          </c:extLst>
        </c:ser>
        <c:ser>
          <c:idx val="7"/>
          <c:order val="7"/>
          <c:tx>
            <c:strRef>
              <c:f>'Obr. 2'!$I$3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000000"/>
              </a:solidFill>
            </a:ln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2'!$I$4:$I$17</c:f>
              <c:numCache>
                <c:formatCode>#\ ##0.000</c:formatCode>
                <c:ptCount val="14"/>
                <c:pt idx="0">
                  <c:v>12.2951</c:v>
                </c:pt>
                <c:pt idx="1">
                  <c:v>900.50420000000008</c:v>
                </c:pt>
                <c:pt idx="2">
                  <c:v>451.40600000000006</c:v>
                </c:pt>
                <c:pt idx="3">
                  <c:v>258.83788999999996</c:v>
                </c:pt>
                <c:pt idx="4">
                  <c:v>2104.0886600000003</c:v>
                </c:pt>
                <c:pt idx="5">
                  <c:v>376.85076000000004</c:v>
                </c:pt>
                <c:pt idx="6">
                  <c:v>780.64697999999999</c:v>
                </c:pt>
                <c:pt idx="7">
                  <c:v>177.03620000000001</c:v>
                </c:pt>
                <c:pt idx="8">
                  <c:v>377.21421000000004</c:v>
                </c:pt>
                <c:pt idx="9">
                  <c:v>585.34397999999999</c:v>
                </c:pt>
                <c:pt idx="10">
                  <c:v>1003.7045599999999</c:v>
                </c:pt>
                <c:pt idx="11">
                  <c:v>1394.8850499999996</c:v>
                </c:pt>
                <c:pt idx="12">
                  <c:v>931.33981999999992</c:v>
                </c:pt>
                <c:pt idx="13">
                  <c:v>186.14903999999999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2F9-4AA8-95B2-5C10936B195E}"/>
            </c:ext>
          </c:extLst>
        </c:ser>
        <c:ser>
          <c:idx val="8"/>
          <c:order val="8"/>
          <c:tx>
            <c:strRef>
              <c:f>'Obr. 2'!$J$3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2'!$J$4:$J$17</c:f>
              <c:numCache>
                <c:formatCode>#\ ##0.000</c:formatCode>
                <c:ptCount val="14"/>
                <c:pt idx="0">
                  <c:v>4.32742</c:v>
                </c:pt>
                <c:pt idx="1">
                  <c:v>399.77254000000005</c:v>
                </c:pt>
                <c:pt idx="2">
                  <c:v>260.74058000000002</c:v>
                </c:pt>
                <c:pt idx="3">
                  <c:v>186.92931999999999</c:v>
                </c:pt>
                <c:pt idx="4">
                  <c:v>976.45514999999989</c:v>
                </c:pt>
                <c:pt idx="5">
                  <c:v>319.45020999999997</c:v>
                </c:pt>
                <c:pt idx="6">
                  <c:v>358.32490000000001</c:v>
                </c:pt>
                <c:pt idx="7">
                  <c:v>202.00487999999999</c:v>
                </c:pt>
                <c:pt idx="8">
                  <c:v>419.74941999999993</c:v>
                </c:pt>
                <c:pt idx="9">
                  <c:v>406.73793999999992</c:v>
                </c:pt>
                <c:pt idx="10">
                  <c:v>769.05802000000006</c:v>
                </c:pt>
                <c:pt idx="11">
                  <c:v>444.79079999999999</c:v>
                </c:pt>
                <c:pt idx="12">
                  <c:v>547.39380000000006</c:v>
                </c:pt>
                <c:pt idx="13">
                  <c:v>262.03570999999999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2F9-4AA8-95B2-5C10936B195E}"/>
            </c:ext>
          </c:extLst>
        </c:ser>
        <c:ser>
          <c:idx val="9"/>
          <c:order val="9"/>
          <c:tx>
            <c:strRef>
              <c:f>'Obr. 2'!$K$3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'Obr. 2'!$A$4:$A$17</c:f>
              <c:strCache>
                <c:ptCount val="14"/>
                <c:pt idx="0">
                  <c:v>Hl. m. Praha</c:v>
                </c:pt>
                <c:pt idx="1">
                  <c:v>Jihočeský</c:v>
                </c:pt>
                <c:pt idx="2">
                  <c:v>Jihomoravský</c:v>
                </c:pt>
                <c:pt idx="3">
                  <c:v>Karlovarský</c:v>
                </c:pt>
                <c:pt idx="4">
                  <c:v>Vysočina</c:v>
                </c:pt>
                <c:pt idx="5">
                  <c:v>Královéhrad.</c:v>
                </c:pt>
                <c:pt idx="6">
                  <c:v>Liberecký</c:v>
                </c:pt>
                <c:pt idx="7">
                  <c:v>Moravskosl.</c:v>
                </c:pt>
                <c:pt idx="8">
                  <c:v>Olomoucký</c:v>
                </c:pt>
                <c:pt idx="9">
                  <c:v>Pardubický</c:v>
                </c:pt>
                <c:pt idx="10">
                  <c:v>Plzeňský</c:v>
                </c:pt>
                <c:pt idx="11">
                  <c:v>Středočeský</c:v>
                </c:pt>
                <c:pt idx="12">
                  <c:v>Ústecký</c:v>
                </c:pt>
                <c:pt idx="13">
                  <c:v>Zlínský</c:v>
                </c:pt>
              </c:strCache>
            </c:strRef>
          </c:cat>
          <c:val>
            <c:numRef>
              <c:f>'Obr. 2'!$K$4:$K$17</c:f>
              <c:numCache>
                <c:formatCode>#\ ##0.000</c:formatCode>
                <c:ptCount val="14"/>
                <c:pt idx="0">
                  <c:v>1.34392001342773</c:v>
                </c:pt>
                <c:pt idx="1">
                  <c:v>238.19171004772201</c:v>
                </c:pt>
                <c:pt idx="2">
                  <c:v>49.841809658050536</c:v>
                </c:pt>
                <c:pt idx="3">
                  <c:v>183.47313004684449</c:v>
                </c:pt>
                <c:pt idx="4">
                  <c:v>335.33383939743044</c:v>
                </c:pt>
                <c:pt idx="5">
                  <c:v>241.28399999999999</c:v>
                </c:pt>
                <c:pt idx="6">
                  <c:v>140.471</c:v>
                </c:pt>
                <c:pt idx="7">
                  <c:v>167.45260999679564</c:v>
                </c:pt>
                <c:pt idx="8">
                  <c:v>391.59553106689452</c:v>
                </c:pt>
                <c:pt idx="9">
                  <c:v>213.02799999999999</c:v>
                </c:pt>
                <c:pt idx="10">
                  <c:v>700.11300000000006</c:v>
                </c:pt>
                <c:pt idx="11">
                  <c:v>159.56399999999999</c:v>
                </c:pt>
                <c:pt idx="12">
                  <c:v>196.2841000289917</c:v>
                </c:pt>
                <c:pt idx="13">
                  <c:v>183.17099999999999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2F9-4AA8-95B2-5C10936B1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629136"/>
        <c:axId val="1459492656"/>
      </c:barChart>
      <c:catAx>
        <c:axId val="137562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pPr>
            <a:endParaRPr lang="cs-CZ"/>
          </a:p>
        </c:txPr>
        <c:crossAx val="1459492656"/>
        <c:crosses val="autoZero"/>
        <c:auto val="1"/>
        <c:lblAlgn val="ctr"/>
        <c:lblOffset val="100"/>
        <c:noMultiLvlLbl val="0"/>
      </c:catAx>
      <c:valAx>
        <c:axId val="1459492656"/>
        <c:scaling>
          <c:orientation val="minMax"/>
          <c:max val="3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r>
                  <a:rPr lang="cs-CZ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tis. m</a:t>
                </a:r>
                <a:r>
                  <a:rPr lang="cs-CZ" sz="2000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c:rich>
          </c:tx>
          <c:layout>
            <c:manualLayout>
              <c:xMode val="edge"/>
              <c:yMode val="edge"/>
              <c:x val="1.3661631944444447E-2"/>
              <c:y val="0.31812722222222223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 rot="-60000000" vert="horz"/>
          <a:lstStyle/>
          <a:p>
            <a: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pPr>
            <a:endParaRPr lang="cs-CZ"/>
          </a:p>
        </c:txPr>
        <c:crossAx val="13756291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4472795138888888"/>
          <c:y val="7.2351666666666661E-2"/>
          <c:w val="0.55527204861111124"/>
          <c:h val="0.15248761761127011"/>
        </c:manualLayout>
      </c:layout>
      <c:overlay val="0"/>
      <c:spPr>
        <a:noFill/>
        <a:ln w="25400">
          <a:noFill/>
        </a:ln>
      </c:spPr>
      <c:txPr>
        <a:bodyPr rot="0" vert="horz"/>
        <a:lstStyle/>
        <a:p>
          <a:pPr>
            <a:def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>
        <a:alpha val="5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800" b="1">
          <a:solidFill>
            <a:sysClr val="windowText" lastClr="000000"/>
          </a:solidFill>
          <a:latin typeface="Comic Sans MS" panose="030F0702030302020204" pitchFamily="66" charset="0"/>
          <a:cs typeface="Calibri" panose="020F0502020204030204" pitchFamily="34" charset="0"/>
        </a:defRPr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vítr!$B$1</c:f>
              <c:strCache>
                <c:ptCount val="1"/>
                <c:pt idx="0">
                  <c:v>m3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vítr!$A$2:$A$61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vítr!$B$2:$B$61</c:f>
              <c:numCache>
                <c:formatCode>#,##0</c:formatCode>
                <c:ptCount val="60"/>
                <c:pt idx="0">
                  <c:v>543756.39000000025</c:v>
                </c:pt>
                <c:pt idx="1">
                  <c:v>1043842.3099999999</c:v>
                </c:pt>
                <c:pt idx="2">
                  <c:v>1145419.0399999996</c:v>
                </c:pt>
                <c:pt idx="3">
                  <c:v>2970219.0709999967</c:v>
                </c:pt>
                <c:pt idx="4">
                  <c:v>1248617.8100000003</c:v>
                </c:pt>
                <c:pt idx="5">
                  <c:v>589600.62629985239</c:v>
                </c:pt>
                <c:pt idx="6">
                  <c:v>637992.39</c:v>
                </c:pt>
                <c:pt idx="7">
                  <c:v>705032.68999999936</c:v>
                </c:pt>
                <c:pt idx="8">
                  <c:v>1752840.7900000005</c:v>
                </c:pt>
                <c:pt idx="9">
                  <c:v>986729.83499999985</c:v>
                </c:pt>
                <c:pt idx="10">
                  <c:v>1494692.4200000002</c:v>
                </c:pt>
                <c:pt idx="11">
                  <c:v>2148670.1399999997</c:v>
                </c:pt>
                <c:pt idx="12">
                  <c:v>5355380</c:v>
                </c:pt>
                <c:pt idx="13">
                  <c:v>2093909.9999999998</c:v>
                </c:pt>
                <c:pt idx="14">
                  <c:v>1827346.0000000002</c:v>
                </c:pt>
                <c:pt idx="15">
                  <c:v>1162857.3</c:v>
                </c:pt>
                <c:pt idx="16">
                  <c:v>1635304.5999999999</c:v>
                </c:pt>
                <c:pt idx="17">
                  <c:v>1937925.7999999996</c:v>
                </c:pt>
                <c:pt idx="18">
                  <c:v>1846096.4999999998</c:v>
                </c:pt>
                <c:pt idx="19">
                  <c:v>3052253.3</c:v>
                </c:pt>
                <c:pt idx="20">
                  <c:v>5936229.2999999998</c:v>
                </c:pt>
                <c:pt idx="21">
                  <c:v>6497158.3499999996</c:v>
                </c:pt>
                <c:pt idx="22">
                  <c:v>4684622.7600000054</c:v>
                </c:pt>
                <c:pt idx="23">
                  <c:v>3597828.43</c:v>
                </c:pt>
                <c:pt idx="24">
                  <c:v>3407851.0000000014</c:v>
                </c:pt>
                <c:pt idx="25">
                  <c:v>2931850.3500000006</c:v>
                </c:pt>
                <c:pt idx="26">
                  <c:v>8769280.4500000067</c:v>
                </c:pt>
                <c:pt idx="27">
                  <c:v>3737920.8599999989</c:v>
                </c:pt>
                <c:pt idx="28">
                  <c:v>1854708.3400000008</c:v>
                </c:pt>
                <c:pt idx="29">
                  <c:v>1999791.9600000011</c:v>
                </c:pt>
                <c:pt idx="30">
                  <c:v>2565489.6668223813</c:v>
                </c:pt>
                <c:pt idx="31">
                  <c:v>1467278.8810175033</c:v>
                </c:pt>
                <c:pt idx="32">
                  <c:v>1014150.3841593025</c:v>
                </c:pt>
                <c:pt idx="33">
                  <c:v>1756042.4170387536</c:v>
                </c:pt>
                <c:pt idx="34">
                  <c:v>1683096</c:v>
                </c:pt>
                <c:pt idx="35">
                  <c:v>1847071.8</c:v>
                </c:pt>
                <c:pt idx="36">
                  <c:v>1451043</c:v>
                </c:pt>
                <c:pt idx="37">
                  <c:v>974373.30000000016</c:v>
                </c:pt>
                <c:pt idx="38">
                  <c:v>2366991</c:v>
                </c:pt>
                <c:pt idx="39">
                  <c:v>3931382.6000000006</c:v>
                </c:pt>
                <c:pt idx="40">
                  <c:v>1479182</c:v>
                </c:pt>
                <c:pt idx="41">
                  <c:v>1413901</c:v>
                </c:pt>
                <c:pt idx="42">
                  <c:v>1384389</c:v>
                </c:pt>
                <c:pt idx="43">
                  <c:v>8841802</c:v>
                </c:pt>
                <c:pt idx="44">
                  <c:v>4854876</c:v>
                </c:pt>
                <c:pt idx="45">
                  <c:v>2006030</c:v>
                </c:pt>
                <c:pt idx="46">
                  <c:v>2042663</c:v>
                </c:pt>
                <c:pt idx="47">
                  <c:v>1096800</c:v>
                </c:pt>
                <c:pt idx="48">
                  <c:v>953277</c:v>
                </c:pt>
                <c:pt idx="49">
                  <c:v>1284443</c:v>
                </c:pt>
                <c:pt idx="50">
                  <c:v>1306892</c:v>
                </c:pt>
                <c:pt idx="51">
                  <c:v>1824113</c:v>
                </c:pt>
                <c:pt idx="52">
                  <c:v>969157</c:v>
                </c:pt>
                <c:pt idx="53">
                  <c:v>2074726</c:v>
                </c:pt>
                <c:pt idx="54">
                  <c:v>4636466</c:v>
                </c:pt>
                <c:pt idx="55">
                  <c:v>2572432</c:v>
                </c:pt>
                <c:pt idx="56">
                  <c:v>2679317</c:v>
                </c:pt>
                <c:pt idx="57">
                  <c:v>2320587</c:v>
                </c:pt>
                <c:pt idx="58">
                  <c:v>3160085</c:v>
                </c:pt>
                <c:pt idx="59">
                  <c:v>1573086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41-4FB1-B4DF-AFF4812C1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59483952"/>
        <c:axId val="1459484496"/>
      </c:barChart>
      <c:catAx>
        <c:axId val="14594839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84496"/>
        <c:crosses val="autoZero"/>
        <c:auto val="1"/>
        <c:lblAlgn val="ctr"/>
        <c:lblOffset val="100"/>
        <c:noMultiLvlLbl val="0"/>
      </c:catAx>
      <c:valAx>
        <c:axId val="145948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</a:t>
                </a:r>
                <a:r>
                  <a:rPr lang="en-US" sz="1600" b="1" baseline="30000"/>
                  <a:t>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83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sníh!$B$1</c:f>
              <c:strCache>
                <c:ptCount val="1"/>
                <c:pt idx="0">
                  <c:v>m3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sníh!$A$2:$A$61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sníh!$B$2:$B$61</c:f>
              <c:numCache>
                <c:formatCode>#,##0</c:formatCode>
                <c:ptCount val="60"/>
                <c:pt idx="0">
                  <c:v>124468.43000000002</c:v>
                </c:pt>
                <c:pt idx="1">
                  <c:v>396783.59999999992</c:v>
                </c:pt>
                <c:pt idx="2">
                  <c:v>416932.29999999993</c:v>
                </c:pt>
                <c:pt idx="3">
                  <c:v>1651849.226</c:v>
                </c:pt>
                <c:pt idx="4">
                  <c:v>1044838.3099999997</c:v>
                </c:pt>
                <c:pt idx="5">
                  <c:v>612388.9574146095</c:v>
                </c:pt>
                <c:pt idx="6">
                  <c:v>1609461.6099999996</c:v>
                </c:pt>
                <c:pt idx="7">
                  <c:v>554720.5399999998</c:v>
                </c:pt>
                <c:pt idx="8">
                  <c:v>225910.16999999984</c:v>
                </c:pt>
                <c:pt idx="9">
                  <c:v>148052.41999999993</c:v>
                </c:pt>
                <c:pt idx="10">
                  <c:v>326033.49999999988</c:v>
                </c:pt>
                <c:pt idx="11">
                  <c:v>311250.13000000006</c:v>
                </c:pt>
                <c:pt idx="12">
                  <c:v>358403.99999999994</c:v>
                </c:pt>
                <c:pt idx="13">
                  <c:v>303457</c:v>
                </c:pt>
                <c:pt idx="14">
                  <c:v>387279.00000000006</c:v>
                </c:pt>
                <c:pt idx="15">
                  <c:v>3117295.5000000014</c:v>
                </c:pt>
                <c:pt idx="16">
                  <c:v>3283998.706999999</c:v>
                </c:pt>
                <c:pt idx="17">
                  <c:v>1637810.0999999994</c:v>
                </c:pt>
                <c:pt idx="18">
                  <c:v>1035654.1000000004</c:v>
                </c:pt>
                <c:pt idx="19">
                  <c:v>552762.39999999991</c:v>
                </c:pt>
                <c:pt idx="20">
                  <c:v>314435.00000000006</c:v>
                </c:pt>
                <c:pt idx="21">
                  <c:v>418634.87999999995</c:v>
                </c:pt>
                <c:pt idx="22">
                  <c:v>392591.43000000005</c:v>
                </c:pt>
                <c:pt idx="23">
                  <c:v>387175.62</c:v>
                </c:pt>
                <c:pt idx="24">
                  <c:v>274050.16000000003</c:v>
                </c:pt>
                <c:pt idx="25">
                  <c:v>242237.1</c:v>
                </c:pt>
                <c:pt idx="26">
                  <c:v>170504.46999999994</c:v>
                </c:pt>
                <c:pt idx="27">
                  <c:v>287660.81999999983</c:v>
                </c:pt>
                <c:pt idx="28">
                  <c:v>405287.00000000012</c:v>
                </c:pt>
                <c:pt idx="29">
                  <c:v>617448.99999999988</c:v>
                </c:pt>
                <c:pt idx="30">
                  <c:v>251699.32086551597</c:v>
                </c:pt>
                <c:pt idx="31">
                  <c:v>0</c:v>
                </c:pt>
                <c:pt idx="32">
                  <c:v>165316.21057474852</c:v>
                </c:pt>
                <c:pt idx="33">
                  <c:v>153889.10526018031</c:v>
                </c:pt>
                <c:pt idx="34">
                  <c:v>81373</c:v>
                </c:pt>
                <c:pt idx="35">
                  <c:v>113919.39999999998</c:v>
                </c:pt>
                <c:pt idx="36">
                  <c:v>156732</c:v>
                </c:pt>
                <c:pt idx="37">
                  <c:v>47107.099999999991</c:v>
                </c:pt>
                <c:pt idx="38">
                  <c:v>180288</c:v>
                </c:pt>
                <c:pt idx="39">
                  <c:v>94897.7</c:v>
                </c:pt>
                <c:pt idx="40">
                  <c:v>279102</c:v>
                </c:pt>
                <c:pt idx="41">
                  <c:v>95730</c:v>
                </c:pt>
                <c:pt idx="42">
                  <c:v>2589927</c:v>
                </c:pt>
                <c:pt idx="43">
                  <c:v>171942</c:v>
                </c:pt>
                <c:pt idx="44">
                  <c:v>82677</c:v>
                </c:pt>
                <c:pt idx="45">
                  <c:v>119023</c:v>
                </c:pt>
                <c:pt idx="46">
                  <c:v>607186</c:v>
                </c:pt>
                <c:pt idx="47">
                  <c:v>290016</c:v>
                </c:pt>
                <c:pt idx="48">
                  <c:v>141433</c:v>
                </c:pt>
                <c:pt idx="49">
                  <c:v>155125</c:v>
                </c:pt>
                <c:pt idx="50">
                  <c:v>41573</c:v>
                </c:pt>
                <c:pt idx="51">
                  <c:v>53225</c:v>
                </c:pt>
                <c:pt idx="52">
                  <c:v>66497</c:v>
                </c:pt>
                <c:pt idx="53">
                  <c:v>45805</c:v>
                </c:pt>
                <c:pt idx="54">
                  <c:v>48684</c:v>
                </c:pt>
                <c:pt idx="55">
                  <c:v>506902</c:v>
                </c:pt>
                <c:pt idx="56">
                  <c:v>118777</c:v>
                </c:pt>
                <c:pt idx="57">
                  <c:v>129973</c:v>
                </c:pt>
                <c:pt idx="58">
                  <c:v>69307</c:v>
                </c:pt>
                <c:pt idx="59">
                  <c:v>77393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44-4484-9FB8-F4FD68A4BB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59488848"/>
        <c:axId val="1459489936"/>
      </c:barChart>
      <c:catAx>
        <c:axId val="1459488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89936"/>
        <c:crosses val="autoZero"/>
        <c:auto val="1"/>
        <c:lblAlgn val="ctr"/>
        <c:lblOffset val="100"/>
        <c:noMultiLvlLbl val="0"/>
      </c:catAx>
      <c:valAx>
        <c:axId val="145948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m</a:t>
                </a:r>
                <a:r>
                  <a:rPr lang="en-US" sz="1600" baseline="30000"/>
                  <a:t>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88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'V+S+N'!$B$65</c:f>
              <c:strCache>
                <c:ptCount val="1"/>
                <c:pt idx="0">
                  <c:v>V+S+N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'V+S+N'!$A$66:$A$125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'V+S+N'!$B$66:$B$125</c:f>
              <c:numCache>
                <c:formatCode>#,##0</c:formatCode>
                <c:ptCount val="60"/>
                <c:pt idx="0">
                  <c:v>699631.71000000008</c:v>
                </c:pt>
                <c:pt idx="1">
                  <c:v>1517001.57</c:v>
                </c:pt>
                <c:pt idx="2">
                  <c:v>1582063.5499999998</c:v>
                </c:pt>
                <c:pt idx="3">
                  <c:v>4640110.977</c:v>
                </c:pt>
                <c:pt idx="4">
                  <c:v>2359242.9899999998</c:v>
                </c:pt>
                <c:pt idx="5">
                  <c:v>1354572.08</c:v>
                </c:pt>
                <c:pt idx="6">
                  <c:v>2373005.959999999</c:v>
                </c:pt>
                <c:pt idx="7">
                  <c:v>1319202.7800000007</c:v>
                </c:pt>
                <c:pt idx="8">
                  <c:v>2129736.5399999991</c:v>
                </c:pt>
                <c:pt idx="9">
                  <c:v>1175896.8050000004</c:v>
                </c:pt>
                <c:pt idx="10">
                  <c:v>2830279.0942738005</c:v>
                </c:pt>
                <c:pt idx="11">
                  <c:v>2784131.1800000006</c:v>
                </c:pt>
                <c:pt idx="12">
                  <c:v>5788510.0000000009</c:v>
                </c:pt>
                <c:pt idx="13">
                  <c:v>2489152.0000000019</c:v>
                </c:pt>
                <c:pt idx="14">
                  <c:v>2311386.9999999991</c:v>
                </c:pt>
                <c:pt idx="15">
                  <c:v>4439321.4000000004</c:v>
                </c:pt>
                <c:pt idx="16">
                  <c:v>5064376.3069999982</c:v>
                </c:pt>
                <c:pt idx="17">
                  <c:v>3615867.2000000011</c:v>
                </c:pt>
                <c:pt idx="18">
                  <c:v>2912704.5999999992</c:v>
                </c:pt>
                <c:pt idx="19">
                  <c:v>3629746.7000000007</c:v>
                </c:pt>
                <c:pt idx="20">
                  <c:v>6286834.0999999978</c:v>
                </c:pt>
                <c:pt idx="21">
                  <c:v>6951770.2299999967</c:v>
                </c:pt>
                <c:pt idx="22">
                  <c:v>5129937.9399999967</c:v>
                </c:pt>
                <c:pt idx="23">
                  <c:v>4036308.7299999986</c:v>
                </c:pt>
                <c:pt idx="24">
                  <c:v>3733242.4099999983</c:v>
                </c:pt>
                <c:pt idx="25">
                  <c:v>3226360.4499999997</c:v>
                </c:pt>
                <c:pt idx="26">
                  <c:v>8970739.1900000069</c:v>
                </c:pt>
                <c:pt idx="27">
                  <c:v>4082218.5999999987</c:v>
                </c:pt>
                <c:pt idx="28">
                  <c:v>2306411.3400000008</c:v>
                </c:pt>
                <c:pt idx="29">
                  <c:v>2713801.21</c:v>
                </c:pt>
                <c:pt idx="30">
                  <c:v>2879492.0778272762</c:v>
                </c:pt>
                <c:pt idx="31">
                  <c:v>1517130.9156509358</c:v>
                </c:pt>
                <c:pt idx="32">
                  <c:v>2975868.8546068664</c:v>
                </c:pt>
                <c:pt idx="33">
                  <c:v>2262872.9319579615</c:v>
                </c:pt>
                <c:pt idx="34">
                  <c:v>1837345</c:v>
                </c:pt>
                <c:pt idx="35">
                  <c:v>2006939</c:v>
                </c:pt>
                <c:pt idx="36">
                  <c:v>1660879</c:v>
                </c:pt>
                <c:pt idx="37">
                  <c:v>1039439.2000000001</c:v>
                </c:pt>
                <c:pt idx="38">
                  <c:v>2595215</c:v>
                </c:pt>
                <c:pt idx="39">
                  <c:v>4071466.4</c:v>
                </c:pt>
                <c:pt idx="40">
                  <c:v>1792699</c:v>
                </c:pt>
                <c:pt idx="41">
                  <c:v>1530198</c:v>
                </c:pt>
                <c:pt idx="42">
                  <c:v>4191070</c:v>
                </c:pt>
                <c:pt idx="43">
                  <c:v>9042776</c:v>
                </c:pt>
                <c:pt idx="44">
                  <c:v>4950959</c:v>
                </c:pt>
                <c:pt idx="45">
                  <c:v>2136475</c:v>
                </c:pt>
                <c:pt idx="46">
                  <c:v>3663511</c:v>
                </c:pt>
                <c:pt idx="47">
                  <c:v>1438637</c:v>
                </c:pt>
                <c:pt idx="48">
                  <c:v>1121130</c:v>
                </c:pt>
                <c:pt idx="49">
                  <c:v>1468188</c:v>
                </c:pt>
                <c:pt idx="50">
                  <c:v>1435134</c:v>
                </c:pt>
                <c:pt idx="51">
                  <c:v>2239502</c:v>
                </c:pt>
                <c:pt idx="52">
                  <c:v>1076231</c:v>
                </c:pt>
                <c:pt idx="53">
                  <c:v>2132009</c:v>
                </c:pt>
                <c:pt idx="54">
                  <c:v>4698964</c:v>
                </c:pt>
                <c:pt idx="55">
                  <c:v>3096961</c:v>
                </c:pt>
                <c:pt idx="56">
                  <c:v>2834316</c:v>
                </c:pt>
                <c:pt idx="57">
                  <c:v>2466956</c:v>
                </c:pt>
                <c:pt idx="58">
                  <c:v>3249411</c:v>
                </c:pt>
                <c:pt idx="59">
                  <c:v>1672442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3D-44AF-B28C-78701980B4A1}"/>
            </c:ext>
          </c:extLst>
        </c:ser>
        <c:ser>
          <c:idx val="1"/>
          <c:order val="1"/>
          <c:tx>
            <c:strRef>
              <c:f>'V+S+N'!$C$65</c:f>
              <c:strCache>
                <c:ptCount val="1"/>
                <c:pt idx="0">
                  <c:v>l. smrkový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'V+S+N'!$A$66:$A$125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'V+S+N'!$C$66:$C$125</c:f>
              <c:numCache>
                <c:formatCode>#,##0</c:formatCode>
                <c:ptCount val="60"/>
                <c:pt idx="0">
                  <c:v>286828.2800000002</c:v>
                </c:pt>
                <c:pt idx="1">
                  <c:v>361143.66</c:v>
                </c:pt>
                <c:pt idx="2">
                  <c:v>245342.04000000007</c:v>
                </c:pt>
                <c:pt idx="3">
                  <c:v>216884.4800000001</c:v>
                </c:pt>
                <c:pt idx="4">
                  <c:v>217919.59999999992</c:v>
                </c:pt>
                <c:pt idx="5">
                  <c:v>460371.34999999992</c:v>
                </c:pt>
                <c:pt idx="6">
                  <c:v>208457.96000000002</c:v>
                </c:pt>
                <c:pt idx="7">
                  <c:v>261468.7399999999</c:v>
                </c:pt>
                <c:pt idx="8">
                  <c:v>342402.05</c:v>
                </c:pt>
                <c:pt idx="9">
                  <c:v>355675.66999999987</c:v>
                </c:pt>
                <c:pt idx="10">
                  <c:v>401459.07999999978</c:v>
                </c:pt>
                <c:pt idx="11">
                  <c:v>371799.2300000001</c:v>
                </c:pt>
                <c:pt idx="12">
                  <c:v>425628</c:v>
                </c:pt>
                <c:pt idx="13">
                  <c:v>488655.00000000041</c:v>
                </c:pt>
                <c:pt idx="14">
                  <c:v>366669</c:v>
                </c:pt>
                <c:pt idx="15">
                  <c:v>262792</c:v>
                </c:pt>
                <c:pt idx="16">
                  <c:v>325872.99999999983</c:v>
                </c:pt>
                <c:pt idx="17">
                  <c:v>311041.99999999988</c:v>
                </c:pt>
                <c:pt idx="18">
                  <c:v>393229</c:v>
                </c:pt>
                <c:pt idx="19">
                  <c:v>1202465.9999999998</c:v>
                </c:pt>
                <c:pt idx="20">
                  <c:v>1711449.9999999988</c:v>
                </c:pt>
                <c:pt idx="21">
                  <c:v>663771.13</c:v>
                </c:pt>
                <c:pt idx="22">
                  <c:v>1091692.8800000004</c:v>
                </c:pt>
                <c:pt idx="23">
                  <c:v>1142402.7899999991</c:v>
                </c:pt>
                <c:pt idx="24">
                  <c:v>784260.72000000032</c:v>
                </c:pt>
                <c:pt idx="25">
                  <c:v>340489.10000000003</c:v>
                </c:pt>
                <c:pt idx="26">
                  <c:v>296739.12000000011</c:v>
                </c:pt>
                <c:pt idx="27">
                  <c:v>220183.0799999999</c:v>
                </c:pt>
                <c:pt idx="28">
                  <c:v>719950.57999999973</c:v>
                </c:pt>
                <c:pt idx="29">
                  <c:v>1553386.8599999999</c:v>
                </c:pt>
                <c:pt idx="30">
                  <c:v>1572845.1570969359</c:v>
                </c:pt>
                <c:pt idx="31">
                  <c:v>1961507.725541577</c:v>
                </c:pt>
                <c:pt idx="32">
                  <c:v>754399.337368279</c:v>
                </c:pt>
                <c:pt idx="33">
                  <c:v>737513.75209223677</c:v>
                </c:pt>
                <c:pt idx="34">
                  <c:v>350625</c:v>
                </c:pt>
                <c:pt idx="35">
                  <c:v>263379.59999999998</c:v>
                </c:pt>
                <c:pt idx="36">
                  <c:v>296176.29999999993</c:v>
                </c:pt>
                <c:pt idx="37">
                  <c:v>170915.6</c:v>
                </c:pt>
                <c:pt idx="38">
                  <c:v>186275.86999999997</c:v>
                </c:pt>
                <c:pt idx="39">
                  <c:v>1001693.7000000001</c:v>
                </c:pt>
                <c:pt idx="40">
                  <c:v>938645</c:v>
                </c:pt>
                <c:pt idx="41">
                  <c:v>635994</c:v>
                </c:pt>
                <c:pt idx="42">
                  <c:v>709129</c:v>
                </c:pt>
                <c:pt idx="43">
                  <c:v>1291938</c:v>
                </c:pt>
                <c:pt idx="44">
                  <c:v>1652268.7000000002</c:v>
                </c:pt>
                <c:pt idx="45">
                  <c:v>1652257</c:v>
                </c:pt>
                <c:pt idx="46">
                  <c:v>1855987</c:v>
                </c:pt>
                <c:pt idx="47">
                  <c:v>814307</c:v>
                </c:pt>
                <c:pt idx="48">
                  <c:v>633208</c:v>
                </c:pt>
                <c:pt idx="49">
                  <c:v>816394</c:v>
                </c:pt>
                <c:pt idx="50">
                  <c:v>896198</c:v>
                </c:pt>
                <c:pt idx="51">
                  <c:v>1476902</c:v>
                </c:pt>
                <c:pt idx="52">
                  <c:v>3002035</c:v>
                </c:pt>
                <c:pt idx="53">
                  <c:v>3741448</c:v>
                </c:pt>
                <c:pt idx="54">
                  <c:v>8353760</c:v>
                </c:pt>
                <c:pt idx="55">
                  <c:v>14492442</c:v>
                </c:pt>
                <c:pt idx="56">
                  <c:v>14894413</c:v>
                </c:pt>
                <c:pt idx="57">
                  <c:v>9540300</c:v>
                </c:pt>
                <c:pt idx="58">
                  <c:v>5496248</c:v>
                </c:pt>
                <c:pt idx="59">
                  <c:v>3201148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3D-44AF-B28C-78701980B4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59476880"/>
        <c:axId val="1459490480"/>
      </c:lineChart>
      <c:catAx>
        <c:axId val="1459476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90480"/>
        <c:crosses val="autoZero"/>
        <c:auto val="1"/>
        <c:lblAlgn val="ctr"/>
        <c:lblOffset val="100"/>
        <c:noMultiLvlLbl val="0"/>
      </c:catAx>
      <c:valAx>
        <c:axId val="145949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</a:t>
                </a:r>
                <a:r>
                  <a:rPr lang="en-US" sz="1600" b="1" baseline="30000"/>
                  <a:t>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59476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sucho!$B$65</c:f>
              <c:strCache>
                <c:ptCount val="1"/>
                <c:pt idx="0">
                  <c:v>sucho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sucho!$A$66:$A$125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sucho!$B$66:$B$125</c:f>
              <c:numCache>
                <c:formatCode>#,##0</c:formatCode>
                <c:ptCount val="60"/>
                <c:pt idx="0">
                  <c:v>182400.20000000007</c:v>
                </c:pt>
                <c:pt idx="1">
                  <c:v>146949.36000000013</c:v>
                </c:pt>
                <c:pt idx="2">
                  <c:v>128132.49000000002</c:v>
                </c:pt>
                <c:pt idx="3">
                  <c:v>95914.869999999937</c:v>
                </c:pt>
                <c:pt idx="4">
                  <c:v>107519.21999999996</c:v>
                </c:pt>
                <c:pt idx="5">
                  <c:v>121532.97000000004</c:v>
                </c:pt>
                <c:pt idx="6">
                  <c:v>116802.45000000004</c:v>
                </c:pt>
                <c:pt idx="7">
                  <c:v>167842.79999999996</c:v>
                </c:pt>
                <c:pt idx="8">
                  <c:v>188994.84000000005</c:v>
                </c:pt>
                <c:pt idx="9">
                  <c:v>200447.49999999997</c:v>
                </c:pt>
                <c:pt idx="10">
                  <c:v>236251.66000000006</c:v>
                </c:pt>
                <c:pt idx="11">
                  <c:v>327376.07000000007</c:v>
                </c:pt>
                <c:pt idx="12">
                  <c:v>385760.00000000006</c:v>
                </c:pt>
                <c:pt idx="13">
                  <c:v>478379.99999999988</c:v>
                </c:pt>
                <c:pt idx="14">
                  <c:v>438878.99999999988</c:v>
                </c:pt>
                <c:pt idx="15">
                  <c:v>379111.79999999976</c:v>
                </c:pt>
                <c:pt idx="16">
                  <c:v>254100.40000000005</c:v>
                </c:pt>
                <c:pt idx="17">
                  <c:v>188666.40000000011</c:v>
                </c:pt>
                <c:pt idx="18">
                  <c:v>220190.49999999997</c:v>
                </c:pt>
                <c:pt idx="19">
                  <c:v>385589.6</c:v>
                </c:pt>
                <c:pt idx="20">
                  <c:v>624706.89999999991</c:v>
                </c:pt>
                <c:pt idx="21">
                  <c:v>339508.54999999987</c:v>
                </c:pt>
                <c:pt idx="22">
                  <c:v>402325.68000000005</c:v>
                </c:pt>
                <c:pt idx="23">
                  <c:v>348722.93999999989</c:v>
                </c:pt>
                <c:pt idx="24">
                  <c:v>433957.02000000014</c:v>
                </c:pt>
                <c:pt idx="25">
                  <c:v>328082.29000000004</c:v>
                </c:pt>
                <c:pt idx="26">
                  <c:v>284608.05999999994</c:v>
                </c:pt>
                <c:pt idx="27">
                  <c:v>450299.73000000016</c:v>
                </c:pt>
                <c:pt idx="28">
                  <c:v>516746.52</c:v>
                </c:pt>
                <c:pt idx="29">
                  <c:v>1195810.6699999997</c:v>
                </c:pt>
                <c:pt idx="30">
                  <c:v>1521700.6987766421</c:v>
                </c:pt>
                <c:pt idx="31">
                  <c:v>1432927.994310684</c:v>
                </c:pt>
                <c:pt idx="32">
                  <c:v>571533.55360680318</c:v>
                </c:pt>
                <c:pt idx="33">
                  <c:v>2605210.703326026</c:v>
                </c:pt>
                <c:pt idx="34">
                  <c:v>297676</c:v>
                </c:pt>
                <c:pt idx="35">
                  <c:v>188363.09999999995</c:v>
                </c:pt>
                <c:pt idx="36">
                  <c:v>196296</c:v>
                </c:pt>
                <c:pt idx="37">
                  <c:v>157350.39999999997</c:v>
                </c:pt>
                <c:pt idx="38">
                  <c:v>113179</c:v>
                </c:pt>
                <c:pt idx="39">
                  <c:v>292408.20000000007</c:v>
                </c:pt>
                <c:pt idx="40">
                  <c:v>457380</c:v>
                </c:pt>
                <c:pt idx="41">
                  <c:v>378044</c:v>
                </c:pt>
                <c:pt idx="42">
                  <c:v>294569</c:v>
                </c:pt>
                <c:pt idx="43">
                  <c:v>243415</c:v>
                </c:pt>
                <c:pt idx="44">
                  <c:v>255609</c:v>
                </c:pt>
                <c:pt idx="45">
                  <c:v>197551</c:v>
                </c:pt>
                <c:pt idx="46">
                  <c:v>183998</c:v>
                </c:pt>
                <c:pt idx="47">
                  <c:v>140333</c:v>
                </c:pt>
                <c:pt idx="48">
                  <c:v>172857</c:v>
                </c:pt>
                <c:pt idx="49">
                  <c:v>205549</c:v>
                </c:pt>
                <c:pt idx="50">
                  <c:v>318928</c:v>
                </c:pt>
                <c:pt idx="51">
                  <c:v>473959</c:v>
                </c:pt>
                <c:pt idx="52">
                  <c:v>1401956</c:v>
                </c:pt>
                <c:pt idx="53">
                  <c:v>1242362</c:v>
                </c:pt>
                <c:pt idx="54">
                  <c:v>1619450</c:v>
                </c:pt>
                <c:pt idx="55">
                  <c:v>1286043</c:v>
                </c:pt>
                <c:pt idx="56">
                  <c:v>1542447</c:v>
                </c:pt>
                <c:pt idx="57">
                  <c:v>1568479</c:v>
                </c:pt>
                <c:pt idx="58">
                  <c:v>1114237</c:v>
                </c:pt>
                <c:pt idx="59">
                  <c:v>834442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F6-49C8-AF08-831238F07936}"/>
            </c:ext>
          </c:extLst>
        </c:ser>
        <c:ser>
          <c:idx val="1"/>
          <c:order val="1"/>
          <c:tx>
            <c:strRef>
              <c:f>sucho!$C$65</c:f>
              <c:strCache>
                <c:ptCount val="1"/>
                <c:pt idx="0">
                  <c:v>l. smrkový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sucho!$A$66:$A$125</c:f>
              <c:numCache>
                <c:formatCode>General</c:formatCode>
                <c:ptCount val="60"/>
                <c:pt idx="0">
                  <c:v>1964</c:v>
                </c:pt>
                <c:pt idx="1">
                  <c:v>1965</c:v>
                </c:pt>
                <c:pt idx="2">
                  <c:v>1966</c:v>
                </c:pt>
                <c:pt idx="3">
                  <c:v>1967</c:v>
                </c:pt>
                <c:pt idx="4">
                  <c:v>1968</c:v>
                </c:pt>
                <c:pt idx="5">
                  <c:v>1969</c:v>
                </c:pt>
                <c:pt idx="6">
                  <c:v>1970</c:v>
                </c:pt>
                <c:pt idx="7">
                  <c:v>1971</c:v>
                </c:pt>
                <c:pt idx="8">
                  <c:v>1972</c:v>
                </c:pt>
                <c:pt idx="9">
                  <c:v>1973</c:v>
                </c:pt>
                <c:pt idx="10">
                  <c:v>1974</c:v>
                </c:pt>
                <c:pt idx="11">
                  <c:v>1975</c:v>
                </c:pt>
                <c:pt idx="12">
                  <c:v>1976</c:v>
                </c:pt>
                <c:pt idx="13">
                  <c:v>1977</c:v>
                </c:pt>
                <c:pt idx="14">
                  <c:v>1978</c:v>
                </c:pt>
                <c:pt idx="15">
                  <c:v>1979</c:v>
                </c:pt>
                <c:pt idx="16">
                  <c:v>1980</c:v>
                </c:pt>
                <c:pt idx="17">
                  <c:v>1981</c:v>
                </c:pt>
                <c:pt idx="18">
                  <c:v>1982</c:v>
                </c:pt>
                <c:pt idx="19">
                  <c:v>1983</c:v>
                </c:pt>
                <c:pt idx="20">
                  <c:v>1984</c:v>
                </c:pt>
                <c:pt idx="21">
                  <c:v>1985</c:v>
                </c:pt>
                <c:pt idx="22">
                  <c:v>1986</c:v>
                </c:pt>
                <c:pt idx="23">
                  <c:v>1987</c:v>
                </c:pt>
                <c:pt idx="24">
                  <c:v>1988</c:v>
                </c:pt>
                <c:pt idx="25">
                  <c:v>1989</c:v>
                </c:pt>
                <c:pt idx="26">
                  <c:v>1990</c:v>
                </c:pt>
                <c:pt idx="27">
                  <c:v>1991</c:v>
                </c:pt>
                <c:pt idx="28">
                  <c:v>1992</c:v>
                </c:pt>
                <c:pt idx="29">
                  <c:v>1993</c:v>
                </c:pt>
                <c:pt idx="30">
                  <c:v>1994</c:v>
                </c:pt>
                <c:pt idx="31">
                  <c:v>1995</c:v>
                </c:pt>
                <c:pt idx="32">
                  <c:v>1996</c:v>
                </c:pt>
                <c:pt idx="33">
                  <c:v>1997</c:v>
                </c:pt>
                <c:pt idx="34">
                  <c:v>1998</c:v>
                </c:pt>
                <c:pt idx="35">
                  <c:v>1999</c:v>
                </c:pt>
                <c:pt idx="36">
                  <c:v>2000</c:v>
                </c:pt>
                <c:pt idx="37">
                  <c:v>2001</c:v>
                </c:pt>
                <c:pt idx="38">
                  <c:v>2002</c:v>
                </c:pt>
                <c:pt idx="39">
                  <c:v>2003</c:v>
                </c:pt>
                <c:pt idx="40">
                  <c:v>2004</c:v>
                </c:pt>
                <c:pt idx="41">
                  <c:v>2005</c:v>
                </c:pt>
                <c:pt idx="42">
                  <c:v>2006</c:v>
                </c:pt>
                <c:pt idx="43">
                  <c:v>2007</c:v>
                </c:pt>
                <c:pt idx="44">
                  <c:v>2008</c:v>
                </c:pt>
                <c:pt idx="45">
                  <c:v>2009</c:v>
                </c:pt>
                <c:pt idx="46">
                  <c:v>2010</c:v>
                </c:pt>
                <c:pt idx="47">
                  <c:v>2011</c:v>
                </c:pt>
                <c:pt idx="48">
                  <c:v>2012</c:v>
                </c:pt>
                <c:pt idx="49">
                  <c:v>2013</c:v>
                </c:pt>
                <c:pt idx="50">
                  <c:v>2014</c:v>
                </c:pt>
                <c:pt idx="51">
                  <c:v>2015</c:v>
                </c:pt>
                <c:pt idx="52">
                  <c:v>2016</c:v>
                </c:pt>
                <c:pt idx="53">
                  <c:v>2017</c:v>
                </c:pt>
                <c:pt idx="54">
                  <c:v>2018</c:v>
                </c:pt>
                <c:pt idx="55">
                  <c:v>2019</c:v>
                </c:pt>
                <c:pt idx="56">
                  <c:v>2020</c:v>
                </c:pt>
                <c:pt idx="57">
                  <c:v>2021</c:v>
                </c:pt>
                <c:pt idx="58">
                  <c:v>2022</c:v>
                </c:pt>
                <c:pt idx="59">
                  <c:v>2023</c:v>
                </c:pt>
              </c:numCache>
            </c:numRef>
          </c:cat>
          <c:val>
            <c:numRef>
              <c:f>sucho!$C$66:$C$125</c:f>
              <c:numCache>
                <c:formatCode>#,##0</c:formatCode>
                <c:ptCount val="60"/>
                <c:pt idx="0">
                  <c:v>286828.2800000002</c:v>
                </c:pt>
                <c:pt idx="1">
                  <c:v>361143.66</c:v>
                </c:pt>
                <c:pt idx="2">
                  <c:v>245342.04000000007</c:v>
                </c:pt>
                <c:pt idx="3">
                  <c:v>216884.4800000001</c:v>
                </c:pt>
                <c:pt idx="4">
                  <c:v>217919.59999999992</c:v>
                </c:pt>
                <c:pt idx="5">
                  <c:v>460371.34999999992</c:v>
                </c:pt>
                <c:pt idx="6">
                  <c:v>208457.96000000002</c:v>
                </c:pt>
                <c:pt idx="7">
                  <c:v>261468.7399999999</c:v>
                </c:pt>
                <c:pt idx="8">
                  <c:v>342402.05</c:v>
                </c:pt>
                <c:pt idx="9">
                  <c:v>355675.66999999987</c:v>
                </c:pt>
                <c:pt idx="10">
                  <c:v>401459.07999999978</c:v>
                </c:pt>
                <c:pt idx="11">
                  <c:v>371799.2300000001</c:v>
                </c:pt>
                <c:pt idx="12">
                  <c:v>425628</c:v>
                </c:pt>
                <c:pt idx="13">
                  <c:v>488655.00000000041</c:v>
                </c:pt>
                <c:pt idx="14">
                  <c:v>366669</c:v>
                </c:pt>
                <c:pt idx="15">
                  <c:v>262792</c:v>
                </c:pt>
                <c:pt idx="16">
                  <c:v>325872.99999999983</c:v>
                </c:pt>
                <c:pt idx="17">
                  <c:v>311041.99999999988</c:v>
                </c:pt>
                <c:pt idx="18">
                  <c:v>393229</c:v>
                </c:pt>
                <c:pt idx="19">
                  <c:v>1202465.9999999998</c:v>
                </c:pt>
                <c:pt idx="20">
                  <c:v>1711449.9999999988</c:v>
                </c:pt>
                <c:pt idx="21">
                  <c:v>663771.13</c:v>
                </c:pt>
                <c:pt idx="22">
                  <c:v>1091692.8800000004</c:v>
                </c:pt>
                <c:pt idx="23">
                  <c:v>1142402.7899999991</c:v>
                </c:pt>
                <c:pt idx="24">
                  <c:v>784260.72000000032</c:v>
                </c:pt>
                <c:pt idx="25">
                  <c:v>340489.10000000003</c:v>
                </c:pt>
                <c:pt idx="26">
                  <c:v>296739.12000000011</c:v>
                </c:pt>
                <c:pt idx="27">
                  <c:v>220183.0799999999</c:v>
                </c:pt>
                <c:pt idx="28">
                  <c:v>719950.57999999973</c:v>
                </c:pt>
                <c:pt idx="29">
                  <c:v>1553386.8599999999</c:v>
                </c:pt>
                <c:pt idx="30">
                  <c:v>1572845.1570969359</c:v>
                </c:pt>
                <c:pt idx="31">
                  <c:v>1961507.725541577</c:v>
                </c:pt>
                <c:pt idx="32">
                  <c:v>754399.337368279</c:v>
                </c:pt>
                <c:pt idx="33">
                  <c:v>737513.75209223677</c:v>
                </c:pt>
                <c:pt idx="34">
                  <c:v>350625</c:v>
                </c:pt>
                <c:pt idx="35">
                  <c:v>263379.59999999998</c:v>
                </c:pt>
                <c:pt idx="36">
                  <c:v>296176.29999999993</c:v>
                </c:pt>
                <c:pt idx="37">
                  <c:v>170915.6</c:v>
                </c:pt>
                <c:pt idx="38">
                  <c:v>186275.86999999997</c:v>
                </c:pt>
                <c:pt idx="39">
                  <c:v>1001693.7000000001</c:v>
                </c:pt>
                <c:pt idx="40">
                  <c:v>938645</c:v>
                </c:pt>
                <c:pt idx="41">
                  <c:v>635994</c:v>
                </c:pt>
                <c:pt idx="42">
                  <c:v>709129</c:v>
                </c:pt>
                <c:pt idx="43">
                  <c:v>1291938</c:v>
                </c:pt>
                <c:pt idx="44">
                  <c:v>1652268.7000000002</c:v>
                </c:pt>
                <c:pt idx="45">
                  <c:v>1652257</c:v>
                </c:pt>
                <c:pt idx="46">
                  <c:v>1855987</c:v>
                </c:pt>
                <c:pt idx="47">
                  <c:v>814307</c:v>
                </c:pt>
                <c:pt idx="48">
                  <c:v>633208</c:v>
                </c:pt>
                <c:pt idx="49">
                  <c:v>816394</c:v>
                </c:pt>
                <c:pt idx="50">
                  <c:v>896198</c:v>
                </c:pt>
                <c:pt idx="51">
                  <c:v>1476902</c:v>
                </c:pt>
                <c:pt idx="52">
                  <c:v>3002035</c:v>
                </c:pt>
                <c:pt idx="53">
                  <c:v>3741448</c:v>
                </c:pt>
                <c:pt idx="54">
                  <c:v>8353760</c:v>
                </c:pt>
                <c:pt idx="55">
                  <c:v>14492442</c:v>
                </c:pt>
                <c:pt idx="56">
                  <c:v>14894413</c:v>
                </c:pt>
                <c:pt idx="57">
                  <c:v>9540300</c:v>
                </c:pt>
                <c:pt idx="58">
                  <c:v>5496248</c:v>
                </c:pt>
                <c:pt idx="59">
                  <c:v>3201148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EF6-49C8-AF08-831238F07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5038752"/>
        <c:axId val="1345037664"/>
      </c:lineChart>
      <c:catAx>
        <c:axId val="1345038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rok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45037664"/>
        <c:crosses val="autoZero"/>
        <c:auto val="1"/>
        <c:lblAlgn val="ctr"/>
        <c:lblOffset val="100"/>
        <c:noMultiLvlLbl val="0"/>
      </c:catAx>
      <c:valAx>
        <c:axId val="134503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</a:t>
                </a:r>
                <a:r>
                  <a:rPr lang="en-US" sz="1600" b="1" baseline="30000"/>
                  <a:t>3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4503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53368055555555"/>
          <c:y val="6.4388888888888884E-2"/>
          <c:w val="0.85421284722222224"/>
          <c:h val="0.79986458333333332"/>
        </c:manualLayout>
      </c:layout>
      <c:barChart>
        <c:barDir val="col"/>
        <c:grouping val="clustered"/>
        <c:varyColors val="0"/>
        <c:ser>
          <c:idx val="2"/>
          <c:order val="0"/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1-F939-45D5-8B66-C512D33B52A6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3-F939-45D5-8B66-C512D33B52A6}"/>
              </c:ext>
            </c:extLst>
          </c:dPt>
          <c:dPt>
            <c:idx val="2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5-F939-45D5-8B66-C512D33B52A6}"/>
              </c:ext>
            </c:extLst>
          </c:dPt>
          <c:dPt>
            <c:idx val="5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7-F939-45D5-8B66-C512D33B52A6}"/>
              </c:ext>
            </c:extLst>
          </c:dPt>
          <c:dPt>
            <c:idx val="6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9-F939-45D5-8B66-C512D33B52A6}"/>
              </c:ext>
            </c:extLst>
          </c:dPt>
          <c:dPt>
            <c:idx val="7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B-F939-45D5-8B66-C512D33B52A6}"/>
              </c:ext>
            </c:extLst>
          </c:dPt>
          <c:dPt>
            <c:idx val="8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D-F939-45D5-8B66-C512D33B52A6}"/>
              </c:ext>
            </c:extLst>
          </c:dPt>
          <c:dPt>
            <c:idx val="9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F-F939-45D5-8B66-C512D33B52A6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1-F939-45D5-8B66-C512D33B52A6}"/>
              </c:ext>
            </c:extLst>
          </c:dPt>
          <c:dPt>
            <c:idx val="13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3-F939-45D5-8B66-C512D33B52A6}"/>
              </c:ext>
            </c:extLst>
          </c:dPt>
          <c:dPt>
            <c:idx val="14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5-F939-45D5-8B66-C512D33B52A6}"/>
              </c:ext>
            </c:extLst>
          </c:dPt>
          <c:dPt>
            <c:idx val="15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7-F939-45D5-8B66-C512D33B52A6}"/>
              </c:ext>
            </c:extLst>
          </c:dPt>
          <c:dPt>
            <c:idx val="16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9-F939-45D5-8B66-C512D33B52A6}"/>
              </c:ext>
            </c:extLst>
          </c:dPt>
          <c:dPt>
            <c:idx val="20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B-F939-45D5-8B66-C512D33B52A6}"/>
              </c:ext>
            </c:extLst>
          </c:dPt>
          <c:dPt>
            <c:idx val="22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D-F939-45D5-8B66-C512D33B52A6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1F-F939-45D5-8B66-C512D33B52A6}"/>
              </c:ext>
            </c:extLst>
          </c:dPt>
          <c:dPt>
            <c:idx val="26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21-F939-45D5-8B66-C512D33B52A6}"/>
              </c:ext>
            </c:extLst>
          </c:dPt>
          <c:dPt>
            <c:idx val="33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23-F939-45D5-8B66-C512D33B52A6}"/>
              </c:ext>
            </c:extLst>
          </c:dPt>
          <c:dPt>
            <c:idx val="34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25-F939-45D5-8B66-C512D33B52A6}"/>
              </c:ext>
            </c:extLst>
          </c:dPt>
          <c:dPt>
            <c:idx val="39"/>
            <c:invertIfNegative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27-F939-45D5-8B66-C512D33B52A6}"/>
              </c:ext>
            </c:extLst>
          </c:dPt>
          <c:cat>
            <c:numRef>
              <c:f>'počasí 1971-2023'!$A$4:$A$56</c:f>
              <c:numCache>
                <c:formatCode>General</c:formatCode>
                <c:ptCount val="53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  <c:pt idx="46">
                  <c:v>2017</c:v>
                </c:pt>
                <c:pt idx="47">
                  <c:v>2018</c:v>
                </c:pt>
                <c:pt idx="48">
                  <c:v>2019</c:v>
                </c:pt>
                <c:pt idx="49">
                  <c:v>2020</c:v>
                </c:pt>
                <c:pt idx="50">
                  <c:v>2021</c:v>
                </c:pt>
                <c:pt idx="51">
                  <c:v>2022</c:v>
                </c:pt>
                <c:pt idx="52">
                  <c:v>2023</c:v>
                </c:pt>
              </c:numCache>
            </c:numRef>
          </c:cat>
          <c:val>
            <c:numRef>
              <c:f>'počasí 1971-2023'!$D$4:$D$56</c:f>
              <c:numCache>
                <c:formatCode>0.0</c:formatCode>
                <c:ptCount val="53"/>
                <c:pt idx="0">
                  <c:v>-0.40000000000000036</c:v>
                </c:pt>
                <c:pt idx="1">
                  <c:v>-0.70000000000000018</c:v>
                </c:pt>
                <c:pt idx="2">
                  <c:v>-0.70000000000000018</c:v>
                </c:pt>
                <c:pt idx="3">
                  <c:v>9.9999999999999645E-2</c:v>
                </c:pt>
                <c:pt idx="4">
                  <c:v>9.9999999999999645E-2</c:v>
                </c:pt>
                <c:pt idx="5">
                  <c:v>-0.60000000000000053</c:v>
                </c:pt>
                <c:pt idx="6">
                  <c:v>-0.30000000000000071</c:v>
                </c:pt>
                <c:pt idx="7">
                  <c:v>-1.2000000000000002</c:v>
                </c:pt>
                <c:pt idx="8">
                  <c:v>-0.70000000000000018</c:v>
                </c:pt>
                <c:pt idx="9">
                  <c:v>-1.6000000000000005</c:v>
                </c:pt>
                <c:pt idx="10">
                  <c:v>-0.5</c:v>
                </c:pt>
                <c:pt idx="11">
                  <c:v>0</c:v>
                </c:pt>
                <c:pt idx="12">
                  <c:v>0.40000000000000036</c:v>
                </c:pt>
                <c:pt idx="13">
                  <c:v>-0.90000000000000036</c:v>
                </c:pt>
                <c:pt idx="14">
                  <c:v>-1.4000000000000004</c:v>
                </c:pt>
                <c:pt idx="15">
                  <c:v>-0.70000000000000018</c:v>
                </c:pt>
                <c:pt idx="16">
                  <c:v>-1.3000000000000007</c:v>
                </c:pt>
                <c:pt idx="17">
                  <c:v>9.9999999999999645E-2</c:v>
                </c:pt>
                <c:pt idx="18">
                  <c:v>0.5</c:v>
                </c:pt>
                <c:pt idx="19">
                  <c:v>0.5</c:v>
                </c:pt>
                <c:pt idx="20">
                  <c:v>-0.70000000000000018</c:v>
                </c:pt>
                <c:pt idx="21">
                  <c:v>0.69999999999999929</c:v>
                </c:pt>
                <c:pt idx="22">
                  <c:v>-0.30000000000000071</c:v>
                </c:pt>
                <c:pt idx="23">
                  <c:v>1</c:v>
                </c:pt>
                <c:pt idx="24">
                  <c:v>0</c:v>
                </c:pt>
                <c:pt idx="25">
                  <c:v>-1.6000000000000005</c:v>
                </c:pt>
                <c:pt idx="26">
                  <c:v>-0.30000000000000071</c:v>
                </c:pt>
                <c:pt idx="27">
                  <c:v>0.29999999999999893</c:v>
                </c:pt>
                <c:pt idx="28">
                  <c:v>0.40000000000000036</c:v>
                </c:pt>
                <c:pt idx="29">
                  <c:v>1.1999999999999993</c:v>
                </c:pt>
                <c:pt idx="30">
                  <c:v>0</c:v>
                </c:pt>
                <c:pt idx="31">
                  <c:v>0.90000000000000036</c:v>
                </c:pt>
                <c:pt idx="32">
                  <c:v>0.5</c:v>
                </c:pt>
                <c:pt idx="33">
                  <c:v>-0.10000000000000053</c:v>
                </c:pt>
                <c:pt idx="34">
                  <c:v>-0.20000000000000018</c:v>
                </c:pt>
                <c:pt idx="35">
                  <c:v>0.29999999999999893</c:v>
                </c:pt>
                <c:pt idx="36">
                  <c:v>1.1999999999999993</c:v>
                </c:pt>
                <c:pt idx="37">
                  <c:v>1</c:v>
                </c:pt>
                <c:pt idx="38">
                  <c:v>0.5</c:v>
                </c:pt>
                <c:pt idx="39">
                  <c:v>-0.70000000000000018</c:v>
                </c:pt>
                <c:pt idx="40">
                  <c:v>0.59999999999999964</c:v>
                </c:pt>
                <c:pt idx="41">
                  <c:v>0.40000000000000036</c:v>
                </c:pt>
                <c:pt idx="42">
                  <c:v>0</c:v>
                </c:pt>
                <c:pt idx="43">
                  <c:v>1.5</c:v>
                </c:pt>
                <c:pt idx="44">
                  <c:v>1.5</c:v>
                </c:pt>
                <c:pt idx="45">
                  <c:v>0.79999999999999893</c:v>
                </c:pt>
                <c:pt idx="46">
                  <c:v>0.69999999999999929</c:v>
                </c:pt>
                <c:pt idx="47">
                  <c:v>1.6999999999999993</c:v>
                </c:pt>
                <c:pt idx="48">
                  <c:v>1.5999999999999996</c:v>
                </c:pt>
                <c:pt idx="49" formatCode="General">
                  <c:v>1.1999999999999993</c:v>
                </c:pt>
                <c:pt idx="50" formatCode="General">
                  <c:v>9.9999999999999645E-2</c:v>
                </c:pt>
                <c:pt idx="51" formatCode="General">
                  <c:v>1.2999999999999989</c:v>
                </c:pt>
                <c:pt idx="52" formatCode="General">
                  <c:v>1.7999999999999989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F939-45D5-8B66-C512D33B5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-992340864"/>
        <c:axId val="-992340320"/>
      </c:barChart>
      <c:catAx>
        <c:axId val="-992340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baseline="0">
                <a:latin typeface="Calibri" panose="020F0502020204030204" pitchFamily="34" charset="0"/>
              </a:defRPr>
            </a:pPr>
            <a:endParaRPr lang="cs-CZ"/>
          </a:p>
        </c:txPr>
        <c:crossAx val="-992340320"/>
        <c:crosses val="autoZero"/>
        <c:auto val="1"/>
        <c:lblAlgn val="ctr"/>
        <c:lblOffset val="100"/>
        <c:noMultiLvlLbl val="0"/>
      </c:catAx>
      <c:valAx>
        <c:axId val="-992340320"/>
        <c:scaling>
          <c:orientation val="minMax"/>
          <c:max val="2"/>
          <c:min val="-2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r>
                  <a:rPr lang="cs-CZ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Odchylka od normálu (°C)</a:t>
                </a:r>
              </a:p>
            </c:rich>
          </c:tx>
          <c:layout>
            <c:manualLayout>
              <c:xMode val="edge"/>
              <c:yMode val="edge"/>
              <c:x val="7.0409961685823745E-3"/>
              <c:y val="6.5109722222222222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cs-CZ"/>
          </a:p>
        </c:txPr>
        <c:crossAx val="-992340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500" b="1" i="0" u="none" strike="noStrike" baseline="0">
          <a:solidFill>
            <a:srgbClr val="000000"/>
          </a:solidFill>
          <a:latin typeface="Comic Sans MS" panose="030F0702030302020204" pitchFamily="66" charset="0"/>
          <a:ea typeface="Calibri"/>
          <a:cs typeface="Calibri"/>
        </a:defRPr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53368055555565"/>
          <c:y val="3.7853292825491457E-2"/>
          <c:w val="0.85421284722222179"/>
          <c:h val="0.82632731795355496"/>
        </c:manualLayout>
      </c:layout>
      <c:barChart>
        <c:barDir val="col"/>
        <c:grouping val="clustered"/>
        <c:varyColors val="0"/>
        <c:ser>
          <c:idx val="2"/>
          <c:order val="1"/>
          <c:spPr>
            <a:solidFill>
              <a:srgbClr val="00B0F0"/>
            </a:solidFill>
          </c:spPr>
          <c:invertIfNegative val="1"/>
          <c:dPt>
            <c:idx val="3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1-6CA0-47D9-8135-BBAD39A1EDA2}"/>
              </c:ext>
            </c:extLst>
          </c:dPt>
          <c:dPt>
            <c:idx val="6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6CA0-47D9-8135-BBAD39A1EDA2}"/>
              </c:ext>
            </c:extLst>
          </c:dPt>
          <c:dPt>
            <c:idx val="8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5-6CA0-47D9-8135-BBAD39A1EDA2}"/>
              </c:ext>
            </c:extLst>
          </c:dPt>
          <c:dPt>
            <c:idx val="9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7-6CA0-47D9-8135-BBAD39A1EDA2}"/>
              </c:ext>
            </c:extLst>
          </c:dPt>
          <c:dPt>
            <c:idx val="10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9-6CA0-47D9-8135-BBAD39A1EDA2}"/>
              </c:ext>
            </c:extLst>
          </c:dPt>
          <c:dPt>
            <c:idx val="14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B-6CA0-47D9-8135-BBAD39A1EDA2}"/>
              </c:ext>
            </c:extLst>
          </c:dPt>
          <c:dPt>
            <c:idx val="15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D-6CA0-47D9-8135-BBAD39A1EDA2}"/>
              </c:ext>
            </c:extLst>
          </c:dPt>
          <c:dPt>
            <c:idx val="16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F-6CA0-47D9-8135-BBAD39A1EDA2}"/>
              </c:ext>
            </c:extLst>
          </c:dPt>
          <c:dPt>
            <c:idx val="17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1-6CA0-47D9-8135-BBAD39A1EDA2}"/>
              </c:ext>
            </c:extLst>
          </c:dPt>
          <c:dPt>
            <c:idx val="24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3-6CA0-47D9-8135-BBAD39A1EDA2}"/>
              </c:ext>
            </c:extLst>
          </c:dPt>
          <c:dPt>
            <c:idx val="25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5-6CA0-47D9-8135-BBAD39A1EDA2}"/>
              </c:ext>
            </c:extLst>
          </c:dPt>
          <c:dPt>
            <c:idx val="26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7-6CA0-47D9-8135-BBAD39A1EDA2}"/>
              </c:ext>
            </c:extLst>
          </c:dPt>
          <c:dPt>
            <c:idx val="27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9-6CA0-47D9-8135-BBAD39A1EDA2}"/>
              </c:ext>
            </c:extLst>
          </c:dPt>
          <c:dPt>
            <c:idx val="29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B-6CA0-47D9-8135-BBAD39A1EDA2}"/>
              </c:ext>
            </c:extLst>
          </c:dPt>
          <c:dPt>
            <c:idx val="30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D-6CA0-47D9-8135-BBAD39A1EDA2}"/>
              </c:ext>
            </c:extLst>
          </c:dPt>
          <c:dPt>
            <c:idx val="31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1F-6CA0-47D9-8135-BBAD39A1EDA2}"/>
              </c:ext>
            </c:extLst>
          </c:dPt>
          <c:dPt>
            <c:idx val="33"/>
            <c:invertIfNegative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21-6CA0-47D9-8135-BBAD39A1EDA2}"/>
              </c:ext>
            </c:extLst>
          </c:dPt>
          <c:dPt>
            <c:idx val="34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3-6CA0-47D9-8135-BBAD39A1EDA2}"/>
              </c:ext>
            </c:extLst>
          </c:dPt>
          <c:dPt>
            <c:idx val="35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5-6CA0-47D9-8135-BBAD39A1EDA2}"/>
              </c:ext>
            </c:extLst>
          </c:dPt>
          <c:dPt>
            <c:idx val="36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7-6CA0-47D9-8135-BBAD39A1EDA2}"/>
              </c:ext>
            </c:extLst>
          </c:dPt>
          <c:dPt>
            <c:idx val="38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9-6CA0-47D9-8135-BBAD39A1EDA2}"/>
              </c:ext>
            </c:extLst>
          </c:dPt>
          <c:dPt>
            <c:idx val="39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B-6CA0-47D9-8135-BBAD39A1EDA2}"/>
              </c:ext>
            </c:extLst>
          </c:dPt>
          <c:dPt>
            <c:idx val="41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D-6CA0-47D9-8135-BBAD39A1EDA2}"/>
              </c:ext>
            </c:extLst>
          </c:dPt>
          <c:dPt>
            <c:idx val="42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2F-6CA0-47D9-8135-BBAD39A1EDA2}"/>
              </c:ext>
            </c:extLst>
          </c:dPt>
          <c:dPt>
            <c:idx val="46"/>
            <c:invertIfNegative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31-6CA0-47D9-8135-BBAD39A1EDA2}"/>
              </c:ext>
            </c:extLst>
          </c:dPt>
          <c:dPt>
            <c:idx val="49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33-6CA0-47D9-8135-BBAD39A1EDA2}"/>
              </c:ext>
            </c:extLst>
          </c:dPt>
          <c:dPt>
            <c:idx val="50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35-6CA0-47D9-8135-BBAD39A1EDA2}"/>
              </c:ext>
            </c:extLst>
          </c:dPt>
          <c:dPt>
            <c:idx val="52"/>
            <c:invertIfNegative val="1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37-6CA0-47D9-8135-BBAD39A1EDA2}"/>
              </c:ext>
            </c:extLst>
          </c:dPt>
          <c:cat>
            <c:numRef>
              <c:f>'počasí 1971-2023'!$A$4:$A$56</c:f>
              <c:numCache>
                <c:formatCode>General</c:formatCode>
                <c:ptCount val="53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  <c:pt idx="46">
                  <c:v>2017</c:v>
                </c:pt>
                <c:pt idx="47">
                  <c:v>2018</c:v>
                </c:pt>
                <c:pt idx="48">
                  <c:v>2019</c:v>
                </c:pt>
                <c:pt idx="49">
                  <c:v>2020</c:v>
                </c:pt>
                <c:pt idx="50">
                  <c:v>2021</c:v>
                </c:pt>
                <c:pt idx="51">
                  <c:v>2022</c:v>
                </c:pt>
                <c:pt idx="52">
                  <c:v>2023</c:v>
                </c:pt>
              </c:numCache>
            </c:numRef>
          </c:cat>
          <c:val>
            <c:numRef>
              <c:f>'počasí 1971-2023'!$N$4:$N$56</c:f>
              <c:numCache>
                <c:formatCode>0</c:formatCode>
                <c:ptCount val="53"/>
                <c:pt idx="0">
                  <c:v>84.402332361516031</c:v>
                </c:pt>
                <c:pt idx="1">
                  <c:v>84.256559766763843</c:v>
                </c:pt>
                <c:pt idx="2">
                  <c:v>79.008746355685133</c:v>
                </c:pt>
                <c:pt idx="3">
                  <c:v>112.24489795918366</c:v>
                </c:pt>
                <c:pt idx="4">
                  <c:v>90.37900874635568</c:v>
                </c:pt>
                <c:pt idx="5">
                  <c:v>87.172011661807574</c:v>
                </c:pt>
                <c:pt idx="6">
                  <c:v>113.84839650145773</c:v>
                </c:pt>
                <c:pt idx="7">
                  <c:v>90.524781341107868</c:v>
                </c:pt>
                <c:pt idx="8">
                  <c:v>106.5597667638484</c:v>
                </c:pt>
                <c:pt idx="9">
                  <c:v>101.16618075801749</c:v>
                </c:pt>
                <c:pt idx="10">
                  <c:v>120.11661807580174</c:v>
                </c:pt>
                <c:pt idx="11">
                  <c:v>78.571428571428569</c:v>
                </c:pt>
                <c:pt idx="12">
                  <c:v>85.422740524781332</c:v>
                </c:pt>
                <c:pt idx="13">
                  <c:v>91.10787172011662</c:v>
                </c:pt>
                <c:pt idx="14">
                  <c:v>100.58309037900874</c:v>
                </c:pt>
                <c:pt idx="15">
                  <c:v>103.79008746355684</c:v>
                </c:pt>
                <c:pt idx="16">
                  <c:v>109.18367346938776</c:v>
                </c:pt>
                <c:pt idx="17">
                  <c:v>101.60349854227407</c:v>
                </c:pt>
                <c:pt idx="18">
                  <c:v>83.527696793002917</c:v>
                </c:pt>
                <c:pt idx="19">
                  <c:v>84.839650145772595</c:v>
                </c:pt>
                <c:pt idx="20">
                  <c:v>85.422740524781332</c:v>
                </c:pt>
                <c:pt idx="21">
                  <c:v>87.609329446064137</c:v>
                </c:pt>
                <c:pt idx="22">
                  <c:v>97.230320699708443</c:v>
                </c:pt>
                <c:pt idx="23">
                  <c:v>95.626822157434404</c:v>
                </c:pt>
                <c:pt idx="24">
                  <c:v>113.26530612244898</c:v>
                </c:pt>
                <c:pt idx="25">
                  <c:v>101.60349854227407</c:v>
                </c:pt>
                <c:pt idx="26">
                  <c:v>104.08163265306123</c:v>
                </c:pt>
                <c:pt idx="27">
                  <c:v>103.79008746355684</c:v>
                </c:pt>
                <c:pt idx="28">
                  <c:v>90.816326530612244</c:v>
                </c:pt>
                <c:pt idx="29">
                  <c:v>100.29154518950438</c:v>
                </c:pt>
                <c:pt idx="30">
                  <c:v>118.22157434402331</c:v>
                </c:pt>
                <c:pt idx="31">
                  <c:v>126.23906705539358</c:v>
                </c:pt>
                <c:pt idx="32">
                  <c:v>75.218658892128275</c:v>
                </c:pt>
                <c:pt idx="33">
                  <c:v>99.125364431486886</c:v>
                </c:pt>
                <c:pt idx="34">
                  <c:v>106.70553935860059</c:v>
                </c:pt>
                <c:pt idx="35">
                  <c:v>103.20699708454811</c:v>
                </c:pt>
                <c:pt idx="36">
                  <c:v>110.05830903790088</c:v>
                </c:pt>
                <c:pt idx="37">
                  <c:v>90.233236151603506</c:v>
                </c:pt>
                <c:pt idx="38">
                  <c:v>108.45481049562682</c:v>
                </c:pt>
                <c:pt idx="39">
                  <c:v>126.38483965014578</c:v>
                </c:pt>
                <c:pt idx="40">
                  <c:v>91.399416909620996</c:v>
                </c:pt>
                <c:pt idx="41">
                  <c:v>100.43731778425655</c:v>
                </c:pt>
                <c:pt idx="42">
                  <c:v>105.97667638483965</c:v>
                </c:pt>
                <c:pt idx="43">
                  <c:v>95.772594752186592</c:v>
                </c:pt>
                <c:pt idx="44">
                  <c:v>78.279883381924193</c:v>
                </c:pt>
                <c:pt idx="45">
                  <c:v>92.419825072886297</c:v>
                </c:pt>
                <c:pt idx="46">
                  <c:v>98.396501457725947</c:v>
                </c:pt>
                <c:pt idx="47">
                  <c:v>75.947521865889215</c:v>
                </c:pt>
                <c:pt idx="48">
                  <c:v>92.419825072886297</c:v>
                </c:pt>
                <c:pt idx="49">
                  <c:v>111.66180758017492</c:v>
                </c:pt>
                <c:pt idx="50">
                  <c:v>99.562682215743436</c:v>
                </c:pt>
                <c:pt idx="51">
                  <c:v>92.419825072886297</c:v>
                </c:pt>
                <c:pt idx="52">
                  <c:v>106.70553935860059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38-6CA0-47D9-8135-BBAD39A1E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-992348480"/>
        <c:axId val="-992352288"/>
      </c:barChart>
      <c:lineChart>
        <c:grouping val="standard"/>
        <c:varyColors val="0"/>
        <c:ser>
          <c:idx val="1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'počasí 1971-2023'!$A$4:$A$56</c:f>
              <c:numCache>
                <c:formatCode>General</c:formatCode>
                <c:ptCount val="53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  <c:pt idx="37">
                  <c:v>2008</c:v>
                </c:pt>
                <c:pt idx="38">
                  <c:v>2009</c:v>
                </c:pt>
                <c:pt idx="39">
                  <c:v>2010</c:v>
                </c:pt>
                <c:pt idx="40">
                  <c:v>2011</c:v>
                </c:pt>
                <c:pt idx="41">
                  <c:v>2012</c:v>
                </c:pt>
                <c:pt idx="42">
                  <c:v>2013</c:v>
                </c:pt>
                <c:pt idx="43">
                  <c:v>2014</c:v>
                </c:pt>
                <c:pt idx="44">
                  <c:v>2015</c:v>
                </c:pt>
                <c:pt idx="45">
                  <c:v>2016</c:v>
                </c:pt>
                <c:pt idx="46">
                  <c:v>2017</c:v>
                </c:pt>
                <c:pt idx="47">
                  <c:v>2018</c:v>
                </c:pt>
                <c:pt idx="48">
                  <c:v>2019</c:v>
                </c:pt>
                <c:pt idx="49">
                  <c:v>2020</c:v>
                </c:pt>
                <c:pt idx="50">
                  <c:v>2021</c:v>
                </c:pt>
                <c:pt idx="51">
                  <c:v>2022</c:v>
                </c:pt>
                <c:pt idx="52">
                  <c:v>2023</c:v>
                </c:pt>
              </c:numCache>
            </c:numRef>
          </c:cat>
          <c:val>
            <c:numRef>
              <c:f>'počasí 1971-2023'!$L$4:$L$56</c:f>
              <c:numCache>
                <c:formatCode>General</c:formatCode>
                <c:ptCount val="5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9-6CA0-47D9-8135-BBAD39A1E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92348480"/>
        <c:axId val="-992352288"/>
      </c:lineChart>
      <c:catAx>
        <c:axId val="-992348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baseline="0">
                <a:latin typeface="Calibri" panose="020F0502020204030204" pitchFamily="34" charset="0"/>
              </a:defRPr>
            </a:pPr>
            <a:endParaRPr lang="cs-CZ"/>
          </a:p>
        </c:txPr>
        <c:crossAx val="-992352288"/>
        <c:crosses val="autoZero"/>
        <c:auto val="1"/>
        <c:lblAlgn val="ctr"/>
        <c:lblOffset val="100"/>
        <c:noMultiLvlLbl val="0"/>
      </c:catAx>
      <c:valAx>
        <c:axId val="-992352288"/>
        <c:scaling>
          <c:orientation val="minMax"/>
          <c:max val="130"/>
          <c:min val="6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aseline="0">
                    <a:latin typeface="Calibri" panose="020F0502020204030204" pitchFamily="34" charset="0"/>
                  </a:defRPr>
                </a:pPr>
                <a:r>
                  <a:rPr lang="cs-CZ" baseline="0">
                    <a:latin typeface="Calibri" panose="020F0502020204030204" pitchFamily="34" charset="0"/>
                  </a:rPr>
                  <a:t>Úhrn srážek v % normálu</a:t>
                </a:r>
              </a:p>
            </c:rich>
          </c:tx>
          <c:layout>
            <c:manualLayout>
              <c:xMode val="edge"/>
              <c:yMode val="edge"/>
              <c:x val="8.1541187739463603E-3"/>
              <c:y val="0.10044138261671626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cs-CZ"/>
          </a:p>
        </c:txPr>
        <c:crossAx val="-992348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500" b="1" i="0" u="none" strike="noStrike" baseline="0">
          <a:solidFill>
            <a:srgbClr val="000000"/>
          </a:solidFill>
          <a:latin typeface="Comic Sans MS" panose="030F0702030302020204" pitchFamily="66" charset="0"/>
          <a:ea typeface="Calibri"/>
          <a:cs typeface="Calibri"/>
        </a:defRPr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6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59" cy="498136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9DA7E83E-6F37-4D87-944A-C692E2BDD85B}" type="datetimeFigureOut">
              <a:rPr lang="cs-CZ" smtClean="0"/>
              <a:t>13.03.2025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2" y="9430091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F6F19BE6-091C-4232-BD7C-520613EF95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4679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5EF29-4ABB-4992-AB09-398C4811E595}" type="datetimeFigureOut">
              <a:rPr lang="cs-CZ" smtClean="0"/>
              <a:t>13.03.2025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0E286-D2F7-4B4E-BC1E-A839A54009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61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600" b="0" dirty="0">
                <a:solidFill>
                  <a:srgbClr val="FFFF00"/>
                </a:solidFill>
              </a:rPr>
              <a:t>2023: </a:t>
            </a:r>
            <a:r>
              <a:rPr lang="cs-CZ" sz="1600" b="0" baseline="0" dirty="0">
                <a:solidFill>
                  <a:srgbClr val="FFFF00"/>
                </a:solidFill>
              </a:rPr>
              <a:t>+1,4 °C a 107 % dle n. 1991-2020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A0FCA-1423-4A04-83FE-2FE99C4FC174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797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342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997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2684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0484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084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858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128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250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352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173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7630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439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332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84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7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175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22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F2F579-C0EF-4797-91C2-CB6A383244D7}" type="datetimeFigureOut">
              <a:rPr lang="cs-CZ" smtClean="0"/>
              <a:pPr/>
              <a:t>13.03.2025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A8A715-6AF5-46B1-9D91-0590A860A55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zahradnik@vulhm.cz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282" y="230764"/>
            <a:ext cx="3921295" cy="1276761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983832" y="2059780"/>
            <a:ext cx="9033298" cy="1533651"/>
          </a:xfrm>
        </p:spPr>
        <p:txBody>
          <a:bodyPr>
            <a:noAutofit/>
          </a:bodyPr>
          <a:lstStyle/>
          <a:p>
            <a:r>
              <a:rPr lang="cs-CZ" sz="4000" b="1" dirty="0"/>
              <a:t>Zhodnocení současné kůrovcové kalamity </a:t>
            </a:r>
            <a:br>
              <a:rPr lang="cs-CZ" sz="4000" b="1" dirty="0"/>
            </a:br>
            <a:r>
              <a:rPr lang="cs-CZ" sz="4000" b="1" dirty="0"/>
              <a:t>v kontextu s předchozími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345577" y="4054157"/>
            <a:ext cx="7671553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400" b="1" dirty="0">
                <a:latin typeface="+mn-lt"/>
              </a:rPr>
              <a:t>Výzkumný ústav lesního hospodářství </a:t>
            </a:r>
            <a:br>
              <a:rPr lang="cs-CZ" altLang="cs-CZ" sz="2400" b="1" dirty="0">
                <a:latin typeface="+mn-lt"/>
              </a:rPr>
            </a:br>
            <a:r>
              <a:rPr lang="cs-CZ" altLang="cs-CZ" sz="2400" b="1" dirty="0">
                <a:latin typeface="+mn-lt"/>
              </a:rPr>
              <a:t>a myslivosti,  v. v. i.</a:t>
            </a: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400" b="1" dirty="0">
                <a:latin typeface="+mn-lt"/>
              </a:rPr>
              <a:t>Lesní ochranná služba </a:t>
            </a: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400" b="1" dirty="0">
              <a:latin typeface="+mn-lt"/>
            </a:endParaRP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400" b="1" i="1" dirty="0">
                <a:latin typeface="+mn-lt"/>
              </a:rPr>
              <a:t>Petr Zahradník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A4543CC3-7511-8700-1F43-65399C62CB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70" y="3510870"/>
            <a:ext cx="4815348" cy="321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23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420078"/>
            <a:ext cx="10018713" cy="939800"/>
          </a:xfrm>
        </p:spPr>
        <p:txBody>
          <a:bodyPr/>
          <a:lstStyle/>
          <a:p>
            <a:r>
              <a:rPr lang="cs-CZ" b="1" dirty="0"/>
              <a:t>Kalamita z let 2003-2024 …..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469292"/>
            <a:ext cx="10321610" cy="5048739"/>
          </a:xfrm>
        </p:spPr>
        <p:txBody>
          <a:bodyPr>
            <a:normAutofit fontScale="77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63,68 mil. m</a:t>
            </a:r>
            <a:r>
              <a:rPr lang="cs-CZ" b="1" baseline="30000" dirty="0"/>
              <a:t>3</a:t>
            </a:r>
            <a:r>
              <a:rPr lang="cs-CZ" b="1" dirty="0"/>
              <a:t>; roční průměr 3,36 mil. m</a:t>
            </a:r>
            <a:r>
              <a:rPr lang="cs-CZ" b="1" baseline="30000" dirty="0"/>
              <a:t>3 </a:t>
            </a:r>
            <a:r>
              <a:rPr lang="cs-CZ" b="1" dirty="0"/>
              <a:t> (SM)</a:t>
            </a:r>
          </a:p>
          <a:p>
            <a:pPr lvl="1"/>
            <a:r>
              <a:rPr lang="cs-CZ" b="1" dirty="0"/>
              <a:t>578 tis. m</a:t>
            </a:r>
            <a:r>
              <a:rPr lang="cs-CZ" b="1" baseline="30000" dirty="0"/>
              <a:t>3</a:t>
            </a:r>
            <a:r>
              <a:rPr lang="cs-CZ" b="1" dirty="0"/>
              <a:t>; roční průměr 29 tis. m</a:t>
            </a:r>
            <a:r>
              <a:rPr lang="cs-CZ" b="1" baseline="30000" dirty="0"/>
              <a:t>3</a:t>
            </a:r>
            <a:r>
              <a:rPr lang="cs-CZ" b="1" dirty="0"/>
              <a:t> (BO); značné kolísání v jednotlivých letech, ne plná synchronizace se SM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Abnormální sucho</a:t>
            </a:r>
          </a:p>
          <a:p>
            <a:pPr lvl="1"/>
            <a:r>
              <a:rPr lang="cs-CZ" b="1" dirty="0"/>
              <a:t>Abnormální teploty</a:t>
            </a:r>
          </a:p>
          <a:p>
            <a:pPr lvl="1"/>
            <a:r>
              <a:rPr lang="cs-CZ" b="1" dirty="0"/>
              <a:t>Pozdě zpracované větrné polomy</a:t>
            </a:r>
          </a:p>
          <a:p>
            <a:pPr lvl="1"/>
            <a:r>
              <a:rPr lang="cs-CZ" b="1" dirty="0" err="1"/>
              <a:t>Socio</a:t>
            </a:r>
            <a:r>
              <a:rPr lang="cs-CZ" b="1" dirty="0"/>
              <a:t>-ekonomické problémy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Standardní metody</a:t>
            </a:r>
          </a:p>
          <a:p>
            <a:pPr lvl="1"/>
            <a:r>
              <a:rPr lang="cs-CZ" b="1" dirty="0"/>
              <a:t>Nové metody (v rámci etap)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Celé území, postupný přesun do nových oblastí</a:t>
            </a:r>
          </a:p>
          <a:p>
            <a:pPr lvl="1"/>
            <a:r>
              <a:rPr lang="cs-CZ" b="1" dirty="0"/>
              <a:t>Rozdíly v jednotlivých etapách</a:t>
            </a:r>
          </a:p>
          <a:p>
            <a:pPr lvl="1"/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074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55430" y="125438"/>
            <a:ext cx="10018713" cy="809282"/>
          </a:xfrm>
        </p:spPr>
        <p:txBody>
          <a:bodyPr/>
          <a:lstStyle/>
          <a:p>
            <a:r>
              <a:rPr lang="cs-CZ" b="1" dirty="0"/>
              <a:t>Současná kalamita – I. etapa (2003-2004)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107440"/>
            <a:ext cx="10332552" cy="5750560"/>
          </a:xfrm>
        </p:spPr>
        <p:txBody>
          <a:bodyPr>
            <a:normAutofit fontScale="77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1,94 mil. m</a:t>
            </a:r>
            <a:r>
              <a:rPr lang="cs-CZ" b="1" baseline="30000" dirty="0"/>
              <a:t>3</a:t>
            </a:r>
            <a:r>
              <a:rPr lang="cs-CZ" b="1" dirty="0"/>
              <a:t>; roční průměr 0,95 mil. m</a:t>
            </a:r>
            <a:r>
              <a:rPr lang="cs-CZ" b="1" baseline="30000" dirty="0"/>
              <a:t>3</a:t>
            </a:r>
            <a:r>
              <a:rPr lang="cs-CZ" b="1" dirty="0"/>
              <a:t> (SM)</a:t>
            </a:r>
          </a:p>
          <a:p>
            <a:pPr lvl="1"/>
            <a:r>
              <a:rPr lang="cs-CZ" b="1" dirty="0"/>
              <a:t>40 tis. m</a:t>
            </a:r>
            <a:r>
              <a:rPr lang="cs-CZ" b="1" baseline="30000" dirty="0"/>
              <a:t>3</a:t>
            </a:r>
            <a:r>
              <a:rPr lang="cs-CZ" b="1" dirty="0"/>
              <a:t>; roční průměr 20 tis. m</a:t>
            </a:r>
            <a:r>
              <a:rPr lang="cs-CZ" b="1" baseline="30000" dirty="0"/>
              <a:t>3</a:t>
            </a:r>
            <a:r>
              <a:rPr lang="cs-CZ" b="1" dirty="0"/>
              <a:t> (BO – 2004-2005)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Abnormální sucho</a:t>
            </a:r>
          </a:p>
          <a:p>
            <a:pPr lvl="1"/>
            <a:r>
              <a:rPr lang="cs-CZ" b="1" dirty="0"/>
              <a:t>Abnormální teploty</a:t>
            </a:r>
          </a:p>
          <a:p>
            <a:pPr lvl="1"/>
            <a:r>
              <a:rPr lang="cs-CZ" b="1" dirty="0"/>
              <a:t>U BO výskyt houbových patogenů (</a:t>
            </a:r>
            <a:r>
              <a:rPr lang="cs-CZ" b="1" i="1" dirty="0" err="1"/>
              <a:t>Spharopsis</a:t>
            </a:r>
            <a:r>
              <a:rPr lang="cs-CZ" b="1" i="1" dirty="0"/>
              <a:t> </a:t>
            </a:r>
            <a:r>
              <a:rPr lang="cs-CZ" b="1" i="1" dirty="0" err="1"/>
              <a:t>sapinea</a:t>
            </a:r>
            <a:r>
              <a:rPr lang="cs-CZ" b="1" dirty="0"/>
              <a:t>, </a:t>
            </a:r>
            <a:r>
              <a:rPr lang="cs-CZ" b="1" i="1" dirty="0" err="1"/>
              <a:t>Cenangium</a:t>
            </a:r>
            <a:r>
              <a:rPr lang="cs-CZ" b="1" i="1" dirty="0"/>
              <a:t> </a:t>
            </a:r>
            <a:r>
              <a:rPr lang="cs-CZ" b="1" i="1" dirty="0" err="1"/>
              <a:t>ferrugineum</a:t>
            </a:r>
            <a:r>
              <a:rPr lang="cs-CZ" b="1" i="1" dirty="0"/>
              <a:t>)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intenzivní nástup </a:t>
            </a:r>
            <a:r>
              <a:rPr lang="cs-CZ" b="1" dirty="0" err="1"/>
              <a:t>harvestorů</a:t>
            </a:r>
            <a:r>
              <a:rPr lang="cs-CZ" b="1" dirty="0"/>
              <a:t>, </a:t>
            </a:r>
            <a:r>
              <a:rPr lang="cs-CZ" b="1" dirty="0" err="1"/>
              <a:t>sortimentace</a:t>
            </a:r>
            <a:r>
              <a:rPr lang="cs-CZ" b="1" dirty="0"/>
              <a:t> v porostech – výřezy 2 m, 4 m, delší většinou při ručník kácení</a:t>
            </a:r>
          </a:p>
          <a:p>
            <a:pPr lvl="1"/>
            <a:r>
              <a:rPr lang="cs-CZ" b="1" dirty="0"/>
              <a:t>Přibližování, odvoz – LKT, vyvážecí soupravy, odvozní soupravy, pokles železniční přepravy</a:t>
            </a:r>
          </a:p>
          <a:p>
            <a:pPr lvl="1"/>
            <a:r>
              <a:rPr lang="cs-CZ" b="1" dirty="0"/>
              <a:t>Metody asanace – postřiky insekticidy</a:t>
            </a:r>
          </a:p>
          <a:p>
            <a:pPr lvl="1"/>
            <a:r>
              <a:rPr lang="cs-CZ" b="1" dirty="0"/>
              <a:t>Snižování populace – odchytová zařízení – nárazové feromonové lapače, lapáky, otrávené lapáky (trojnožky)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Celé území</a:t>
            </a:r>
          </a:p>
          <a:p>
            <a:pPr lvl="1"/>
            <a:r>
              <a:rPr lang="cs-CZ" b="1" dirty="0"/>
              <a:t>Krátká doba trvání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8824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277838"/>
            <a:ext cx="10018713" cy="656882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Současná kalamita – II. etapa (2007-2010)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117600"/>
            <a:ext cx="10018713" cy="5333999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6,45 mil. m</a:t>
            </a:r>
            <a:r>
              <a:rPr lang="cs-CZ" b="1" baseline="30000" dirty="0"/>
              <a:t>3</a:t>
            </a:r>
            <a:r>
              <a:rPr lang="cs-CZ" b="1" dirty="0"/>
              <a:t>; roční průměr 1,7 mil. m</a:t>
            </a:r>
            <a:r>
              <a:rPr lang="cs-CZ" b="1" baseline="30000" dirty="0"/>
              <a:t>3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Pozdě zpracované větrné polomy po orkánech </a:t>
            </a:r>
            <a:r>
              <a:rPr lang="cs-CZ" b="1" dirty="0" err="1"/>
              <a:t>Kyrill</a:t>
            </a:r>
            <a:r>
              <a:rPr lang="cs-CZ" b="1" dirty="0"/>
              <a:t>, Emma a Ivan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masivní používání </a:t>
            </a:r>
            <a:r>
              <a:rPr lang="cs-CZ" b="1" dirty="0" err="1"/>
              <a:t>harvestorů</a:t>
            </a:r>
            <a:r>
              <a:rPr lang="cs-CZ" b="1" dirty="0"/>
              <a:t>, </a:t>
            </a:r>
            <a:r>
              <a:rPr lang="cs-CZ" b="1" dirty="0" err="1"/>
              <a:t>sortimentace</a:t>
            </a:r>
            <a:r>
              <a:rPr lang="cs-CZ" b="1" dirty="0"/>
              <a:t> v porostech – výřezy 2 m, 4 m, delší většinou při ručník kácení</a:t>
            </a:r>
          </a:p>
          <a:p>
            <a:pPr lvl="1"/>
            <a:r>
              <a:rPr lang="cs-CZ" b="1" dirty="0"/>
              <a:t>Přibližování, odvoz – LKT, vyvážecí soupravy, odvozní soupravy, pokles železniční přepravy, renesance koní, lanovky</a:t>
            </a:r>
          </a:p>
          <a:p>
            <a:pPr lvl="1"/>
            <a:r>
              <a:rPr lang="cs-CZ" b="1" dirty="0"/>
              <a:t>Metody asanace – postřiky insekticidy</a:t>
            </a:r>
          </a:p>
          <a:p>
            <a:pPr lvl="1"/>
            <a:r>
              <a:rPr lang="cs-CZ" b="1" dirty="0"/>
              <a:t>Snižování populace – odchytová zařízení – nárazové feromonové lapače, lapáky, otrávené lapáky (trojnožky)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Celé území s lokálními výjimkami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826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177801"/>
            <a:ext cx="10018713" cy="588107"/>
          </a:xfrm>
        </p:spPr>
        <p:txBody>
          <a:bodyPr>
            <a:noAutofit/>
          </a:bodyPr>
          <a:lstStyle/>
          <a:p>
            <a:r>
              <a:rPr lang="cs-CZ" b="1" dirty="0"/>
              <a:t>Současná kalamita – III. etapa </a:t>
            </a:r>
            <a:r>
              <a:rPr lang="cs-CZ" b="1"/>
              <a:t>(2015-2024) </a:t>
            </a:r>
            <a:r>
              <a:rPr lang="cs-CZ" b="1" dirty="0"/>
              <a:t>…..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953477"/>
            <a:ext cx="10018713" cy="5720861"/>
          </a:xfrm>
        </p:spPr>
        <p:txBody>
          <a:bodyPr>
            <a:normAutofit fontScale="700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50,78 mil. m</a:t>
            </a:r>
            <a:r>
              <a:rPr lang="cs-CZ" b="1" baseline="30000" dirty="0"/>
              <a:t>3</a:t>
            </a:r>
            <a:r>
              <a:rPr lang="cs-CZ" b="1" dirty="0"/>
              <a:t>; roční průměr 5,64 mil. m</a:t>
            </a:r>
            <a:r>
              <a:rPr lang="cs-CZ" b="1" baseline="30000" dirty="0"/>
              <a:t>3</a:t>
            </a:r>
            <a:r>
              <a:rPr lang="cs-CZ" b="1" dirty="0"/>
              <a:t> (SM)</a:t>
            </a:r>
          </a:p>
          <a:p>
            <a:pPr lvl="1"/>
            <a:r>
              <a:rPr lang="cs-CZ" b="1" dirty="0"/>
              <a:t>478 tis. m</a:t>
            </a:r>
            <a:r>
              <a:rPr lang="cs-CZ" b="1" baseline="30000" dirty="0"/>
              <a:t>3</a:t>
            </a:r>
            <a:r>
              <a:rPr lang="cs-CZ" b="1" dirty="0"/>
              <a:t>; roční průměr 68 tis. m</a:t>
            </a:r>
            <a:r>
              <a:rPr lang="cs-CZ" b="1" baseline="30000" dirty="0"/>
              <a:t>3</a:t>
            </a:r>
            <a:r>
              <a:rPr lang="cs-CZ" b="1" dirty="0"/>
              <a:t> (BO)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Abnormální sucho v letech 2015-2018</a:t>
            </a:r>
          </a:p>
          <a:p>
            <a:pPr lvl="1"/>
            <a:r>
              <a:rPr lang="cs-CZ" b="1" dirty="0"/>
              <a:t>Abnormální teploty ve vegetačním období</a:t>
            </a:r>
          </a:p>
          <a:p>
            <a:pPr lvl="1"/>
            <a:r>
              <a:rPr lang="cs-CZ" b="1" dirty="0"/>
              <a:t>Výrazné výkyvy v teplotách a srážkách v průběhu vegetačního období</a:t>
            </a:r>
          </a:p>
          <a:p>
            <a:pPr lvl="1"/>
            <a:r>
              <a:rPr lang="cs-CZ" b="1" dirty="0" err="1"/>
              <a:t>Socio</a:t>
            </a:r>
            <a:r>
              <a:rPr lang="cs-CZ" b="1" dirty="0"/>
              <a:t>-ekonomické problémy – nedostatek lidských zdrojů a techniky, odbyt, pokles cen, legislativa, státní správa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maximální využití </a:t>
            </a:r>
            <a:r>
              <a:rPr lang="cs-CZ" b="1" dirty="0" err="1"/>
              <a:t>harvestorů</a:t>
            </a:r>
            <a:r>
              <a:rPr lang="cs-CZ" b="1" dirty="0"/>
              <a:t>, </a:t>
            </a:r>
            <a:r>
              <a:rPr lang="cs-CZ" b="1" dirty="0" err="1"/>
              <a:t>sortimentace</a:t>
            </a:r>
            <a:r>
              <a:rPr lang="cs-CZ" b="1" dirty="0"/>
              <a:t> v porostech – výřezy různých rozměrů</a:t>
            </a:r>
          </a:p>
          <a:p>
            <a:pPr lvl="1"/>
            <a:r>
              <a:rPr lang="cs-CZ" b="1" dirty="0"/>
              <a:t>Přibližování, odvoz – renesance koní v přibližování, odvoz výřezů nákladními automobily ze skládek u odvozních cest</a:t>
            </a:r>
          </a:p>
          <a:p>
            <a:pPr lvl="1"/>
            <a:r>
              <a:rPr lang="cs-CZ" b="1" dirty="0"/>
              <a:t>Metody asanace -  individuální asanace, hromadní asanace na skládkách (sítě </a:t>
            </a:r>
            <a:r>
              <a:rPr lang="cs-CZ" b="1" dirty="0" err="1"/>
              <a:t>Storanet</a:t>
            </a:r>
            <a:r>
              <a:rPr lang="cs-CZ" b="1" dirty="0"/>
              <a:t>, technologie MERCATA, EDN)</a:t>
            </a:r>
          </a:p>
          <a:p>
            <a:pPr lvl="1"/>
            <a:r>
              <a:rPr lang="cs-CZ" b="1" dirty="0"/>
              <a:t>Snižování populace – odklon od feromonových lapačů, lapáky, otrávené lapáky (trojnožky), systém </a:t>
            </a:r>
            <a:r>
              <a:rPr lang="cs-CZ" b="1" dirty="0" err="1"/>
              <a:t>Trinet</a:t>
            </a:r>
            <a:r>
              <a:rPr lang="cs-CZ" b="1" dirty="0"/>
              <a:t> P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Exponenciální, nekontrolovaný nárůst rozsahu kalamity</a:t>
            </a:r>
          </a:p>
          <a:p>
            <a:pPr lvl="1"/>
            <a:r>
              <a:rPr lang="cs-CZ" b="1" dirty="0"/>
              <a:t>Posun ze severní Moravy a Slezska přes Vysočina na západ, lokální gradace v průběhu času</a:t>
            </a:r>
          </a:p>
          <a:p>
            <a:pPr lvl="1"/>
            <a:r>
              <a:rPr lang="cs-CZ" b="1" dirty="0"/>
              <a:t>Nevyjasněnost koncepce, pochybení státní správy</a:t>
            </a:r>
          </a:p>
          <a:p>
            <a:pPr lvl="1"/>
            <a:r>
              <a:rPr lang="cs-CZ" b="1" dirty="0"/>
              <a:t>Legislativní úlevy – opatření obecné povahy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2006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282678"/>
            <a:ext cx="10018713" cy="749710"/>
          </a:xfrm>
        </p:spPr>
        <p:txBody>
          <a:bodyPr/>
          <a:lstStyle/>
          <a:p>
            <a:r>
              <a:rPr lang="cs-CZ" b="1" dirty="0"/>
              <a:t>Insekticidy pro chemickou asanaci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09" y="1199536"/>
            <a:ext cx="10018713" cy="1297858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SPe8 – nebezpečný pro včely (lze aplikovat po ukončení letu včel)</a:t>
            </a:r>
          </a:p>
          <a:p>
            <a:r>
              <a:rPr lang="cs-CZ" b="1" dirty="0"/>
              <a:t>SPe8. – zvlášť nebezpečný pro včely (nelze aplikovat při výskytu kvetoucích rostlin)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2920181" y="2851357"/>
          <a:ext cx="9045677" cy="3392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4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2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7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9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025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3070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effectLst/>
                        </a:rPr>
                        <a:t>Přípravek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effectLst/>
                        </a:rPr>
                        <a:t>Ú. l.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 dirty="0">
                          <a:effectLst/>
                        </a:rPr>
                        <a:t>Dávka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>
                          <a:effectLst/>
                        </a:rPr>
                        <a:t>Toxicita včely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>
                          <a:effectLst/>
                        </a:rPr>
                        <a:t>PHO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1" u="none" strike="noStrike">
                          <a:effectLst/>
                        </a:rPr>
                        <a:t>Neprofesionální použití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35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Decis Mega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 dirty="0" err="1">
                          <a:effectLst/>
                        </a:rPr>
                        <a:t>Deltamethrin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0,5-0,75 %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SPe8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ne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ano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35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Decis Protech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Deltamethrin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1,65-2,5 %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SPe8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ne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ne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35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Dinastia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Deltamethrin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0,5-0,75 %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SPe8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ne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ano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35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Forester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1" u="none" strike="noStrike">
                          <a:effectLst/>
                        </a:rPr>
                        <a:t>Cypermethrin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1 %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SPe8.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>
                          <a:effectLst/>
                        </a:rPr>
                        <a:t>ne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effectLst/>
                        </a:rPr>
                        <a:t>ano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040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320040"/>
            <a:ext cx="10018713" cy="698863"/>
          </a:xfrm>
        </p:spPr>
        <p:txBody>
          <a:bodyPr>
            <a:normAutofit fontScale="90000"/>
          </a:bodyPr>
          <a:lstStyle/>
          <a:p>
            <a:r>
              <a:rPr lang="cs-CZ" sz="4400" b="1" dirty="0"/>
              <a:t>Vysvětlivky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210491"/>
            <a:ext cx="10018713" cy="4580709"/>
          </a:xfrm>
        </p:spPr>
        <p:txBody>
          <a:bodyPr>
            <a:normAutofit fontScale="92500"/>
          </a:bodyPr>
          <a:lstStyle/>
          <a:p>
            <a:r>
              <a:rPr lang="cs-CZ" sz="3600" b="1" dirty="0"/>
              <a:t>Existují tři zdroje informací o kůrovcových těžbách</a:t>
            </a:r>
          </a:p>
          <a:p>
            <a:pPr lvl="1"/>
            <a:r>
              <a:rPr lang="cs-CZ" sz="2400" b="1" dirty="0"/>
              <a:t>hlášení lesního provozu, zasílaného Lesní ochranné sužbě; zahrnují cca 2/3 území ČR – všechny státní vlastníky, velké a střední vlastníky, kteří mají o spolupráci zájem, chybí údaje od drobných a velmi drobných vlastníků, který jsou statisíce; dopočty na celé území se neprovádí; tyto údaje jsou použity v tomto příspěvku,</a:t>
            </a:r>
          </a:p>
          <a:p>
            <a:pPr lvl="1"/>
            <a:r>
              <a:rPr lang="cs-CZ" sz="2400" b="1" dirty="0"/>
              <a:t>informace ze Zprávy o stavu lesního hospodářství </a:t>
            </a:r>
            <a:r>
              <a:rPr lang="cs-CZ" sz="2400" b="1" dirty="0" err="1"/>
              <a:t>MZe</a:t>
            </a:r>
            <a:r>
              <a:rPr lang="cs-CZ" sz="2400" b="1" dirty="0"/>
              <a:t> pro daný rok, kde se dopočty provádí, takže se liší od dat LOS, jsou vyšší a často používány, </a:t>
            </a:r>
          </a:p>
          <a:p>
            <a:pPr lvl="1"/>
            <a:r>
              <a:rPr lang="cs-CZ" sz="2400" b="1" dirty="0"/>
              <a:t>třetí zdroj informací, který se také používá, jsou údaje ze Státního statistického ústavu, která jsou nejvyšší; jsou založena na jiném principu sběru dat.</a:t>
            </a:r>
          </a:p>
          <a:p>
            <a:pPr lvl="1"/>
            <a:endParaRPr lang="cs-CZ" sz="2400" b="1" dirty="0"/>
          </a:p>
          <a:p>
            <a:pPr lvl="1"/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218415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536563" y="276497"/>
            <a:ext cx="10018713" cy="594360"/>
          </a:xfrm>
        </p:spPr>
        <p:txBody>
          <a:bodyPr>
            <a:noAutofit/>
          </a:bodyPr>
          <a:lstStyle/>
          <a:p>
            <a:r>
              <a:rPr lang="cs-CZ" b="1" dirty="0"/>
              <a:t>Poškození lesních porostů větrem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2881128"/>
              </p:ext>
            </p:extLst>
          </p:nvPr>
        </p:nvGraphicFramePr>
        <p:xfrm>
          <a:off x="1750423" y="1567542"/>
          <a:ext cx="10032274" cy="473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3820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32059" y="259081"/>
            <a:ext cx="10018713" cy="716280"/>
          </a:xfrm>
        </p:spPr>
        <p:txBody>
          <a:bodyPr/>
          <a:lstStyle/>
          <a:p>
            <a:r>
              <a:rPr lang="cs-CZ" b="1" dirty="0"/>
              <a:t>Poškození lesních porostů sněhem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874981"/>
              </p:ext>
            </p:extLst>
          </p:nvPr>
        </p:nvGraphicFramePr>
        <p:xfrm>
          <a:off x="1593668" y="1367246"/>
          <a:ext cx="9950631" cy="4835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1413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6651" y="380999"/>
            <a:ext cx="11295017" cy="1186543"/>
          </a:xfrm>
        </p:spPr>
        <p:txBody>
          <a:bodyPr>
            <a:noAutofit/>
          </a:bodyPr>
          <a:lstStyle/>
          <a:p>
            <a:r>
              <a:rPr lang="cs-CZ" b="1" dirty="0"/>
              <a:t>Vztah mezi nahodilými těžbami způsobených větrem, sněhem a námrazou a kůrovcovými těžbami</a:t>
            </a:r>
          </a:p>
        </p:txBody>
      </p:sp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452189"/>
              </p:ext>
            </p:extLst>
          </p:nvPr>
        </p:nvGraphicFramePr>
        <p:xfrm>
          <a:off x="2050188" y="2307907"/>
          <a:ext cx="9850755" cy="3583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9011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93019" y="128452"/>
            <a:ext cx="10018713" cy="1291046"/>
          </a:xfrm>
        </p:spPr>
        <p:txBody>
          <a:bodyPr>
            <a:noAutofit/>
          </a:bodyPr>
          <a:lstStyle/>
          <a:p>
            <a:r>
              <a:rPr lang="cs-CZ" b="1" dirty="0"/>
              <a:t>Vztah mezi poškozením porostů suchem a kůrovcovými těžbami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561372"/>
              </p:ext>
            </p:extLst>
          </p:nvPr>
        </p:nvGraphicFramePr>
        <p:xfrm>
          <a:off x="2054942" y="1612490"/>
          <a:ext cx="9173128" cy="442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048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392502"/>
            <a:ext cx="10018713" cy="780691"/>
          </a:xfrm>
        </p:spPr>
        <p:txBody>
          <a:bodyPr/>
          <a:lstStyle/>
          <a:p>
            <a:r>
              <a:rPr lang="cs-CZ" b="1" dirty="0"/>
              <a:t>Kůrovcové kalamity v ČR – smrk, borovice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639019"/>
            <a:ext cx="10018713" cy="4468483"/>
          </a:xfrm>
        </p:spPr>
        <p:txBody>
          <a:bodyPr/>
          <a:lstStyle/>
          <a:p>
            <a:r>
              <a:rPr lang="cs-CZ" b="1" dirty="0"/>
              <a:t>(1821 a 1823 – Jeseníky (smrk) 442 tis. m</a:t>
            </a:r>
            <a:r>
              <a:rPr lang="cs-CZ" b="1" baseline="30000" dirty="0"/>
              <a:t>3</a:t>
            </a:r>
            <a:r>
              <a:rPr lang="cs-CZ" b="1" dirty="0"/>
              <a:t>, zpracováno 1835)</a:t>
            </a:r>
          </a:p>
          <a:p>
            <a:r>
              <a:rPr lang="cs-CZ" b="1" dirty="0"/>
              <a:t>1868 – 1878 – Šumava (smrk)</a:t>
            </a:r>
          </a:p>
          <a:p>
            <a:r>
              <a:rPr lang="cs-CZ" b="1" dirty="0"/>
              <a:t>1944 – 1952 (1954) – horské oblasti (smrk)</a:t>
            </a:r>
          </a:p>
          <a:p>
            <a:r>
              <a:rPr lang="cs-CZ" b="1" dirty="0"/>
              <a:t>1983 – 1986 – celé území, mozaikovitě (smrk)</a:t>
            </a:r>
          </a:p>
          <a:p>
            <a:r>
              <a:rPr lang="cs-CZ" b="1" dirty="0"/>
              <a:t>1993 – 1996 (1992-1997) – celé území (smrk, borovice)</a:t>
            </a:r>
          </a:p>
          <a:p>
            <a:r>
              <a:rPr lang="cs-CZ" b="1" dirty="0"/>
              <a:t>2003 – dosud – celé území (smrk, borovice)</a:t>
            </a:r>
          </a:p>
          <a:p>
            <a:pPr lvl="2"/>
            <a:r>
              <a:rPr lang="cs-CZ" b="1" dirty="0"/>
              <a:t>I. etapa – 2003 – 2004</a:t>
            </a:r>
          </a:p>
          <a:p>
            <a:pPr lvl="2"/>
            <a:r>
              <a:rPr lang="cs-CZ" b="1" dirty="0"/>
              <a:t>II. etapa – 2007-2010</a:t>
            </a:r>
          </a:p>
          <a:p>
            <a:pPr lvl="2"/>
            <a:r>
              <a:rPr lang="cs-CZ" b="1" dirty="0"/>
              <a:t>III. etapa – 2015 - dosud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1B27E9CA-6206-78D8-5075-28C81E2B97C3}"/>
              </a:ext>
            </a:extLst>
          </p:cNvPr>
          <p:cNvSpPr/>
          <p:nvPr/>
        </p:nvSpPr>
        <p:spPr>
          <a:xfrm>
            <a:off x="802105" y="4170947"/>
            <a:ext cx="7788441" cy="1936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854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63040" y="1"/>
            <a:ext cx="10974766" cy="545910"/>
          </a:xfrm>
        </p:spPr>
        <p:txBody>
          <a:bodyPr>
            <a:noAutofit/>
          </a:bodyPr>
          <a:lstStyle/>
          <a:p>
            <a:pPr algn="l"/>
            <a:r>
              <a:rPr lang="cs-CZ" sz="2800" dirty="0">
                <a:solidFill>
                  <a:schemeClr val="tx1"/>
                </a:solidFill>
                <a:latin typeface="Calibri" panose="020F0502020204030204" pitchFamily="34" charset="0"/>
              </a:rPr>
              <a:t>Odchylky průměrné roční teploty vzduchu od normálu (1981 - 2010) v ČR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1463041" y="3497094"/>
            <a:ext cx="10302222" cy="43128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 cap="none">
                <a:ln w="3175" cmpd="sng">
                  <a:noFill/>
                </a:ln>
                <a:solidFill>
                  <a:srgbClr val="663300"/>
                </a:solidFill>
                <a:effectLst/>
                <a:latin typeface="Comic Sans MS" panose="030F0702030302020204" pitchFamily="66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cs-CZ" sz="2800" dirty="0">
                <a:solidFill>
                  <a:schemeClr val="tx1"/>
                </a:solidFill>
                <a:latin typeface="Calibri" panose="020F0502020204030204" pitchFamily="34" charset="0"/>
              </a:rPr>
              <a:t>Roční úhrny srážek v procentech normálu (1981 - 2010) v ČR</a:t>
            </a:r>
          </a:p>
        </p:txBody>
      </p:sp>
      <p:graphicFrame>
        <p:nvGraphicFramePr>
          <p:cNvPr id="8" name="Graf 7"/>
          <p:cNvGraphicFramePr>
            <a:graphicFrameLocks/>
          </p:cNvGraphicFramePr>
          <p:nvPr/>
        </p:nvGraphicFramePr>
        <p:xfrm>
          <a:off x="1587501" y="605240"/>
          <a:ext cx="104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af 9"/>
          <p:cNvGraphicFramePr>
            <a:graphicFrameLocks/>
          </p:cNvGraphicFramePr>
          <p:nvPr/>
        </p:nvGraphicFramePr>
        <p:xfrm>
          <a:off x="1587501" y="3955035"/>
          <a:ext cx="10440000" cy="2878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638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145026"/>
            <a:ext cx="10018713" cy="739877"/>
          </a:xfrm>
        </p:spPr>
        <p:txBody>
          <a:bodyPr/>
          <a:lstStyle/>
          <a:p>
            <a:r>
              <a:rPr lang="cs-CZ" b="1" dirty="0"/>
              <a:t>Kalamity dalších hmyzích škůdců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396181"/>
            <a:ext cx="10018713" cy="4916129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Bekyně mniška </a:t>
            </a:r>
            <a:r>
              <a:rPr lang="cs-CZ" b="1" i="1" dirty="0"/>
              <a:t>(</a:t>
            </a:r>
            <a:r>
              <a:rPr lang="cs-CZ" b="1" i="1" dirty="0" err="1"/>
              <a:t>Lymantria</a:t>
            </a:r>
            <a:r>
              <a:rPr lang="cs-CZ" b="1" i="1" dirty="0"/>
              <a:t> monacha </a:t>
            </a:r>
            <a:r>
              <a:rPr lang="cs-CZ" b="1" dirty="0"/>
              <a:t>L.) v letech 1917-1927 – 14 -20 mil. m</a:t>
            </a:r>
            <a:r>
              <a:rPr lang="cs-CZ" b="1" baseline="30000" dirty="0"/>
              <a:t>3</a:t>
            </a:r>
            <a:r>
              <a:rPr lang="cs-CZ" b="1" dirty="0"/>
              <a:t>, 600 tis. ha, údaje se liší, další 1993-1996 (30 tis. ha ); Pobaltí přelom 70. a 80. let – 6 mil. ha</a:t>
            </a:r>
          </a:p>
          <a:p>
            <a:r>
              <a:rPr lang="cs-CZ" b="1" dirty="0"/>
              <a:t>Obaleč modřínový (</a:t>
            </a:r>
            <a:r>
              <a:rPr lang="cs-CZ" b="1" i="1" dirty="0" err="1"/>
              <a:t>Zeiraphera</a:t>
            </a:r>
            <a:r>
              <a:rPr lang="cs-CZ" b="1" i="1" dirty="0"/>
              <a:t> </a:t>
            </a:r>
            <a:r>
              <a:rPr lang="cs-CZ" b="1" i="1" dirty="0" err="1"/>
              <a:t>griseana</a:t>
            </a:r>
            <a:r>
              <a:rPr lang="cs-CZ" b="1" i="1" dirty="0"/>
              <a:t> </a:t>
            </a:r>
            <a:r>
              <a:rPr lang="cs-CZ" b="1" dirty="0" err="1"/>
              <a:t>Hüb</a:t>
            </a:r>
            <a:r>
              <a:rPr lang="cs-CZ" b="1" dirty="0"/>
              <a:t>.) – 1979-1983, Krkonoše, Jizerské hory – ošetřeno 78,5 tis. ha</a:t>
            </a:r>
          </a:p>
          <a:p>
            <a:r>
              <a:rPr lang="cs-CZ" b="1" dirty="0"/>
              <a:t>Ploskohřbetky na smrku (rod </a:t>
            </a:r>
            <a:r>
              <a:rPr lang="cs-CZ" b="1" i="1" dirty="0" err="1"/>
              <a:t>Cephalcia</a:t>
            </a:r>
            <a:r>
              <a:rPr lang="cs-CZ" b="1" dirty="0"/>
              <a:t> </a:t>
            </a:r>
            <a:r>
              <a:rPr lang="cs-CZ" b="1" dirty="0" err="1"/>
              <a:t>spp</a:t>
            </a:r>
            <a:r>
              <a:rPr lang="cs-CZ" b="1" dirty="0"/>
              <a:t>.) – 70. -80. léta – až 20-30 tis. ha ročně</a:t>
            </a:r>
          </a:p>
          <a:p>
            <a:r>
              <a:rPr lang="cs-CZ" b="1" dirty="0"/>
              <a:t>V minulosti krátkodobě a s menším rozsahem další škůdci – kůrovci na borovici (od 90. let minulého století), pilatky na smrku – 70. -80. léta, motýlí škůdci na borovici – krátkodobě také v druhé polovině minulého století nebo listožravý hmyz na dubech – obaleč dubový, bekyně velkohlavá a další.</a:t>
            </a:r>
          </a:p>
        </p:txBody>
      </p:sp>
    </p:spTree>
    <p:extLst>
      <p:ext uri="{BB962C8B-B14F-4D97-AF65-F5344CB8AC3E}">
        <p14:creationId xmlns:p14="http://schemas.microsoft.com/office/powerpoint/2010/main" val="1119289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302342"/>
            <a:ext cx="10018713" cy="808703"/>
          </a:xfrm>
        </p:spPr>
        <p:txBody>
          <a:bodyPr/>
          <a:lstStyle/>
          <a:p>
            <a:r>
              <a:rPr lang="cs-CZ" b="1" dirty="0"/>
              <a:t>Závěry - obecné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840" y="1504335"/>
            <a:ext cx="10739120" cy="4601497"/>
          </a:xfrm>
        </p:spPr>
        <p:txBody>
          <a:bodyPr>
            <a:normAutofit/>
          </a:bodyPr>
          <a:lstStyle/>
          <a:p>
            <a:r>
              <a:rPr lang="cs-CZ" sz="2800" b="1" dirty="0"/>
              <a:t>Příčiny vzniku kalamit se v průběhu času mění – v minulosti byly dominantní nezpracované polomy, větrné či sněhové), později sucho a v současné etapě se přidaly i </a:t>
            </a:r>
            <a:r>
              <a:rPr lang="cs-CZ" sz="2800" b="1" dirty="0" err="1"/>
              <a:t>socio</a:t>
            </a:r>
            <a:r>
              <a:rPr lang="cs-CZ" sz="2800" b="1" dirty="0"/>
              <a:t>-ekonomické problémy.</a:t>
            </a:r>
          </a:p>
          <a:p>
            <a:r>
              <a:rPr lang="cs-CZ" sz="2800" b="1" dirty="0"/>
              <a:t>V průběhu času se měnily i metody eliminace kalamit.</a:t>
            </a:r>
          </a:p>
          <a:p>
            <a:r>
              <a:rPr lang="cs-CZ" sz="2800" b="1" dirty="0"/>
              <a:t>V průběhu času se vyvíjela a měnila lokalizace kalamit a jejich rozsah.</a:t>
            </a:r>
          </a:p>
          <a:p>
            <a:r>
              <a:rPr lang="cs-CZ" sz="2800" b="1" dirty="0"/>
              <a:t>Vliv změn, privatizace a transformace lesního hospodářství.</a:t>
            </a:r>
          </a:p>
          <a:p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573896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263013"/>
            <a:ext cx="10018713" cy="789039"/>
          </a:xfrm>
        </p:spPr>
        <p:txBody>
          <a:bodyPr/>
          <a:lstStyle/>
          <a:p>
            <a:r>
              <a:rPr lang="cs-CZ" b="1" dirty="0"/>
              <a:t>Houbové patogeny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08" y="1337187"/>
            <a:ext cx="10018713" cy="5142273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Chřadnutí a odumírání </a:t>
            </a:r>
            <a:r>
              <a:rPr lang="cs-CZ" b="1" dirty="0" err="1"/>
              <a:t>lesnch</a:t>
            </a:r>
            <a:r>
              <a:rPr lang="cs-CZ" b="1" dirty="0"/>
              <a:t> dřevin v důsledku působení houbových patogenů se obvykle kalamitami nenazývají, i když charakter tohoto pojmu plně naplňují</a:t>
            </a:r>
          </a:p>
          <a:p>
            <a:r>
              <a:rPr lang="cs-CZ" b="1" dirty="0"/>
              <a:t>Jilmy – od 20. let minulého století – způsobilo téměř vyhynutí jilmů v našich lesích – </a:t>
            </a:r>
            <a:r>
              <a:rPr lang="cs-CZ" b="1" dirty="0" err="1"/>
              <a:t>hoby</a:t>
            </a:r>
            <a:r>
              <a:rPr lang="cs-CZ" b="1" dirty="0"/>
              <a:t> rodu </a:t>
            </a:r>
            <a:r>
              <a:rPr lang="cs-CZ" b="1" i="1" dirty="0" err="1"/>
              <a:t>Ophiostoma</a:t>
            </a:r>
            <a:r>
              <a:rPr lang="cs-CZ" b="1" dirty="0"/>
              <a:t> (nebo </a:t>
            </a:r>
            <a:r>
              <a:rPr lang="cs-CZ" b="1" i="1" dirty="0" err="1"/>
              <a:t>Ceratocystis</a:t>
            </a:r>
            <a:r>
              <a:rPr lang="cs-CZ" b="1" dirty="0"/>
              <a:t>) v kombinaci s kůrovci rodu </a:t>
            </a:r>
            <a:r>
              <a:rPr lang="cs-CZ" b="1" dirty="0" err="1"/>
              <a:t>Scolytus</a:t>
            </a:r>
            <a:endParaRPr lang="cs-CZ" b="1" dirty="0"/>
          </a:p>
          <a:p>
            <a:r>
              <a:rPr lang="cs-CZ" b="1" dirty="0"/>
              <a:t>Modříny – několik period- 30.-40. léta, 80. léta, současnost – kombinace abiotických faktorů, houbových patogenů a hmyzích škůdců</a:t>
            </a:r>
          </a:p>
          <a:p>
            <a:r>
              <a:rPr lang="cs-CZ" b="1" dirty="0"/>
              <a:t>Borovice – rovněž různá období, ale dominantní je v posledních cca 30 let. Opět kombinace v posloupnosti sucho – houbové patogeny (</a:t>
            </a:r>
            <a:r>
              <a:rPr lang="cs-CZ" b="1" i="1" dirty="0" err="1"/>
              <a:t>Sphaeropsis</a:t>
            </a:r>
            <a:r>
              <a:rPr lang="cs-CZ" b="1" i="1" dirty="0"/>
              <a:t> </a:t>
            </a:r>
            <a:r>
              <a:rPr lang="cs-CZ" b="1" i="1" dirty="0" err="1"/>
              <a:t>cyanea</a:t>
            </a:r>
            <a:r>
              <a:rPr lang="cs-CZ" b="1" dirty="0"/>
              <a:t>) a </a:t>
            </a:r>
            <a:r>
              <a:rPr lang="cs-CZ" b="1" i="1" dirty="0" err="1"/>
              <a:t>Cenangium</a:t>
            </a:r>
            <a:r>
              <a:rPr lang="cs-CZ" b="1" i="1" dirty="0"/>
              <a:t> </a:t>
            </a:r>
            <a:r>
              <a:rPr lang="cs-CZ" b="1" i="1" dirty="0" err="1"/>
              <a:t>ferruginosum</a:t>
            </a:r>
            <a:r>
              <a:rPr lang="cs-CZ" b="1" i="1" dirty="0"/>
              <a:t> </a:t>
            </a:r>
            <a:r>
              <a:rPr lang="cs-CZ" b="1" dirty="0"/>
              <a:t>– hmyzí škůdci</a:t>
            </a:r>
          </a:p>
          <a:p>
            <a:r>
              <a:rPr lang="cs-CZ" b="1" dirty="0"/>
              <a:t>Jedle – hlavní období v 70. a 80. letech, ale také již v první polovině minulého století – kombinace abiotických faktorů, houbových patogenů a hmyzích škůdců</a:t>
            </a:r>
          </a:p>
          <a:p>
            <a:r>
              <a:rPr lang="cs-CZ" b="1" dirty="0"/>
              <a:t>Duby – 80. léta minulého století – odumírání dubových porostů s </a:t>
            </a:r>
            <a:r>
              <a:rPr lang="cs-CZ" b="1" dirty="0" err="1"/>
              <a:t>tracheomykózními</a:t>
            </a:r>
            <a:r>
              <a:rPr lang="cs-CZ" b="1" dirty="0"/>
              <a:t> příznaky – Houby </a:t>
            </a:r>
            <a:r>
              <a:rPr lang="cs-CZ" b="1" i="1" dirty="0" err="1"/>
              <a:t>Ophiostomatales</a:t>
            </a:r>
            <a:r>
              <a:rPr lang="cs-CZ" b="1" dirty="0"/>
              <a:t> a hmyzí </a:t>
            </a:r>
            <a:r>
              <a:rPr lang="cs-CZ" b="1" dirty="0" err="1"/>
              <a:t>vektoři</a:t>
            </a:r>
            <a:endParaRPr lang="cs-CZ" b="1" dirty="0"/>
          </a:p>
          <a:p>
            <a:r>
              <a:rPr lang="cs-CZ" b="1" dirty="0"/>
              <a:t>Jasany – od 90. let – </a:t>
            </a:r>
            <a:r>
              <a:rPr lang="cs-CZ" b="1" i="1" dirty="0" err="1"/>
              <a:t>Hymenoscyphus</a:t>
            </a:r>
            <a:r>
              <a:rPr lang="cs-CZ" b="1" i="1" dirty="0"/>
              <a:t> </a:t>
            </a:r>
            <a:r>
              <a:rPr lang="cs-CZ" b="1" i="1" dirty="0" err="1"/>
              <a:t>pseudoalbidus</a:t>
            </a:r>
            <a:r>
              <a:rPr lang="cs-CZ" b="1" i="1" dirty="0"/>
              <a:t> </a:t>
            </a:r>
            <a:r>
              <a:rPr lang="cs-CZ" b="1" dirty="0"/>
              <a:t>(= </a:t>
            </a:r>
            <a:r>
              <a:rPr lang="cs-CZ" b="1" i="1" dirty="0" err="1"/>
              <a:t>Chalara</a:t>
            </a:r>
            <a:r>
              <a:rPr lang="cs-CZ" b="1" i="1" dirty="0"/>
              <a:t> </a:t>
            </a:r>
            <a:r>
              <a:rPr lang="cs-CZ" b="1" i="1" dirty="0" err="1"/>
              <a:t>fraxinea</a:t>
            </a:r>
            <a:r>
              <a:rPr lang="cs-CZ" b="1" dirty="0"/>
              <a:t>)</a:t>
            </a:r>
          </a:p>
          <a:p>
            <a:r>
              <a:rPr lang="cs-CZ" b="1" dirty="0"/>
              <a:t>Olše – od  90. let – plíseň olšová (</a:t>
            </a:r>
            <a:r>
              <a:rPr lang="cs-CZ" b="1" dirty="0" err="1"/>
              <a:t>Phytophtora</a:t>
            </a:r>
            <a:r>
              <a:rPr lang="cs-CZ" b="1" dirty="0"/>
              <a:t> </a:t>
            </a:r>
            <a:r>
              <a:rPr lang="cs-CZ" b="1" dirty="0" err="1"/>
              <a:t>alni</a:t>
            </a:r>
            <a:r>
              <a:rPr lang="cs-CZ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3123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79206"/>
          </a:xfrm>
        </p:spPr>
        <p:txBody>
          <a:bodyPr/>
          <a:lstStyle/>
          <a:p>
            <a:r>
              <a:rPr lang="cs-CZ" b="1" dirty="0"/>
              <a:t>Závěry – současná etapa kalamity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799303"/>
            <a:ext cx="10018713" cy="3991897"/>
          </a:xfrm>
        </p:spPr>
        <p:txBody>
          <a:bodyPr>
            <a:normAutofit/>
          </a:bodyPr>
          <a:lstStyle/>
          <a:p>
            <a:r>
              <a:rPr lang="cs-CZ" b="1" dirty="0"/>
              <a:t>Podceňování kalamity.</a:t>
            </a:r>
          </a:p>
          <a:p>
            <a:r>
              <a:rPr lang="cs-CZ" b="1" dirty="0"/>
              <a:t>Synergické účinky různých příčin, včetně </a:t>
            </a:r>
            <a:r>
              <a:rPr lang="cs-CZ" b="1" dirty="0" err="1"/>
              <a:t>socio</a:t>
            </a:r>
            <a:r>
              <a:rPr lang="cs-CZ" b="1" dirty="0"/>
              <a:t>-ekonomických.</a:t>
            </a:r>
          </a:p>
          <a:p>
            <a:r>
              <a:rPr lang="cs-CZ" b="1" dirty="0"/>
              <a:t>Zavedení hromadných asanačních metod.</a:t>
            </a:r>
          </a:p>
          <a:p>
            <a:r>
              <a:rPr lang="cs-CZ" b="1" dirty="0"/>
              <a:t>Úloha státní správy a odborných lesních hospodářů.</a:t>
            </a:r>
          </a:p>
          <a:p>
            <a:r>
              <a:rPr lang="cs-CZ" b="1" dirty="0"/>
              <a:t>Legislativa – zejména výběrová řízení.</a:t>
            </a:r>
          </a:p>
          <a:p>
            <a:r>
              <a:rPr lang="cs-CZ" b="1" dirty="0"/>
              <a:t>Globální </a:t>
            </a:r>
            <a:r>
              <a:rPr lang="cs-CZ" b="1"/>
              <a:t>klimatická změna.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966326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-199102"/>
            <a:ext cx="10018713" cy="857864"/>
          </a:xfrm>
        </p:spPr>
        <p:txBody>
          <a:bodyPr/>
          <a:lstStyle/>
          <a:p>
            <a:r>
              <a:rPr lang="cs-CZ" b="1" dirty="0"/>
              <a:t>Závěry - obecné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071717"/>
            <a:ext cx="10018713" cy="4719484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Kalamity abiotických i biotických škůdců se v našich lesích objevují od nepaměti, ale bez přesných údajů</a:t>
            </a:r>
          </a:p>
          <a:p>
            <a:r>
              <a:rPr lang="cs-CZ" b="1" dirty="0"/>
              <a:t>Změnu přináší až odborný lesnický tisk v ke konci druhé poloviny předminulého století</a:t>
            </a:r>
          </a:p>
          <a:p>
            <a:r>
              <a:rPr lang="cs-CZ" b="1" dirty="0"/>
              <a:t>Od roku 1964 jsou k dispozici informace z hlášení lesního provozu</a:t>
            </a:r>
          </a:p>
          <a:p>
            <a:r>
              <a:rPr lang="cs-CZ" b="1" dirty="0"/>
              <a:t>Stále jsou významní abiotické faktory – vítr, sníh, sucho</a:t>
            </a:r>
          </a:p>
          <a:p>
            <a:r>
              <a:rPr lang="cs-CZ" b="1" dirty="0"/>
              <a:t>Spektrum škůdců nebo houbových patogenů je velmi rozsáhlý</a:t>
            </a:r>
          </a:p>
          <a:p>
            <a:r>
              <a:rPr lang="cs-CZ" b="1" dirty="0"/>
              <a:t>Nejvýznamnější je lýkožrout smrkový</a:t>
            </a:r>
          </a:p>
          <a:p>
            <a:r>
              <a:rPr lang="cs-CZ" b="1" dirty="0"/>
              <a:t>Nelze ale podceňovat ani další škodlivé činitele</a:t>
            </a:r>
          </a:p>
          <a:p>
            <a:r>
              <a:rPr lang="cs-CZ" b="1" dirty="0"/>
              <a:t>Často dochází </a:t>
            </a:r>
            <a:r>
              <a:rPr lang="cs-CZ" b="1"/>
              <a:t>k synergickému </a:t>
            </a:r>
            <a:r>
              <a:rPr lang="cs-CZ" b="1" dirty="0"/>
              <a:t>účinku</a:t>
            </a:r>
          </a:p>
          <a:p>
            <a:r>
              <a:rPr lang="cs-CZ" b="1" dirty="0"/>
              <a:t>Každá dřevina má svého škůdce!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6344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2625" y="1490658"/>
            <a:ext cx="2325161" cy="86198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endParaRPr lang="cs-CZ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71807" y="2574992"/>
            <a:ext cx="3911567" cy="2183027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07" y="5917080"/>
            <a:ext cx="2395979" cy="780123"/>
          </a:xfrm>
          <a:prstGeom prst="rect">
            <a:avLst/>
          </a:prstGeom>
        </p:spPr>
      </p:pic>
      <p:cxnSp>
        <p:nvCxnSpPr>
          <p:cNvPr id="6" name="Přímá spojnice 5"/>
          <p:cNvCxnSpPr/>
          <p:nvPr/>
        </p:nvCxnSpPr>
        <p:spPr>
          <a:xfrm flipV="1">
            <a:off x="0" y="5690607"/>
            <a:ext cx="12192000" cy="4119"/>
          </a:xfrm>
          <a:prstGeom prst="line">
            <a:avLst/>
          </a:prstGeom>
          <a:ln w="50800">
            <a:solidFill>
              <a:srgbClr val="0078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1" y="172560"/>
            <a:ext cx="5486400" cy="61827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cs-CZ" sz="3200" dirty="0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6611401" y="1463043"/>
            <a:ext cx="4387525" cy="1683611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Děkuji za pozornost!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800" b="1" dirty="0">
                <a:hlinkClick r:id="rId3"/>
              </a:rPr>
              <a:t>zahradnik@vulhm.cz</a:t>
            </a:r>
            <a:endParaRPr lang="cs-CZ" sz="2800" b="1" dirty="0"/>
          </a:p>
          <a:p>
            <a:endParaRPr lang="cs-CZ" sz="2800" b="1" dirty="0"/>
          </a:p>
          <a:p>
            <a:endParaRPr lang="cs-CZ" sz="2800" b="1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335866" y="5855167"/>
            <a:ext cx="8661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.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25" y="341670"/>
            <a:ext cx="6487106" cy="486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3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24090" y="175446"/>
            <a:ext cx="10018713" cy="1148258"/>
          </a:xfrm>
        </p:spPr>
        <p:txBody>
          <a:bodyPr>
            <a:noAutofit/>
          </a:bodyPr>
          <a:lstStyle/>
          <a:p>
            <a:r>
              <a:rPr lang="cs-CZ" b="1" dirty="0"/>
              <a:t>Evidovaný objem smrkového kůrovcového dříví dle hlášení LOS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4986111"/>
              </p:ext>
            </p:extLst>
          </p:nvPr>
        </p:nvGraphicFramePr>
        <p:xfrm>
          <a:off x="1488892" y="1942011"/>
          <a:ext cx="10319930" cy="359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81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49477" y="171995"/>
            <a:ext cx="10018713" cy="1151708"/>
          </a:xfrm>
        </p:spPr>
        <p:txBody>
          <a:bodyPr>
            <a:noAutofit/>
          </a:bodyPr>
          <a:lstStyle/>
          <a:p>
            <a:r>
              <a:rPr lang="cs-CZ" b="1" dirty="0"/>
              <a:t>Objem evidovaného kůrovcového dříví dle hlášení lesního provozu v současné kalamitě</a:t>
            </a: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86691"/>
              </p:ext>
            </p:extLst>
          </p:nvPr>
        </p:nvGraphicFramePr>
        <p:xfrm>
          <a:off x="2690948" y="1663337"/>
          <a:ext cx="8280853" cy="4789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561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4365" y="389709"/>
            <a:ext cx="11112137" cy="777240"/>
          </a:xfrm>
        </p:spPr>
        <p:txBody>
          <a:bodyPr/>
          <a:lstStyle/>
          <a:p>
            <a:r>
              <a:rPr lang="cs-CZ" b="1" dirty="0"/>
              <a:t>Evidované smrkové kůrovcové dříví dle krajů</a:t>
            </a: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8737830"/>
              </p:ext>
            </p:extLst>
          </p:nvPr>
        </p:nvGraphicFramePr>
        <p:xfrm>
          <a:off x="1689463" y="1436914"/>
          <a:ext cx="10319657" cy="4776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7886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138725"/>
            <a:ext cx="10018713" cy="939800"/>
          </a:xfrm>
        </p:spPr>
        <p:txBody>
          <a:bodyPr/>
          <a:lstStyle/>
          <a:p>
            <a:r>
              <a:rPr lang="cs-CZ" b="1" dirty="0"/>
              <a:t>Kalamita z let 1868-1878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078525"/>
            <a:ext cx="10018713" cy="5502029"/>
          </a:xfrm>
        </p:spPr>
        <p:txBody>
          <a:bodyPr>
            <a:normAutofit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6 – 7 mil. m</a:t>
            </a:r>
            <a:r>
              <a:rPr lang="cs-CZ" b="1" baseline="30000" dirty="0"/>
              <a:t>3</a:t>
            </a:r>
            <a:r>
              <a:rPr lang="cs-CZ" b="1" dirty="0"/>
              <a:t> (až 11 mil. m</a:t>
            </a:r>
            <a:r>
              <a:rPr lang="cs-CZ" b="1" baseline="30000" dirty="0"/>
              <a:t>3</a:t>
            </a:r>
            <a:r>
              <a:rPr lang="cs-CZ" b="1" dirty="0"/>
              <a:t>); roční průměr 0,6-0,7 mil. m</a:t>
            </a:r>
            <a:r>
              <a:rPr lang="cs-CZ" b="1" baseline="30000" dirty="0"/>
              <a:t>3</a:t>
            </a:r>
            <a:r>
              <a:rPr lang="cs-CZ" b="1" dirty="0"/>
              <a:t>, resp. 1,1 mil. m</a:t>
            </a:r>
            <a:r>
              <a:rPr lang="cs-CZ" b="1" baseline="30000" dirty="0"/>
              <a:t>3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Nezpracované polomy po vichřicích z let 1868 a 1870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ruční nářadí</a:t>
            </a:r>
          </a:p>
          <a:p>
            <a:pPr lvl="1"/>
            <a:r>
              <a:rPr lang="cs-CZ" b="1" dirty="0"/>
              <a:t>Přibližování, odvoz – lidská síla – saně, vory</a:t>
            </a:r>
          </a:p>
          <a:p>
            <a:pPr lvl="1"/>
            <a:r>
              <a:rPr lang="cs-CZ" b="1" dirty="0"/>
              <a:t>Metody asanace – ruční odkorňování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Sezónnost prací</a:t>
            </a:r>
          </a:p>
          <a:p>
            <a:pPr lvl="1"/>
            <a:r>
              <a:rPr lang="cs-CZ" b="1" dirty="0"/>
              <a:t>Lokální význam - Šumava</a:t>
            </a:r>
          </a:p>
        </p:txBody>
      </p:sp>
    </p:spTree>
    <p:extLst>
      <p:ext uri="{BB962C8B-B14F-4D97-AF65-F5344CB8AC3E}">
        <p14:creationId xmlns:p14="http://schemas.microsoft.com/office/powerpoint/2010/main" val="2081225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185617"/>
            <a:ext cx="10018713" cy="674076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Kalamita z let 1944-1952 (1954)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09" y="930031"/>
            <a:ext cx="10613905" cy="5642707"/>
          </a:xfrm>
        </p:spPr>
        <p:txBody>
          <a:bodyPr>
            <a:normAutofit fontScale="92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8 mil. m</a:t>
            </a:r>
            <a:r>
              <a:rPr lang="cs-CZ" b="1" baseline="30000" dirty="0"/>
              <a:t>3</a:t>
            </a:r>
            <a:r>
              <a:rPr lang="cs-CZ" b="1" dirty="0"/>
              <a:t> (ČSSR), 2-2,3 mil. m</a:t>
            </a:r>
            <a:r>
              <a:rPr lang="cs-CZ" b="1" baseline="30000" dirty="0"/>
              <a:t>3</a:t>
            </a:r>
            <a:r>
              <a:rPr lang="cs-CZ" b="1" dirty="0"/>
              <a:t> (ČR); roční průměr pro ČSSR 0,9 m</a:t>
            </a:r>
            <a:r>
              <a:rPr lang="cs-CZ" b="1" baseline="30000" dirty="0"/>
              <a:t>3</a:t>
            </a:r>
            <a:r>
              <a:rPr lang="cs-CZ" b="1" dirty="0"/>
              <a:t>, resp. až 0,3 mil. m</a:t>
            </a:r>
            <a:r>
              <a:rPr lang="cs-CZ" b="1" baseline="30000" dirty="0"/>
              <a:t>3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Válečné události – nedostatek pracovníků, včetně technických, obnova hospodářství</a:t>
            </a:r>
          </a:p>
          <a:p>
            <a:pPr lvl="1"/>
            <a:r>
              <a:rPr lang="cs-CZ" b="1" dirty="0"/>
              <a:t>Pozdě zpracovávané polomy</a:t>
            </a:r>
          </a:p>
          <a:p>
            <a:pPr lvl="1"/>
            <a:r>
              <a:rPr lang="cs-CZ" b="1" dirty="0"/>
              <a:t>Abnormální sucho v roce 1947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ruční nářadí, počátek využívání motorových pil - </a:t>
            </a:r>
            <a:r>
              <a:rPr lang="cs-CZ" b="1" dirty="0" err="1"/>
              <a:t>dvoumužných</a:t>
            </a:r>
            <a:endParaRPr lang="cs-CZ" b="1" dirty="0"/>
          </a:p>
          <a:p>
            <a:pPr lvl="1"/>
            <a:r>
              <a:rPr lang="cs-CZ" b="1" dirty="0"/>
              <a:t>Přibližování, odvoz – koně, první traktory, první lanovky, nákladní automobily, železnice, plavení</a:t>
            </a:r>
          </a:p>
          <a:p>
            <a:pPr lvl="1"/>
            <a:r>
              <a:rPr lang="cs-CZ" b="1" dirty="0"/>
              <a:t>Metody asanace – ruční odkorňování, první nasazení insekticidů (poprašování)</a:t>
            </a:r>
          </a:p>
          <a:p>
            <a:pPr lvl="1"/>
            <a:r>
              <a:rPr lang="cs-CZ" b="1" dirty="0"/>
              <a:t>Snižování populace - lapáky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Pouze horské oblasti s původním výskytem smrku</a:t>
            </a:r>
          </a:p>
          <a:p>
            <a:pPr lvl="1"/>
            <a:r>
              <a:rPr lang="cs-CZ" b="1" dirty="0"/>
              <a:t>Nástup mechanizace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6644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193432"/>
            <a:ext cx="10018713" cy="517768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Kalamita z let 1983-1988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4247" y="890954"/>
            <a:ext cx="10785230" cy="5967046"/>
          </a:xfrm>
        </p:spPr>
        <p:txBody>
          <a:bodyPr>
            <a:normAutofit fontScale="77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6,60-6,65 mil. m</a:t>
            </a:r>
            <a:r>
              <a:rPr lang="cs-CZ" b="1" baseline="30000" dirty="0"/>
              <a:t>3</a:t>
            </a:r>
            <a:r>
              <a:rPr lang="cs-CZ" b="1" dirty="0"/>
              <a:t>; roční průměr 1,1 m</a:t>
            </a:r>
            <a:r>
              <a:rPr lang="cs-CZ" b="1" baseline="30000" dirty="0"/>
              <a:t>3</a:t>
            </a:r>
            <a:r>
              <a:rPr lang="cs-CZ" b="1" dirty="0"/>
              <a:t> (pouze ČR)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Nezpracované polomy</a:t>
            </a:r>
          </a:p>
          <a:p>
            <a:pPr lvl="1"/>
            <a:r>
              <a:rPr lang="cs-CZ" b="1" dirty="0"/>
              <a:t>Sucho</a:t>
            </a:r>
          </a:p>
          <a:p>
            <a:pPr lvl="1"/>
            <a:r>
              <a:rPr lang="cs-CZ" b="1" dirty="0"/>
              <a:t>Zanedbaná péče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</a:t>
            </a:r>
            <a:r>
              <a:rPr lang="cs-CZ" b="1" dirty="0" err="1"/>
              <a:t>jednomužné</a:t>
            </a:r>
            <a:r>
              <a:rPr lang="cs-CZ" b="1" dirty="0"/>
              <a:t> motorové pily, první nasazení jednofázových a dvoufázových procesorů</a:t>
            </a:r>
          </a:p>
          <a:p>
            <a:pPr lvl="1"/>
            <a:r>
              <a:rPr lang="cs-CZ" b="1" dirty="0"/>
              <a:t>Přibližování, odvoz – LKT, UKT, vyvážecí soupravy, lanovky, nákladní automobily (první hydraulické ruky), železnice </a:t>
            </a:r>
          </a:p>
          <a:p>
            <a:pPr lvl="1"/>
            <a:r>
              <a:rPr lang="cs-CZ" b="1" dirty="0"/>
              <a:t>Metody asanace – postřik insekticidy (penetrační, nepenetrační), strojní odkorňování – mobilní odkorňovače, stabilní na skladech (při </a:t>
            </a:r>
            <a:r>
              <a:rPr lang="cs-CZ" b="1" dirty="0" err="1"/>
              <a:t>sortimentaci</a:t>
            </a:r>
            <a:r>
              <a:rPr lang="cs-CZ" b="1" dirty="0"/>
              <a:t>)</a:t>
            </a:r>
          </a:p>
          <a:p>
            <a:pPr lvl="1"/>
            <a:r>
              <a:rPr lang="cs-CZ" b="1" dirty="0"/>
              <a:t>Snižování populace – lapáky, první nasazení feromonových lapačů (přistávacích, nárazových), první nasazení otrávených lapáků (stromy v celých délkách)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Celé území, včetně oblasti, kde smrk nebyl původní</a:t>
            </a:r>
          </a:p>
          <a:p>
            <a:pPr lvl="1"/>
            <a:r>
              <a:rPr lang="cs-CZ" b="1" dirty="0"/>
              <a:t>Značné lokální rozdíly, i v čase</a:t>
            </a:r>
          </a:p>
          <a:p>
            <a:pPr lvl="1"/>
            <a:r>
              <a:rPr lang="cs-CZ" b="1" dirty="0"/>
              <a:t>Výpomoci z méně postižených lesních závodů, pomoc při vyhledávání kůrovcových stromů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486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169986"/>
            <a:ext cx="10018713" cy="752230"/>
          </a:xfrm>
        </p:spPr>
        <p:txBody>
          <a:bodyPr/>
          <a:lstStyle/>
          <a:p>
            <a:r>
              <a:rPr lang="cs-CZ" b="1" dirty="0"/>
              <a:t>Kalamita z let 1993-1996 (1992-1997)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086338"/>
            <a:ext cx="10018713" cy="5595816"/>
          </a:xfrm>
        </p:spPr>
        <p:txBody>
          <a:bodyPr>
            <a:normAutofit fontScale="77500" lnSpcReduction="20000"/>
          </a:bodyPr>
          <a:lstStyle/>
          <a:p>
            <a:r>
              <a:rPr lang="cs-CZ" sz="2800" b="1" dirty="0"/>
              <a:t>Rozsah</a:t>
            </a:r>
          </a:p>
          <a:p>
            <a:pPr lvl="1"/>
            <a:r>
              <a:rPr lang="cs-CZ" b="1" dirty="0"/>
              <a:t>6,75 mil. m</a:t>
            </a:r>
            <a:r>
              <a:rPr lang="cs-CZ" b="1" baseline="30000" dirty="0"/>
              <a:t>3</a:t>
            </a:r>
            <a:r>
              <a:rPr lang="cs-CZ" b="1" dirty="0"/>
              <a:t>; roční průměr 1,7 mil. m</a:t>
            </a:r>
            <a:r>
              <a:rPr lang="cs-CZ" b="1" baseline="30000" dirty="0"/>
              <a:t>3</a:t>
            </a:r>
            <a:r>
              <a:rPr lang="cs-CZ" b="1" dirty="0"/>
              <a:t> (SM); v prodlouženém období 7,3 mil. m</a:t>
            </a:r>
            <a:r>
              <a:rPr lang="cs-CZ" b="1" baseline="30000" dirty="0"/>
              <a:t>3</a:t>
            </a:r>
          </a:p>
          <a:p>
            <a:pPr lvl="1"/>
            <a:r>
              <a:rPr lang="cs-CZ" b="1" dirty="0"/>
              <a:t>176 tis. m</a:t>
            </a:r>
            <a:r>
              <a:rPr lang="cs-CZ" b="1" baseline="30000" dirty="0"/>
              <a:t>3</a:t>
            </a:r>
            <a:r>
              <a:rPr lang="cs-CZ" b="1" dirty="0"/>
              <a:t>; roční průměr 44 tis. m</a:t>
            </a:r>
            <a:r>
              <a:rPr lang="cs-CZ" b="1" baseline="30000" dirty="0"/>
              <a:t>3</a:t>
            </a:r>
            <a:r>
              <a:rPr lang="cs-CZ" b="1" dirty="0"/>
              <a:t> (BO)</a:t>
            </a:r>
          </a:p>
          <a:p>
            <a:r>
              <a:rPr lang="cs-CZ" sz="2800" b="1" dirty="0"/>
              <a:t>Příčiny</a:t>
            </a:r>
          </a:p>
          <a:p>
            <a:pPr lvl="1"/>
            <a:r>
              <a:rPr lang="cs-CZ" b="1" dirty="0"/>
              <a:t>Abnormální sucho, abnormální teploty ve vegetačním období</a:t>
            </a:r>
          </a:p>
          <a:p>
            <a:r>
              <a:rPr lang="cs-CZ" sz="2800" b="1" dirty="0"/>
              <a:t>Metody potlačení kalamity</a:t>
            </a:r>
          </a:p>
          <a:p>
            <a:pPr lvl="1"/>
            <a:r>
              <a:rPr lang="cs-CZ" b="1" dirty="0"/>
              <a:t>Těžba, včetně odvětvování – JMP, nástup </a:t>
            </a:r>
            <a:r>
              <a:rPr lang="cs-CZ" b="1" dirty="0" err="1"/>
              <a:t>harvestorů</a:t>
            </a:r>
            <a:endParaRPr lang="cs-CZ" b="1" dirty="0"/>
          </a:p>
          <a:p>
            <a:pPr lvl="1"/>
            <a:r>
              <a:rPr lang="cs-CZ" b="1" dirty="0"/>
              <a:t>Přibližování, odvoz – UKT, LKT, vyvážecí soupravy, ústup koňů, nákladní automobily, železnice</a:t>
            </a:r>
          </a:p>
          <a:p>
            <a:pPr lvl="1"/>
            <a:r>
              <a:rPr lang="cs-CZ" b="1" dirty="0"/>
              <a:t>Metody asanace – postřiky insekticidy (nepenetračními), renesance ručního odkorňování, odklon od strojního odkorňování</a:t>
            </a:r>
          </a:p>
          <a:p>
            <a:pPr lvl="1"/>
            <a:r>
              <a:rPr lang="cs-CZ" b="1" dirty="0"/>
              <a:t>Snižování populace – lapáky, feromonové lapače (nárazové), otrávené lapáky (trojnožky)</a:t>
            </a:r>
          </a:p>
          <a:p>
            <a:r>
              <a:rPr lang="cs-CZ" sz="2800" b="1" dirty="0"/>
              <a:t>Specifika</a:t>
            </a:r>
          </a:p>
          <a:p>
            <a:pPr lvl="1"/>
            <a:r>
              <a:rPr lang="cs-CZ" b="1" dirty="0"/>
              <a:t>Celé území, lokální napadení</a:t>
            </a:r>
          </a:p>
          <a:p>
            <a:pPr lvl="1"/>
            <a:r>
              <a:rPr lang="cs-CZ" b="1" dirty="0"/>
              <a:t>Neexistují výpomoci</a:t>
            </a:r>
          </a:p>
          <a:p>
            <a:pPr lvl="1"/>
            <a:r>
              <a:rPr lang="cs-CZ" b="1" dirty="0"/>
              <a:t>Transformace LH – privatizace, rozdělení správní (LS) a výkonné složky (a.s.) …</a:t>
            </a:r>
          </a:p>
          <a:p>
            <a:pPr lvl="1"/>
            <a:r>
              <a:rPr lang="cs-CZ" b="1" dirty="0"/>
              <a:t>Postiženy i borové porosty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5587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Vlastní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7836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81917</TotalTime>
  <Words>1968</Words>
  <Application>Microsoft Office PowerPoint</Application>
  <PresentationFormat>Širokoúhlá obrazovka</PresentationFormat>
  <Paragraphs>241</Paragraphs>
  <Slides>26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Aptos</vt:lpstr>
      <vt:lpstr>Arial</vt:lpstr>
      <vt:lpstr>Calibri</vt:lpstr>
      <vt:lpstr>Paralaxa</vt:lpstr>
      <vt:lpstr>Zhodnocení současné kůrovcové kalamity  v kontextu s předchozími</vt:lpstr>
      <vt:lpstr>Kůrovcové kalamity v ČR – smrk, borovice</vt:lpstr>
      <vt:lpstr>Evidovaný objem smrkového kůrovcového dříví dle hlášení LOS</vt:lpstr>
      <vt:lpstr>Objem evidovaného kůrovcového dříví dle hlášení lesního provozu v současné kalamitě</vt:lpstr>
      <vt:lpstr>Evidované smrkové kůrovcové dříví dle krajů</vt:lpstr>
      <vt:lpstr>Kalamita z let 1868-1878</vt:lpstr>
      <vt:lpstr>Kalamita z let 1944-1952 (1954)</vt:lpstr>
      <vt:lpstr>Kalamita z let 1983-1988</vt:lpstr>
      <vt:lpstr>Kalamita z let 1993-1996 (1992-1997)</vt:lpstr>
      <vt:lpstr>Kalamita z let 2003-2024 …..</vt:lpstr>
      <vt:lpstr>Současná kalamita – I. etapa (2003-2004)</vt:lpstr>
      <vt:lpstr>Současná kalamita – II. etapa (2007-2010)</vt:lpstr>
      <vt:lpstr>Současná kalamita – III. etapa (2015-2024) …..</vt:lpstr>
      <vt:lpstr>Insekticidy pro chemickou asanaci</vt:lpstr>
      <vt:lpstr>Vysvětlivky</vt:lpstr>
      <vt:lpstr>Poškození lesních porostů větrem</vt:lpstr>
      <vt:lpstr>Poškození lesních porostů sněhem</vt:lpstr>
      <vt:lpstr>Vztah mezi nahodilými těžbami způsobených větrem, sněhem a námrazou a kůrovcovými těžbami</vt:lpstr>
      <vt:lpstr>Vztah mezi poškozením porostů suchem a kůrovcovými těžbami</vt:lpstr>
      <vt:lpstr>Odchylky průměrné roční teploty vzduchu od normálu (1981 - 2010) v ČR</vt:lpstr>
      <vt:lpstr>Kalamity dalších hmyzích škůdců</vt:lpstr>
      <vt:lpstr>Závěry - obecné</vt:lpstr>
      <vt:lpstr>Houbové patogeny</vt:lpstr>
      <vt:lpstr>Závěry – současná etapa kalamity</vt:lpstr>
      <vt:lpstr>Závěry - obecné</vt:lpstr>
      <vt:lpstr>Děkuji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Rezac</dc:creator>
  <cp:lastModifiedBy>Petr Zahradník</cp:lastModifiedBy>
  <cp:revision>292</cp:revision>
  <cp:lastPrinted>2023-10-10T05:26:07Z</cp:lastPrinted>
  <dcterms:created xsi:type="dcterms:W3CDTF">2016-06-08T08:12:26Z</dcterms:created>
  <dcterms:modified xsi:type="dcterms:W3CDTF">2025-03-19T09:53:29Z</dcterms:modified>
</cp:coreProperties>
</file>