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63" r:id="rId3"/>
    <p:sldId id="257" r:id="rId4"/>
    <p:sldId id="261" r:id="rId5"/>
    <p:sldId id="262" r:id="rId6"/>
    <p:sldId id="259" r:id="rId7"/>
    <p:sldId id="260" r:id="rId8"/>
    <p:sldId id="264" r:id="rId9"/>
  </p:sldIdLst>
  <p:sldSz cx="9144000" cy="6858000" type="screen4x3"/>
  <p:notesSz cx="6858000" cy="9144000"/>
  <p:embeddedFontLst>
    <p:embeddedFont>
      <p:font typeface="Imprint MT Shadow" panose="04020605060303030202" pitchFamily="82" charset="0"/>
      <p:regular r:id="rId10"/>
    </p:embeddedFont>
    <p:embeddedFont>
      <p:font typeface="Technika" panose="020B0604020202020204" charset="-18"/>
      <p:regular r:id="rId11"/>
      <p:bold r:id="rId12"/>
      <p:italic r:id="rId13"/>
      <p:boldItalic r:id="rId14"/>
    </p:embeddedFont>
    <p:embeddedFont>
      <p:font typeface="Technika-Bold" panose="00000600000000000000" charset="-18"/>
      <p:regular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5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9"/>
          <a:stretch/>
        </p:blipFill>
        <p:spPr>
          <a:xfrm>
            <a:off x="0" y="0"/>
            <a:ext cx="10076688" cy="7557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en-GB" sz="4800" b="1" i="0" u="none" strike="noStrike" baseline="0" noProof="0" dirty="0" smtClean="0">
                <a:latin typeface="Technika-Bold" panose="00000600000000000000" pitchFamily="50" charset="-18"/>
              </a:rPr>
              <a:t>PRESENTATION TITLE</a:t>
            </a:r>
            <a:br>
              <a:rPr lang="en-GB" sz="4800" b="1" i="0" u="none" strike="noStrike" baseline="0" noProof="0" dirty="0" smtClean="0">
                <a:latin typeface="Technika-Bold" panose="00000600000000000000" pitchFamily="50" charset="-18"/>
              </a:rPr>
            </a:br>
            <a:r>
              <a:rPr lang="en-GB" sz="4800" b="1" i="0" u="none" strike="noStrike" baseline="0" noProof="0" dirty="0" smtClean="0">
                <a:latin typeface="Technika-Bold" panose="00000600000000000000" pitchFamily="50" charset="-18"/>
              </a:rPr>
              <a:t>SUBTITLE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noProof="0" dirty="0" smtClean="0"/>
              <a:t>FACULTIES, INSTITUTES AND OTHER PARTS</a:t>
            </a:r>
            <a:br>
              <a:rPr lang="en-GB" noProof="0" dirty="0" smtClean="0"/>
            </a:br>
            <a:r>
              <a:rPr lang="en-GB" noProof="0" dirty="0" smtClean="0"/>
              <a:t>AUTHOR/TITLE NAME SURNAME</a:t>
            </a:r>
            <a:br>
              <a:rPr lang="en-GB" noProof="0" dirty="0" smtClean="0"/>
            </a:br>
            <a:r>
              <a:rPr lang="en-GB" noProof="0" dirty="0" smtClean="0"/>
              <a:t>DATE</a:t>
            </a:r>
            <a:endParaRPr lang="en-GB" noProof="0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" y="270000"/>
            <a:ext cx="1773814" cy="8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" b="-10"/>
          <a:stretch/>
        </p:blipFill>
        <p:spPr>
          <a:xfrm>
            <a:off x="0" y="1"/>
            <a:ext cx="10076688" cy="75575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02" y="270000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PRESENTATION TITLE</a:t>
            </a: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/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en-US" sz="4800" b="1" i="0" u="none" strike="noStrike" baseline="0" dirty="0">
                <a:latin typeface="Technika-Bold" panose="00000600000000000000" pitchFamily="50" charset="-18"/>
              </a:rPr>
              <a:t>SUBTITLE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0555" y="262409"/>
            <a:ext cx="6553445" cy="879135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en-GB" noProof="0" dirty="0" smtClean="0"/>
              <a:t>SUBTITLE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3739" y="1450227"/>
            <a:ext cx="8600262" cy="5137539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GB" noProof="0" dirty="0" smtClean="0"/>
              <a:t>INSERT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77200" y="1800001"/>
            <a:ext cx="7696800" cy="478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GB" noProof="0" dirty="0" smtClean="0"/>
              <a:t>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067643" y="368300"/>
            <a:ext cx="6888707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270000"/>
            <a:ext cx="8604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GB" noProof="0" dirty="0" smtClean="0"/>
              <a:t>INSERT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0010" y="270000"/>
            <a:ext cx="6726956" cy="863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2" y="1461875"/>
            <a:ext cx="8576963" cy="512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 smtClean="0"/>
              <a:t>Upravte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Třetí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Čtvrtá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Pátá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02" y="270000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timing>
    <p:tnLst>
      <p:par>
        <p:cTn id="1" dur="indefinite" restart="never" nodeType="tmRoot"/>
      </p:par>
    </p:tnLst>
  </p:timing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1080000" y="1461338"/>
            <a:ext cx="7736694" cy="1446663"/>
          </a:xfrm>
        </p:spPr>
        <p:txBody>
          <a:bodyPr>
            <a:noAutofit/>
          </a:bodyPr>
          <a:lstStyle/>
          <a:p>
            <a:r>
              <a:rPr lang="en-GB" sz="4000" dirty="0"/>
              <a:t>Space environmental </a:t>
            </a:r>
            <a:r>
              <a:rPr lang="en-GB" sz="4000" dirty="0" smtClean="0"/>
              <a:t>testing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en-GB" sz="4000" dirty="0" smtClean="0"/>
              <a:t>and </a:t>
            </a:r>
            <a:r>
              <a:rPr lang="en-GB" sz="4000" dirty="0"/>
              <a:t>other activities </a:t>
            </a:r>
            <a:r>
              <a:rPr lang="en-GB" sz="4000" dirty="0" smtClean="0"/>
              <a:t>at 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en-GB" sz="4000" dirty="0" smtClean="0"/>
              <a:t>DAE </a:t>
            </a:r>
            <a:r>
              <a:rPr lang="en-GB" sz="4000" dirty="0"/>
              <a:t>FME CTU</a:t>
            </a:r>
            <a:endParaRPr lang="en-US" sz="4000" dirty="0"/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Jaroslav Kousal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Department of Aerospace Engineering</a:t>
            </a:r>
            <a:br>
              <a:rPr lang="cs-CZ" dirty="0" smtClean="0"/>
            </a:br>
            <a:r>
              <a:rPr lang="cs-CZ" dirty="0" smtClean="0"/>
              <a:t>Faculty of Mechanical Engineering</a:t>
            </a:r>
            <a:br>
              <a:rPr lang="cs-CZ" dirty="0" smtClean="0"/>
            </a:br>
            <a:r>
              <a:rPr lang="cs-CZ" dirty="0" smtClean="0"/>
              <a:t>Czech Technical University in Prague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Department of Aerospace Engineering</a:t>
            </a:r>
            <a:br>
              <a:rPr lang="en-US" dirty="0" smtClean="0"/>
            </a:br>
            <a:r>
              <a:rPr lang="en-US" dirty="0" smtClean="0"/>
              <a:t>FME CTU in Prague</a:t>
            </a:r>
            <a:endParaRPr lang="en-GB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273739" y="1450227"/>
            <a:ext cx="4360084" cy="5137539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stablished 1976</a:t>
            </a:r>
          </a:p>
          <a:p>
            <a:r>
              <a:rPr lang="en-US" dirty="0" smtClean="0"/>
              <a:t>Typically 10-25 students/year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 smtClean="0"/>
              <a:t>Projects </a:t>
            </a:r>
            <a:r>
              <a:rPr lang="en-GB" dirty="0"/>
              <a:t>of </a:t>
            </a:r>
            <a:r>
              <a:rPr lang="en-GB" dirty="0" smtClean="0"/>
              <a:t>aircrafts </a:t>
            </a:r>
            <a:r>
              <a:rPr lang="en-GB" dirty="0"/>
              <a:t>and drive </a:t>
            </a:r>
            <a:r>
              <a:rPr lang="en-GB" dirty="0" smtClean="0"/>
              <a:t>units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Safety and reliability of aircraft </a:t>
            </a:r>
            <a:r>
              <a:rPr lang="en-GB" dirty="0" smtClean="0"/>
              <a:t>structures</a:t>
            </a:r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 smtClean="0"/>
              <a:t>Aeroelasticity, flutter certificates</a:t>
            </a:r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 smtClean="0"/>
              <a:t>Composite materials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 smtClean="0"/>
              <a:t>Unmanned </a:t>
            </a:r>
            <a:r>
              <a:rPr lang="en-GB" dirty="0"/>
              <a:t>systems UAV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 smtClean="0"/>
              <a:t>Destructive and non-destructive testing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dirty="0" smtClean="0"/>
              <a:t>Recent years:</a:t>
            </a:r>
          </a:p>
          <a:p>
            <a:pPr marL="1028650" lvl="1" indent="-342900" fontAlgn="base"/>
            <a:r>
              <a:rPr lang="en-US" u="sng" dirty="0" smtClean="0"/>
              <a:t>Space technologies</a:t>
            </a:r>
            <a:endParaRPr lang="en-GB" u="sng" dirty="0" smtClean="0"/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22541" r="9144" b="28140"/>
          <a:stretch/>
        </p:blipFill>
        <p:spPr bwMode="auto">
          <a:xfrm>
            <a:off x="4644008" y="1358168"/>
            <a:ext cx="4269866" cy="16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7866" r="2924" b="31616"/>
          <a:stretch/>
        </p:blipFill>
        <p:spPr bwMode="auto">
          <a:xfrm>
            <a:off x="4633823" y="3058332"/>
            <a:ext cx="4269866" cy="160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4705647"/>
            <a:ext cx="4272129" cy="195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7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 Technology - </a:t>
            </a:r>
            <a:r>
              <a:rPr lang="cs-CZ" dirty="0" err="1" smtClean="0"/>
              <a:t>Education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2007 – first space technology subject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2016 – Space Technology specialization </a:t>
            </a:r>
          </a:p>
          <a:p>
            <a:pPr marL="1028650" lvl="1" indent="-342900"/>
            <a:r>
              <a:rPr lang="en-GB" dirty="0" smtClean="0"/>
              <a:t>6 subject dedicated solely to the specialization</a:t>
            </a:r>
          </a:p>
          <a:p>
            <a:pPr marL="1028650" lvl="1" indent="-342900"/>
            <a:r>
              <a:rPr lang="en-GB" dirty="0" smtClean="0"/>
              <a:t>+ shared subjects, "team project" etc.</a:t>
            </a:r>
          </a:p>
          <a:p>
            <a:pPr marL="1028650" lvl="1" indent="-342900"/>
            <a:r>
              <a:rPr lang="en-GB" dirty="0" smtClean="0"/>
              <a:t>&gt;20 master degree students graduated</a:t>
            </a:r>
          </a:p>
          <a:p>
            <a:pPr marL="1028650" lvl="1" indent="-342900"/>
            <a:r>
              <a:rPr lang="en-GB" dirty="0" smtClean="0"/>
              <a:t>(now in SAB, ESA, CAS, VZLÚ...)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4" y="4621438"/>
            <a:ext cx="2604479" cy="19459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1869B4-D087-4899-86B2-7D3E468DB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708" t="13160" r="10981" b="2519"/>
          <a:stretch/>
        </p:blipFill>
        <p:spPr>
          <a:xfrm>
            <a:off x="6604000" y="3740763"/>
            <a:ext cx="2090215" cy="25562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64" y="3833022"/>
            <a:ext cx="4573542" cy="59041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E2E9A5E-CFA4-4726-837F-476F21033A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498" b="11114"/>
          <a:stretch/>
        </p:blipFill>
        <p:spPr>
          <a:xfrm>
            <a:off x="5295406" y="3498157"/>
            <a:ext cx="1035714" cy="152073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416" y="5086704"/>
            <a:ext cx="2960569" cy="14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5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"Space </a:t>
            </a:r>
            <a:r>
              <a:rPr lang="en-US" dirty="0"/>
              <a:t>– </a:t>
            </a:r>
            <a:r>
              <a:rPr lang="en-US" dirty="0" smtClean="0"/>
              <a:t>SPELL"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Space Structures, Propulsion, Environment and Loads Laboratory</a:t>
            </a:r>
            <a:br>
              <a:rPr lang="en-US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Thermal vacuum testing</a:t>
            </a:r>
          </a:p>
          <a:p>
            <a:pPr marL="1028650" lvl="1" indent="-342900"/>
            <a:r>
              <a:rPr lang="en-GB" dirty="0" smtClean="0"/>
              <a:t>2 thermal vacuum chambers</a:t>
            </a:r>
          </a:p>
          <a:p>
            <a:pPr marL="1485814" lvl="2" indent="-342900"/>
            <a:r>
              <a:rPr lang="en-GB" dirty="0" smtClean="0"/>
              <a:t>25 l (</a:t>
            </a:r>
            <a:r>
              <a:rPr lang="en-GB" dirty="0" smtClean="0">
                <a:sym typeface="Symbol" panose="05050102010706020507" pitchFamily="18" charset="2"/>
              </a:rPr>
              <a:t></a:t>
            </a:r>
            <a:r>
              <a:rPr lang="en-GB" dirty="0" smtClean="0"/>
              <a:t>260 x 420 mm)</a:t>
            </a:r>
          </a:p>
          <a:p>
            <a:pPr marL="1485814" lvl="2" indent="-342900"/>
            <a:r>
              <a:rPr lang="en-GB" dirty="0" smtClean="0"/>
              <a:t>140 l (</a:t>
            </a:r>
            <a:r>
              <a:rPr lang="en-GB" dirty="0" smtClean="0">
                <a:sym typeface="Symbol" panose="05050102010706020507" pitchFamily="18" charset="2"/>
              </a:rPr>
              <a:t></a:t>
            </a:r>
            <a:r>
              <a:rPr lang="en-GB" dirty="0" smtClean="0"/>
              <a:t>400 x 1100 mm)</a:t>
            </a:r>
          </a:p>
          <a:p>
            <a:pPr marL="1028650" lvl="1" indent="-342900"/>
            <a:r>
              <a:rPr lang="en-GB" dirty="0" smtClean="0"/>
              <a:t>-150°C to +150°C contact cooling/heating</a:t>
            </a:r>
          </a:p>
          <a:p>
            <a:pPr marL="1485814" lvl="2" indent="-342900"/>
            <a:r>
              <a:rPr lang="en-GB" dirty="0" smtClean="0"/>
              <a:t>radiative shield for 25 l chamber available</a:t>
            </a:r>
          </a:p>
          <a:p>
            <a:pPr marL="1028650" lvl="1" indent="-342900"/>
            <a:r>
              <a:rPr lang="en-GB" dirty="0" smtClean="0"/>
              <a:t>pressure &lt;10</a:t>
            </a:r>
            <a:r>
              <a:rPr lang="en-GB" baseline="30000" dirty="0" smtClean="0"/>
              <a:t>-3</a:t>
            </a:r>
            <a:r>
              <a:rPr lang="en-GB" dirty="0" smtClean="0"/>
              <a:t> Pa</a:t>
            </a:r>
          </a:p>
          <a:p>
            <a:pPr marL="1028650" lvl="1" indent="-342900"/>
            <a:r>
              <a:rPr lang="en-GB" dirty="0" smtClean="0"/>
              <a:t>multi-purpose </a:t>
            </a:r>
          </a:p>
          <a:p>
            <a:pPr marL="1485814" lvl="2" indent="-342900"/>
            <a:r>
              <a:rPr lang="en-GB" dirty="0" smtClean="0"/>
              <a:t>micropropulsion thrust stand in development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29B357-E4DD-4891-9066-05E7FFE48E5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2"/>
          <a:stretch/>
        </p:blipFill>
        <p:spPr>
          <a:xfrm>
            <a:off x="3369111" y="4618877"/>
            <a:ext cx="1956774" cy="19643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41B8CE5-831E-42CD-BD7C-3DD00741A05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8" t="12849" r="29581" b="40010"/>
          <a:stretch/>
        </p:blipFill>
        <p:spPr bwMode="auto">
          <a:xfrm>
            <a:off x="561522" y="4623430"/>
            <a:ext cx="2304992" cy="195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IMG_20200110_152254">
            <a:extLst>
              <a:ext uri="{FF2B5EF4-FFF2-40B4-BE49-F238E27FC236}">
                <a16:creationId xmlns:a16="http://schemas.microsoft.com/office/drawing/2014/main" id="{A5F0B327-E327-4BDA-BC67-31AE8239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83" y="4623430"/>
            <a:ext cx="2602774" cy="19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0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"Space </a:t>
            </a:r>
            <a:r>
              <a:rPr lang="en-US" dirty="0"/>
              <a:t>– </a:t>
            </a:r>
            <a:r>
              <a:rPr lang="en-US" dirty="0" smtClean="0"/>
              <a:t>SPELL"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Space Structures, Propulsion, Environment and Loads Laboratory</a:t>
            </a:r>
            <a:br>
              <a:rPr lang="en-US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Hyper-g/</a:t>
            </a:r>
            <a:r>
              <a:rPr lang="cs-CZ" dirty="0" err="1"/>
              <a:t>micro</a:t>
            </a:r>
            <a:r>
              <a:rPr lang="cs-CZ"/>
              <a:t>-g equipment </a:t>
            </a:r>
            <a:endParaRPr lang="en-US" smtClean="0"/>
          </a:p>
          <a:p>
            <a:pPr marL="1028650" lvl="1" indent="-342900"/>
            <a:r>
              <a:rPr lang="cs-CZ" smtClean="0"/>
              <a:t>Available </a:t>
            </a:r>
            <a:r>
              <a:rPr lang="cs-CZ"/>
              <a:t>for experiments from autumn 2022</a:t>
            </a:r>
          </a:p>
          <a:p>
            <a:pPr marL="1028650" lvl="1" indent="-342900"/>
            <a:r>
              <a:rPr lang="cs-CZ" smtClean="0"/>
              <a:t>Centrifuge + drop shield + shared capsule</a:t>
            </a:r>
          </a:p>
          <a:p>
            <a:pPr marL="1485814" lvl="2" indent="-342900"/>
            <a:r>
              <a:rPr lang="cs-CZ" smtClean="0"/>
              <a:t>Experiment mass </a:t>
            </a:r>
            <a:r>
              <a:rPr lang="en-US" smtClean="0"/>
              <a:t>2</a:t>
            </a:r>
            <a:r>
              <a:rPr lang="cs-CZ" smtClean="0"/>
              <a:t> </a:t>
            </a:r>
            <a:r>
              <a:rPr lang="en-US" smtClean="0"/>
              <a:t>–</a:t>
            </a:r>
            <a:r>
              <a:rPr lang="cs-CZ" smtClean="0"/>
              <a:t> </a:t>
            </a:r>
            <a:r>
              <a:rPr lang="en-US" smtClean="0"/>
              <a:t>5 kg</a:t>
            </a:r>
            <a:r>
              <a:rPr lang="cs-CZ" smtClean="0"/>
              <a:t>, </a:t>
            </a:r>
            <a:r>
              <a:rPr lang="cs-CZ" smtClean="0">
                <a:sym typeface="Symbol" panose="05050102010706020507" pitchFamily="18" charset="2"/>
              </a:rPr>
              <a:t> 300 mm</a:t>
            </a:r>
            <a:endParaRPr lang="en-US" smtClean="0"/>
          </a:p>
          <a:p>
            <a:pPr marL="1485814" lvl="2" indent="-342900"/>
            <a:r>
              <a:rPr lang="cs-CZ" smtClean="0"/>
              <a:t>0g (drop; 1s, later 2s) </a:t>
            </a:r>
          </a:p>
          <a:p>
            <a:pPr marL="1485814" lvl="2" indent="-342900"/>
            <a:r>
              <a:rPr lang="cs-CZ" smtClean="0"/>
              <a:t>1 – 20g (centrifuge)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6" y="3657485"/>
            <a:ext cx="3206968" cy="27091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1" y="3657485"/>
            <a:ext cx="962189" cy="27091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8" y="5982333"/>
            <a:ext cx="954740" cy="3407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987" y="3972053"/>
            <a:ext cx="2883856" cy="20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MPO TRIO FV10400 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mtClean="0"/>
              <a:t>"</a:t>
            </a:r>
            <a:r>
              <a:rPr lang="en-GB" smtClean="0"/>
              <a:t>Development </a:t>
            </a:r>
            <a:r>
              <a:rPr lang="en-GB"/>
              <a:t>of processes applicable to development and production of components for the space </a:t>
            </a:r>
            <a:r>
              <a:rPr lang="en-GB" smtClean="0"/>
              <a:t>industry</a:t>
            </a:r>
            <a:r>
              <a:rPr lang="cs-CZ" smtClean="0"/>
              <a:t>"</a:t>
            </a:r>
          </a:p>
          <a:p>
            <a:pPr marL="1028650" lvl="1" indent="-342900"/>
            <a:r>
              <a:rPr lang="cs-CZ" smtClean="0"/>
              <a:t>With LA composite, s.r.o and University of </a:t>
            </a:r>
            <a:r>
              <a:rPr lang="cs-CZ"/>
              <a:t>West </a:t>
            </a:r>
            <a:r>
              <a:rPr lang="cs-CZ" smtClean="0"/>
              <a:t>Bohemia</a:t>
            </a:r>
          </a:p>
          <a:p>
            <a:pPr marL="1028650" lvl="1" indent="-342900"/>
            <a:r>
              <a:rPr lang="cs-CZ" smtClean="0"/>
              <a:t>Composite satellite structures (booms, sandwiches)</a:t>
            </a:r>
          </a:p>
          <a:p>
            <a:pPr marL="1485814" lvl="2" indent="-342900"/>
            <a:r>
              <a:rPr lang="cs-CZ" smtClean="0"/>
              <a:t>Technology development </a:t>
            </a:r>
          </a:p>
          <a:p>
            <a:pPr marL="1485814" lvl="2" indent="-342900"/>
            <a:r>
              <a:rPr lang="cs-CZ" smtClean="0"/>
              <a:t>Mechanical and thermal-vacuum testing</a:t>
            </a:r>
          </a:p>
          <a:p>
            <a:pPr marL="1028650" lvl="1" indent="-342900"/>
            <a:r>
              <a:rPr lang="cs-CZ" smtClean="0"/>
              <a:t> Descendant – parts for MetOp-SG</a:t>
            </a:r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84" y="4298401"/>
            <a:ext cx="2365705" cy="2266991"/>
          </a:xfrm>
          <a:prstGeom prst="rect">
            <a:avLst/>
          </a:prstGeom>
        </p:spPr>
      </p:pic>
      <p:pic>
        <p:nvPicPr>
          <p:cNvPr id="1026" name="Picture 2" descr="The Radio Frequency and Calibration Assembly for the MetOp Second  Generation MicroWave Imager (MWI) | Semantic Sch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58" y="4792322"/>
            <a:ext cx="2877865" cy="17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443" y="4480339"/>
            <a:ext cx="2286229" cy="2174632"/>
          </a:xfrm>
          <a:prstGeom prst="rect">
            <a:avLst/>
          </a:prstGeom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0000">
            <a:off x="4517859" y="3046006"/>
            <a:ext cx="3913202" cy="200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LVICE</a:t>
            </a:r>
            <a:r>
              <a:rPr lang="cs-CZ" baseline="30000" smtClean="0"/>
              <a:t>2</a:t>
            </a:r>
            <a:br>
              <a:rPr lang="cs-CZ" baseline="30000" smtClean="0"/>
            </a:br>
            <a:r>
              <a:rPr lang="cs-CZ" smtClean="0"/>
              <a:t>Lunar VIcinity Complex </a:t>
            </a:r>
            <a:br>
              <a:rPr lang="cs-CZ" smtClean="0"/>
            </a:br>
            <a:r>
              <a:rPr lang="cs-CZ" smtClean="0"/>
              <a:t>Environmental Explorer</a:t>
            </a:r>
            <a:endParaRPr lang="en-GB" baseline="300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mtClean="0"/>
              <a:t>Aims/Objectives:</a:t>
            </a:r>
          </a:p>
          <a:p>
            <a:pPr marL="1028650" lvl="1" indent="-342900"/>
            <a:r>
              <a:rPr lang="en-GB" smtClean="0"/>
              <a:t>Observation </a:t>
            </a:r>
            <a:r>
              <a:rPr lang="en-GB"/>
              <a:t>of Kordylewski </a:t>
            </a:r>
            <a:r>
              <a:rPr lang="en-GB" smtClean="0"/>
              <a:t>clouds</a:t>
            </a:r>
            <a:endParaRPr lang="en-GB"/>
          </a:p>
          <a:p>
            <a:pPr marL="1028650" lvl="1" indent="-342900"/>
            <a:r>
              <a:rPr lang="en-GB" smtClean="0"/>
              <a:t>Solar </a:t>
            </a:r>
            <a:r>
              <a:rPr lang="en-GB"/>
              <a:t>wind turbulence in interplanetary space </a:t>
            </a:r>
            <a:r>
              <a:rPr lang="cs-CZ" smtClean="0"/>
              <a:t>/</a:t>
            </a:r>
            <a:r>
              <a:rPr lang="en-GB" smtClean="0"/>
              <a:t> </a:t>
            </a:r>
            <a:r>
              <a:rPr lang="en-GB"/>
              <a:t>lunar wake</a:t>
            </a:r>
          </a:p>
          <a:p>
            <a:pPr marL="1028650" lvl="1" indent="-342900"/>
            <a:r>
              <a:rPr lang="cs-CZ"/>
              <a:t>E</a:t>
            </a:r>
            <a:r>
              <a:rPr lang="en-GB" smtClean="0"/>
              <a:t>nergetic </a:t>
            </a:r>
            <a:r>
              <a:rPr lang="en-GB"/>
              <a:t>particle spectra during the solar maximum</a:t>
            </a:r>
          </a:p>
          <a:p>
            <a:pPr marL="1028650" lvl="1" indent="-342900"/>
            <a:r>
              <a:rPr lang="cs-CZ" smtClean="0"/>
              <a:t>"Full" s</a:t>
            </a:r>
            <a:r>
              <a:rPr lang="en-GB" smtClean="0"/>
              <a:t>olar </a:t>
            </a:r>
            <a:r>
              <a:rPr lang="en-GB"/>
              <a:t>wind monitoring </a:t>
            </a:r>
            <a:r>
              <a:rPr lang="cs-CZ" smtClean="0"/>
              <a:t>using </a:t>
            </a:r>
            <a:r>
              <a:rPr lang="en-GB" smtClean="0"/>
              <a:t>CubeSat</a:t>
            </a:r>
            <a:r>
              <a:rPr lang="cs-CZ" smtClean="0"/>
              <a:t> (12</a:t>
            </a:r>
            <a:r>
              <a:rPr lang="en-US" smtClean="0"/>
              <a:t>U</a:t>
            </a:r>
            <a:r>
              <a:rPr lang="cs-CZ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mtClean="0"/>
              <a:t>DAE FME CTU – Trajectory/maneuvers calculations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mtClean="0"/>
          </a:p>
          <a:p>
            <a:pPr marL="342900" indent="-342900"/>
            <a:endParaRPr lang="cs-CZ" smtClean="0"/>
          </a:p>
          <a:p>
            <a:pPr marL="342900" indent="-342900"/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4" name="Picture 4" descr="A picture containing arrow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06605" y="180843"/>
            <a:ext cx="1920206" cy="1933737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6706605" y="4337082"/>
            <a:ext cx="2371924" cy="1369615"/>
            <a:chOff x="6664854" y="4428789"/>
            <a:chExt cx="2371924" cy="1369615"/>
          </a:xfrm>
        </p:grpSpPr>
        <p:pic>
          <p:nvPicPr>
            <p:cNvPr id="5" name="Picture 5" descr="Logo&#10;&#10;Description automatically generated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664854" y="4428789"/>
              <a:ext cx="1132079" cy="409192"/>
            </a:xfrm>
            <a:prstGeom prst="rect">
              <a:avLst/>
            </a:prstGeom>
          </p:spPr>
        </p:pic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7594238" y="4968004"/>
              <a:ext cx="1442540" cy="480847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197068" y="5418236"/>
              <a:ext cx="1442540" cy="380168"/>
            </a:xfrm>
            <a:prstGeom prst="rect">
              <a:avLst/>
            </a:prstGeom>
          </p:spPr>
        </p:pic>
        <p:pic>
          <p:nvPicPr>
            <p:cNvPr id="8" name="Picture 9" descr="Text&#10;&#10;Description automatically generated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711507" y="4887685"/>
              <a:ext cx="971122" cy="474181"/>
            </a:xfrm>
            <a:prstGeom prst="rect">
              <a:avLst/>
            </a:prstGeom>
          </p:spPr>
        </p:pic>
        <p:pic>
          <p:nvPicPr>
            <p:cNvPr id="9" name="Picture 14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7918338" y="4468068"/>
              <a:ext cx="794340" cy="530551"/>
            </a:xfrm>
            <a:prstGeom prst="rect">
              <a:avLst/>
            </a:prstGeom>
          </p:spPr>
        </p:pic>
      </p:grpSp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199" y="3586964"/>
            <a:ext cx="2867654" cy="29658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/>
          <a:srcRect r="35696"/>
          <a:stretch/>
        </p:blipFill>
        <p:spPr>
          <a:xfrm>
            <a:off x="3300135" y="3586964"/>
            <a:ext cx="3285065" cy="301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9191625" cy="685323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26" y="2345044"/>
            <a:ext cx="3291520" cy="3291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24" y="3268134"/>
            <a:ext cx="1431031" cy="14453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05" y="174309"/>
            <a:ext cx="4321334" cy="191032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3874934" y="24802"/>
            <a:ext cx="3523535" cy="1884983"/>
            <a:chOff x="3991243" y="1383151"/>
            <a:chExt cx="3523535" cy="1884983"/>
          </a:xfrm>
        </p:grpSpPr>
        <p:sp>
          <p:nvSpPr>
            <p:cNvPr id="7" name="TextovéPole 6"/>
            <p:cNvSpPr txBox="1"/>
            <p:nvPr/>
          </p:nvSpPr>
          <p:spPr>
            <a:xfrm>
              <a:off x="5768787" y="1773765"/>
              <a:ext cx="174599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800" smtClean="0">
                  <a:solidFill>
                    <a:schemeClr val="bg1"/>
                  </a:solidFill>
                  <a:latin typeface="Imprint MT Shadow" panose="04020605060303030202" pitchFamily="82" charset="0"/>
                </a:rPr>
                <a:t>HIC</a:t>
              </a:r>
            </a:p>
            <a:p>
              <a:pPr algn="ctr"/>
              <a:r>
                <a:rPr lang="cs-CZ" sz="2800" smtClean="0">
                  <a:solidFill>
                    <a:schemeClr val="bg1"/>
                  </a:solidFill>
                  <a:latin typeface="Imprint MT Shadow" panose="04020605060303030202" pitchFamily="82" charset="0"/>
                </a:rPr>
                <a:t>EST</a:t>
              </a:r>
            </a:p>
            <a:p>
              <a:pPr algn="ctr"/>
              <a:r>
                <a:rPr lang="cs-CZ" sz="2800" smtClean="0">
                  <a:solidFill>
                    <a:schemeClr val="bg1"/>
                  </a:solidFill>
                  <a:latin typeface="Imprint MT Shadow" panose="04020605060303030202" pitchFamily="82" charset="0"/>
                </a:rPr>
                <a:t>LEAENA</a:t>
              </a:r>
              <a:endParaRPr lang="en-GB" sz="2800">
                <a:solidFill>
                  <a:schemeClr val="bg1"/>
                </a:solidFill>
                <a:latin typeface="Imprint MT Shadow" panose="04020605060303030202" pitchFamily="82" charset="0"/>
              </a:endParaRPr>
            </a:p>
          </p:txBody>
        </p:sp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243" y="1383151"/>
              <a:ext cx="1614212" cy="1884983"/>
            </a:xfrm>
            <a:prstGeom prst="rect">
              <a:avLst/>
            </a:prstGeom>
          </p:spPr>
        </p:pic>
      </p:grpSp>
      <p:pic>
        <p:nvPicPr>
          <p:cNvPr id="17" name="Picture 4" descr="A picture containing arrow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357751" y="2501119"/>
            <a:ext cx="2958521" cy="29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EN.potx" id="{31B9A49A-93B2-47C3-B420-5175C9CFF6AC}" vid="{132A1726-9142-4B5F-A074-254CA1B02F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PowerPoint_EN</Template>
  <TotalTime>218</TotalTime>
  <Words>287</Words>
  <Application>Microsoft Office PowerPoint</Application>
  <PresentationFormat>Předvádění na obrazovce (4:3)</PresentationFormat>
  <Paragraphs>56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Imprint MT Shadow</vt:lpstr>
      <vt:lpstr>Symbol</vt:lpstr>
      <vt:lpstr>Technika</vt:lpstr>
      <vt:lpstr>Arial</vt:lpstr>
      <vt:lpstr>Technika-Bold</vt:lpstr>
      <vt:lpstr>Motiv Office</vt:lpstr>
      <vt:lpstr>Space environmental testing  and other activities at  DAE FME CTU</vt:lpstr>
      <vt:lpstr>Department of Aerospace Engineering FME CTU in Prague</vt:lpstr>
      <vt:lpstr>Space Technology - Education</vt:lpstr>
      <vt:lpstr>"Space – SPELL" Space Structures, Propulsion, Environment and Loads Laboratory </vt:lpstr>
      <vt:lpstr>"Space – SPELL" Space Structures, Propulsion, Environment and Loads Laboratory </vt:lpstr>
      <vt:lpstr>MPO TRIO FV10400 </vt:lpstr>
      <vt:lpstr>LVICE2 Lunar VIcinity Complex  Environmental Explorer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JKou</dc:creator>
  <cp:lastModifiedBy>JKou</cp:lastModifiedBy>
  <cp:revision>27</cp:revision>
  <dcterms:created xsi:type="dcterms:W3CDTF">2022-06-22T22:03:23Z</dcterms:created>
  <dcterms:modified xsi:type="dcterms:W3CDTF">2022-06-23T01:45:55Z</dcterms:modified>
</cp:coreProperties>
</file>