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55" r:id="rId2"/>
    <p:sldMasterId id="2147483773" r:id="rId3"/>
    <p:sldMasterId id="2147483785" r:id="rId4"/>
    <p:sldMasterId id="2147483822" r:id="rId5"/>
    <p:sldMasterId id="2147483834" r:id="rId6"/>
  </p:sldMasterIdLst>
  <p:notesMasterIdLst>
    <p:notesMasterId r:id="rId23"/>
  </p:notesMasterIdLst>
  <p:handoutMasterIdLst>
    <p:handoutMasterId r:id="rId24"/>
  </p:handoutMasterIdLst>
  <p:sldIdLst>
    <p:sldId id="643" r:id="rId7"/>
    <p:sldId id="642" r:id="rId8"/>
    <p:sldId id="644" r:id="rId9"/>
    <p:sldId id="381" r:id="rId10"/>
    <p:sldId id="491" r:id="rId11"/>
    <p:sldId id="496" r:id="rId12"/>
    <p:sldId id="494" r:id="rId13"/>
    <p:sldId id="645" r:id="rId14"/>
    <p:sldId id="482" r:id="rId15"/>
    <p:sldId id="467" r:id="rId16"/>
    <p:sldId id="352" r:id="rId17"/>
    <p:sldId id="351" r:id="rId18"/>
    <p:sldId id="638" r:id="rId19"/>
    <p:sldId id="646" r:id="rId20"/>
    <p:sldId id="406" r:id="rId21"/>
    <p:sldId id="64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81BA"/>
    <a:srgbClr val="002060"/>
    <a:srgbClr val="EC661D"/>
    <a:srgbClr val="C09201"/>
    <a:srgbClr val="0074BA"/>
    <a:srgbClr val="7B5DA3"/>
    <a:srgbClr val="54529E"/>
    <a:srgbClr val="675BA5"/>
    <a:srgbClr val="444F9E"/>
    <a:srgbClr val="070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5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8FF35-B6AB-4056-8FDA-641A22DC584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DF13A-802C-44CB-AB60-917F1D53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68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2D898-8AF1-4F5E-928C-9FCE5C14A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060ED-9121-4381-9E27-CB9793A05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4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24401" y="532902"/>
            <a:ext cx="5822769" cy="815838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rgbClr val="002060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587490" y="1704658"/>
            <a:ext cx="5059680" cy="287877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3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9CC2-4C79-4563-8A7A-BC1183141C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8C4-5E15-46A0-A501-7E5BFCF0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14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9CC2-4C79-4563-8A7A-BC1183141C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8C4-5E15-46A0-A501-7E5BFCF0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50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94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1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983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92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24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51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317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7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06824"/>
            <a:ext cx="10515600" cy="883864"/>
          </a:xfrm>
          <a:ln>
            <a:noFill/>
          </a:ln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71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cxnSp>
        <p:nvCxnSpPr>
          <p:cNvPr id="6" name="Přímá spojnice 5"/>
          <p:cNvCxnSpPr/>
          <p:nvPr userDrawn="1"/>
        </p:nvCxnSpPr>
        <p:spPr>
          <a:xfrm>
            <a:off x="0" y="706975"/>
            <a:ext cx="12192000" cy="191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149A6FEF-9935-40D2-8700-8960B759982E}"/>
              </a:ext>
            </a:extLst>
          </p:cNvPr>
          <p:cNvSpPr/>
          <p:nvPr userDrawn="1"/>
        </p:nvSpPr>
        <p:spPr>
          <a:xfrm>
            <a:off x="198030" y="209180"/>
            <a:ext cx="3252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sz="1400" baseline="0" dirty="0">
                <a:solidFill>
                  <a:srgbClr val="002060"/>
                </a:solidFill>
              </a:rPr>
              <a:t>Konference Strategie AV 21, 14. října 2024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9625354-D568-4E37-B208-D4BAA6489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26" y="208243"/>
            <a:ext cx="2096650" cy="51789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DC37AE1-FDC7-4CEA-987C-6EF59381E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830" y="180554"/>
            <a:ext cx="1423939" cy="3818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30F90A0-66B2-4B3F-8E42-4529F4A84C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942" y="136525"/>
            <a:ext cx="1647530" cy="4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38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050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10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20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0050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08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73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833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708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343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088B6E-268E-4B17-AE58-72A6E74F6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BD080F-2ECC-40B7-85CE-C4817D984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AF991E-0C8A-4051-A3F9-438E2F22E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9BE-732D-4901-969D-C86B9CD5980F}" type="datetimeFigureOut">
              <a:rPr lang="cs-CZ" smtClean="0"/>
              <a:t>23.11.2025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9BFF33-A735-4579-8626-A84BC0EFA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3340E4-C356-4BE0-A44C-D559301A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15AF-A4E3-48BA-B28C-3936B02908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57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9CC2-4C79-4563-8A7A-BC1183141C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8C4-5E15-46A0-A501-7E5BFCF0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91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DE441-C0BD-4703-893D-65926896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2299"/>
            <a:ext cx="10515600" cy="800827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3CAE44-CE07-4D89-BEAC-381528FBA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6845"/>
            <a:ext cx="10515600" cy="423011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1B6332-1DB1-465C-A484-057E747E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9BE-732D-4901-969D-C86B9CD5980F}" type="datetimeFigureOut">
              <a:rPr lang="cs-CZ" smtClean="0"/>
              <a:t>23.11.2025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B8ABC7-4426-44EB-A946-CAE42602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422DD8-2F7B-4D8C-ACC5-4B7940B2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15AF-A4E3-48BA-B28C-3936B02908AB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BD001C0-4D65-48CA-9AF7-DC64C0378362}"/>
              </a:ext>
            </a:extLst>
          </p:cNvPr>
          <p:cNvCxnSpPr/>
          <p:nvPr userDrawn="1"/>
        </p:nvCxnSpPr>
        <p:spPr>
          <a:xfrm>
            <a:off x="0" y="706975"/>
            <a:ext cx="12192000" cy="191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>
            <a:extLst>
              <a:ext uri="{FF2B5EF4-FFF2-40B4-BE49-F238E27FC236}">
                <a16:creationId xmlns:a16="http://schemas.microsoft.com/office/drawing/2014/main" id="{7EDFC92A-991B-4A66-9BBF-04D36DBA1CF6}"/>
              </a:ext>
            </a:extLst>
          </p:cNvPr>
          <p:cNvSpPr/>
          <p:nvPr userDrawn="1"/>
        </p:nvSpPr>
        <p:spPr>
          <a:xfrm>
            <a:off x="198030" y="209180"/>
            <a:ext cx="6155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rgbClr val="002060"/>
                </a:solidFill>
              </a:rPr>
              <a:t>Czech-Italian Collaboration in Space-Based High-Energy Astronomy</a:t>
            </a:r>
            <a:r>
              <a:rPr lang="cs-CZ" sz="1400" b="0" baseline="0" dirty="0">
                <a:solidFill>
                  <a:srgbClr val="002060"/>
                </a:solidFill>
              </a:rPr>
              <a:t>, 24</a:t>
            </a:r>
            <a:r>
              <a:rPr lang="en-US" sz="1400" baseline="30000" dirty="0" err="1">
                <a:solidFill>
                  <a:srgbClr val="002060"/>
                </a:solidFill>
              </a:rPr>
              <a:t>th</a:t>
            </a:r>
            <a:r>
              <a:rPr lang="en-US" sz="1400" baseline="0" dirty="0">
                <a:solidFill>
                  <a:srgbClr val="002060"/>
                </a:solidFill>
              </a:rPr>
              <a:t> Nov</a:t>
            </a:r>
            <a:r>
              <a:rPr lang="cs-CZ" sz="1400" baseline="0" dirty="0">
                <a:solidFill>
                  <a:srgbClr val="002060"/>
                </a:solidFill>
              </a:rPr>
              <a:t> 2025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11C1F29-E9DB-4F4A-8D72-F3126FFDE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09180"/>
            <a:ext cx="2096650" cy="51789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A621E28-58FE-4B4E-BEA7-379F8BAEE5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24" y="114886"/>
            <a:ext cx="1808126" cy="49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17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D54B4-1F0E-482A-8873-C46D3BC6E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6586B16-B0DF-46BE-A772-E7B37878E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974B00-CD72-4D3A-B9AF-4BFEA1BE1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9BE-732D-4901-969D-C86B9CD5980F}" type="datetimeFigureOut">
              <a:rPr lang="cs-CZ" smtClean="0"/>
              <a:t>23.11.2025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EAF4A9-317C-464B-906D-4ABF8D19F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A93F44-8796-4A15-B485-05864905D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15AF-A4E3-48BA-B28C-3936B02908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028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5CC885-6169-4CB4-9917-9881C6FF5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4354A4-9AD7-421F-A7BE-9DFD660D5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F7D58C9-93D5-47F5-8AE5-4667C00C8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64F0DB-E0DB-400F-8C9A-1E27DC84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9BE-732D-4901-969D-C86B9CD5980F}" type="datetimeFigureOut">
              <a:rPr lang="cs-CZ" smtClean="0"/>
              <a:t>23.11.2025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6554EC4-67F5-4839-8220-E6B8EF84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73A4EE-7FA1-4C7A-9FF4-35B8CE75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15AF-A4E3-48BA-B28C-3936B02908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531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3A3141-7F4F-435B-B702-25852259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80A906E-346E-4822-9F27-BD2C2B44D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F69403D-78BD-48A9-B9B2-166CCD3D1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D6A2B5B-D17A-4B51-9DB3-CDF7B41AE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816338B-EC60-4AE9-8A29-C25394DEB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6771CF6-52F9-4EDF-A91C-B665B43B8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9BE-732D-4901-969D-C86B9CD5980F}" type="datetimeFigureOut">
              <a:rPr lang="cs-CZ" smtClean="0"/>
              <a:t>23.11.2025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E894B9D-F215-4C46-A7C1-EDE8E01A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E338717-3A0E-483B-B78C-C5B2AC56B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15AF-A4E3-48BA-B28C-3936B02908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339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53DADF-160E-4937-9324-ED50060D9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F00A524-F4EC-45F2-B285-110DD379E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9BE-732D-4901-969D-C86B9CD5980F}" type="datetimeFigureOut">
              <a:rPr lang="cs-CZ" smtClean="0"/>
              <a:t>23.11.2025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C8D9E7E-D0BE-4CF3-BBC1-FACE20F5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CAAEF3-970E-4A5C-A809-3CCECF068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15AF-A4E3-48BA-B28C-3936B02908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100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13F5C8A-39E8-48B8-8446-D72630B6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9BE-732D-4901-969D-C86B9CD5980F}" type="datetimeFigureOut">
              <a:rPr lang="cs-CZ" smtClean="0"/>
              <a:t>23.11.2025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3BFD6B2-CAD8-4A7B-9E8D-A3656B6A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E6E9AE-C059-4734-AB3F-1F43FC3F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15AF-A4E3-48BA-B28C-3936B02908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460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2F21B-A44C-41A6-9503-CB1F7DD93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BBAB2D-3B05-4B20-89AB-E83CE9552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B6AA7E5-13CC-41CB-9E76-20AC0CBEF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4EA2CC-699F-4BAE-B63C-A816093B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9BE-732D-4901-969D-C86B9CD5980F}" type="datetimeFigureOut">
              <a:rPr lang="cs-CZ" smtClean="0"/>
              <a:t>23.11.2025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FE7741-064A-4674-BED6-52E3C846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2BE3D3-2CDC-4103-89E6-1062D3194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15AF-A4E3-48BA-B28C-3936B02908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824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2A3D7-3727-4645-AA61-21853DFF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EFE3B88-EF9F-4F6A-B449-D7E36E8A2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B9E432E-BD2D-4DB4-B9A9-F0BD5AE2A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C2850ED-7B1F-435D-B88B-2FB85D196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9BE-732D-4901-969D-C86B9CD5980F}" type="datetimeFigureOut">
              <a:rPr lang="cs-CZ" smtClean="0"/>
              <a:t>23.11.2025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1E093A5-FD56-4B3A-8B3E-D91F2EA5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79CC4D-6756-4FFB-99D3-8D74D5B2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15AF-A4E3-48BA-B28C-3936B02908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668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B99E03-C1A2-4D6E-A5C4-C9727C74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1B67F5-5132-4757-B766-B03FD4FA2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B23A71-D98E-409B-8BA0-46C3605C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9BE-732D-4901-969D-C86B9CD5980F}" type="datetimeFigureOut">
              <a:rPr lang="cs-CZ" smtClean="0"/>
              <a:t>23.11.2025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CDC863-B32E-4D90-BD91-D8F0C1886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9D3932-BCB5-47F9-9ECE-AC6EC252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15AF-A4E3-48BA-B28C-3936B02908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51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002474D-1BC6-4E10-A618-67B6DD286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BE8A3C9-DB63-4AE8-B68F-E2D15C3B9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EB2CF0-A9E1-4335-BFCC-A881F3241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9BE-732D-4901-969D-C86B9CD5980F}" type="datetimeFigureOut">
              <a:rPr lang="cs-CZ" smtClean="0"/>
              <a:t>23.11.2025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6E4E47-8E49-4253-8217-8E78981B2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492BAD-FCDE-4246-8564-18E76119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15AF-A4E3-48BA-B28C-3936B02908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29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9CC2-4C79-4563-8A7A-BC1183141C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43" y="6132300"/>
            <a:ext cx="1709057" cy="5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32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323DD0-EAA6-455E-A861-C27D6FE327DC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8AB13-A5A5-4B74-945C-B767EAAD638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2398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3186E-92DB-423E-965E-12E9448D11B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A90CC-E0D7-48E1-9934-CB9DF4835F1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269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23A0A-948B-4672-935B-09B1A42687E9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6C415-578D-4821-9095-CEB217DC7B2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462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15314-8B43-4C26-9152-0E696E6E4D8F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A9C8E-92D5-4486-8B60-6EF8497CDAF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359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D99BB-677C-4366-A789-A1920FD481B3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BD2E2-77D7-4EE3-9540-106A7C3926C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012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A9111-C5AD-46D1-9B2F-CBBF5DBF4C30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B3729-CCE7-4ECA-AE98-DACCD013C4B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363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1E038-4FA0-4EC1-8529-F84AA4387BEF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AC4496-145B-45C0-8098-0886BE2691E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32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C55B19-D839-4C6D-99E9-47604DB866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FAC13-7BC0-4DCA-ACB8-18B3DF8A6F0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154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B54F-2F71-4BFA-8C14-6DA0C0B2783E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0965D-D572-4AD3-8FB1-425E0CD08E0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6588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D37D0B-D4A7-4798-A091-C99EE1A394A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650F0-A9A9-4F85-BA89-84BDF7ED554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35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9CC2-4C79-4563-8A7A-BC1183141C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8C4-5E15-46A0-A501-7E5BFCF0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243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9C643-97BA-4DBA-89A4-8AA656452DBF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ED6D6-41AB-4AEE-A83E-388D4800D3D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3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566" y="273355"/>
            <a:ext cx="10971684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566" y="1604844"/>
            <a:ext cx="10971684" cy="452647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5069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0A9FE-EF8F-4645-850C-F778F67BD7B9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015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UY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  <a:lvl2pPr>
              <a:defRPr>
                <a:solidFill>
                  <a:srgbClr val="000066"/>
                </a:solidFill>
              </a:defRPr>
            </a:lvl2pPr>
            <a:lvl3pPr>
              <a:defRPr>
                <a:solidFill>
                  <a:srgbClr val="000066"/>
                </a:solidFill>
              </a:defRPr>
            </a:lvl3pPr>
            <a:lvl4pPr>
              <a:defRPr>
                <a:solidFill>
                  <a:srgbClr val="000066"/>
                </a:solidFill>
              </a:defRPr>
            </a:lvl4pPr>
            <a:lvl5pP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UY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403B8-31D9-464B-BB85-6128DC95CAA0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74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607FD-2875-4DC7-AE0F-F432246C9F41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829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B6E6F-2E0B-4265-9DC2-C65381C631E7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03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25BB7-1EDE-435A-A10B-656DBFD614B4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36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C045A-1BB4-4DC2-9086-855A30805DB7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080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2F2DA-8176-41DC-B30E-25D94318753B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078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75FD6-AA40-448E-B7BB-6A98F4C686C2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9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9CC2-4C79-4563-8A7A-BC1183141C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8C4-5E15-46A0-A501-7E5BFCF0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15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747C7-3976-466A-AABA-467E2720D0BB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668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BAC08-A2FC-4B46-8D50-698824069571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60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6B726-3707-439D-A35B-37BB741AF581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54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0A9FE-EF8F-4645-850C-F778F67BD7B9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93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UY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UY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403B8-31D9-464B-BB85-6128DC95CAA0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164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607FD-2875-4DC7-AE0F-F432246C9F41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809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B6E6F-2E0B-4265-9DC2-C65381C631E7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047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25BB7-1EDE-435A-A10B-656DBFD614B4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427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C045A-1BB4-4DC2-9086-855A30805DB7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201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2F2DA-8176-41DC-B30E-25D94318753B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9CC2-4C79-4563-8A7A-BC1183141C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8C4-5E15-46A0-A501-7E5BFCF0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73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75FD6-AA40-448E-B7BB-6A98F4C686C2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467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747C7-3976-466A-AABA-467E2720D0BB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689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BAC08-A2FC-4B46-8D50-698824069571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888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6B726-3707-439D-A35B-37BB741AF581}" type="slidenum">
              <a:rPr lang="es-E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70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9CC2-4C79-4563-8A7A-BC1183141C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8C4-5E15-46A0-A501-7E5BFCF0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98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9CC2-4C79-4563-8A7A-BC1183141C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8C4-5E15-46A0-A501-7E5BFCF0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1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C9CC2-4C79-4563-8A7A-BC1183141C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0B8C4-5E15-46A0-A501-7E5BFCF0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0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37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9803C2C-D568-47B3-9AC5-39183C0A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4D3FE03-C850-4EBA-A5CA-ED5EAD869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19FA4B-DBD7-4E89-B165-402F20FD9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C09BE-732D-4901-969D-C86B9CD5980F}" type="datetimeFigureOut">
              <a:rPr lang="cs-CZ" smtClean="0"/>
              <a:t>23.11.2025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91F555-04AC-4AA7-8930-627C86E14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468ABB-D2B2-4E8C-B612-1A67E9E19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115AF-A4E3-48BA-B28C-3936B02908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91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49625-E971-45DE-AD0A-7B45C2FE4A2F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69B7D-075B-4692-ADD1-5BC9FC1704A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3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s-CZ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s-CZ"/>
              <a:t>Haga clic para modificar el estilo de texto del patrón</a:t>
            </a:r>
          </a:p>
          <a:p>
            <a:pPr lvl="1"/>
            <a:r>
              <a:rPr lang="es-ES" altLang="cs-CZ"/>
              <a:t>Segundo nivel</a:t>
            </a:r>
          </a:p>
          <a:p>
            <a:pPr lvl="2"/>
            <a:r>
              <a:rPr lang="es-ES" altLang="cs-CZ"/>
              <a:t>Tercer nivel</a:t>
            </a:r>
          </a:p>
          <a:p>
            <a:pPr lvl="3"/>
            <a:r>
              <a:rPr lang="es-ES" altLang="cs-CZ"/>
              <a:t>Cuarto nivel</a:t>
            </a:r>
          </a:p>
          <a:p>
            <a:pPr lvl="4"/>
            <a:r>
              <a:rPr lang="es-ES" altLang="cs-CZ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B50CCA-0272-4627-A791-DFCCB5CAE93D}" type="slidenum">
              <a:rPr lang="es-ES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5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s-CZ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s-CZ"/>
              <a:t>Haga clic para modificar el estilo de texto del patrón</a:t>
            </a:r>
          </a:p>
          <a:p>
            <a:pPr lvl="1"/>
            <a:r>
              <a:rPr lang="es-ES" altLang="cs-CZ"/>
              <a:t>Segundo nivel</a:t>
            </a:r>
          </a:p>
          <a:p>
            <a:pPr lvl="2"/>
            <a:r>
              <a:rPr lang="es-ES" altLang="cs-CZ"/>
              <a:t>Tercer nivel</a:t>
            </a:r>
          </a:p>
          <a:p>
            <a:pPr lvl="3"/>
            <a:r>
              <a:rPr lang="es-ES" altLang="cs-CZ"/>
              <a:t>Cuarto nivel</a:t>
            </a:r>
          </a:p>
          <a:p>
            <a:pPr lvl="4"/>
            <a:r>
              <a:rPr lang="es-ES" altLang="cs-CZ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B50CCA-0272-4627-A791-DFCCB5CAE93D}" type="slidenum">
              <a:rPr lang="es-ES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9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9F7E4-365E-375E-FDCD-97967EB70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7F302-0B5D-BA57-CC37-78FBFF184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CFFC0A3-D178-3C12-8E93-7F0DB18C9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3C4A3162-29E8-018C-ACDA-99629C872886}"/>
              </a:ext>
            </a:extLst>
          </p:cNvPr>
          <p:cNvSpPr txBox="1">
            <a:spLocks/>
          </p:cNvSpPr>
          <p:nvPr/>
        </p:nvSpPr>
        <p:spPr>
          <a:xfrm>
            <a:off x="267930" y="247140"/>
            <a:ext cx="6954137" cy="1065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Czech-Italian Collaboration </a:t>
            </a:r>
            <a:endParaRPr lang="cs-CZ" sz="3000" b="1" dirty="0"/>
          </a:p>
          <a:p>
            <a:r>
              <a:rPr lang="en-US" sz="3000" b="1" dirty="0">
                <a:gradFill flip="none" rotWithShape="1">
                  <a:gsLst>
                    <a:gs pos="0">
                      <a:srgbClr val="675BA5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in Space-Based </a:t>
            </a:r>
            <a:r>
              <a:rPr lang="cs-CZ" sz="3000" b="1" dirty="0">
                <a:gradFill flip="none" rotWithShape="1">
                  <a:gsLst>
                    <a:gs pos="0">
                      <a:srgbClr val="675BA5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en-US" sz="3000" b="1" dirty="0">
                <a:gradFill flip="none" rotWithShape="1">
                  <a:gsLst>
                    <a:gs pos="0">
                      <a:srgbClr val="675BA5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High-Energy Astronomy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F895812-464E-D407-F495-5CB9A0B92036}"/>
              </a:ext>
            </a:extLst>
          </p:cNvPr>
          <p:cNvSpPr txBox="1"/>
          <p:nvPr/>
        </p:nvSpPr>
        <p:spPr>
          <a:xfrm>
            <a:off x="427382" y="1659418"/>
            <a:ext cx="6639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8A81BA"/>
                </a:solidFill>
              </a:rPr>
              <a:t>13:00</a:t>
            </a:r>
            <a:r>
              <a:rPr lang="cs-CZ" b="1" dirty="0">
                <a:gradFill flip="none" rotWithShape="1">
                  <a:gsLst>
                    <a:gs pos="0">
                      <a:srgbClr val="675BA5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cs-CZ" b="1" dirty="0" err="1"/>
              <a:t>Conference</a:t>
            </a:r>
            <a:r>
              <a:rPr lang="cs-CZ" b="1" dirty="0"/>
              <a:t> on Czech-</a:t>
            </a:r>
            <a:r>
              <a:rPr lang="cs-CZ" b="1" dirty="0" err="1"/>
              <a:t>Italian</a:t>
            </a:r>
            <a:r>
              <a:rPr lang="cs-CZ" b="1" dirty="0"/>
              <a:t> </a:t>
            </a:r>
            <a:r>
              <a:rPr lang="cs-CZ" b="1" dirty="0" err="1"/>
              <a:t>Collaboration</a:t>
            </a:r>
            <a:r>
              <a:rPr lang="cs-CZ" b="1" dirty="0"/>
              <a:t> in </a:t>
            </a:r>
            <a:r>
              <a:rPr lang="cs-CZ" b="1" dirty="0" err="1"/>
              <a:t>Space</a:t>
            </a:r>
            <a:r>
              <a:rPr lang="cs-CZ" b="1" dirty="0"/>
              <a:t> </a:t>
            </a:r>
            <a:r>
              <a:rPr lang="cs-CZ" b="1" dirty="0" err="1"/>
              <a:t>Projects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8B29ECF-4FEF-7F2A-FA3D-776568A7AD1C}"/>
              </a:ext>
            </a:extLst>
          </p:cNvPr>
          <p:cNvSpPr txBox="1"/>
          <p:nvPr/>
        </p:nvSpPr>
        <p:spPr>
          <a:xfrm>
            <a:off x="427382" y="2368873"/>
            <a:ext cx="61771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8A81BA"/>
                </a:solidFill>
              </a:rPr>
              <a:t>15:15</a:t>
            </a:r>
            <a:r>
              <a:rPr lang="cs-CZ" b="1" dirty="0">
                <a:gradFill flip="none" rotWithShape="1">
                  <a:gsLst>
                    <a:gs pos="0">
                      <a:srgbClr val="675BA5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  </a:t>
            </a:r>
            <a:r>
              <a:rPr lang="cs-CZ" b="1" dirty="0" err="1"/>
              <a:t>Award</a:t>
            </a:r>
            <a:r>
              <a:rPr lang="cs-CZ" b="1" dirty="0"/>
              <a:t> </a:t>
            </a:r>
            <a:r>
              <a:rPr lang="cs-CZ" b="1" dirty="0" err="1"/>
              <a:t>Ceremony</a:t>
            </a:r>
            <a:r>
              <a:rPr lang="cs-CZ" b="1" dirty="0"/>
              <a:t>:</a:t>
            </a:r>
          </a:p>
          <a:p>
            <a:r>
              <a:rPr lang="cs-CZ" b="1" dirty="0"/>
              <a:t>Ernst Mach </a:t>
            </a:r>
            <a:r>
              <a:rPr lang="cs-CZ" b="1" dirty="0" err="1"/>
              <a:t>Medal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Prof. Enrico </a:t>
            </a:r>
            <a:r>
              <a:rPr lang="cs-CZ" b="1" dirty="0" err="1"/>
              <a:t>Costa</a:t>
            </a:r>
            <a:endParaRPr lang="cs-CZ" b="1" dirty="0"/>
          </a:p>
          <a:p>
            <a:r>
              <a:rPr lang="cs-CZ" b="1" dirty="0"/>
              <a:t>A </a:t>
            </a:r>
            <a:r>
              <a:rPr lang="cs-CZ" b="1" dirty="0" err="1"/>
              <a:t>journey</a:t>
            </a:r>
            <a:r>
              <a:rPr lang="cs-CZ" b="1" dirty="0"/>
              <a:t> to </a:t>
            </a:r>
            <a:r>
              <a:rPr lang="cs-CZ" b="1" dirty="0" err="1"/>
              <a:t>the</a:t>
            </a:r>
            <a:r>
              <a:rPr lang="cs-CZ" b="1" dirty="0"/>
              <a:t> X-</a:t>
            </a:r>
            <a:r>
              <a:rPr lang="cs-CZ" b="1" dirty="0" err="1"/>
              <a:t>ray</a:t>
            </a:r>
            <a:r>
              <a:rPr lang="cs-CZ" b="1" dirty="0"/>
              <a:t> Polarimetry</a:t>
            </a:r>
            <a:endParaRPr lang="cs-CZ" dirty="0"/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7AE52679-2B34-F06C-90EA-3C84C652F8C2}"/>
              </a:ext>
            </a:extLst>
          </p:cNvPr>
          <p:cNvSpPr/>
          <p:nvPr/>
        </p:nvSpPr>
        <p:spPr>
          <a:xfrm rot="5400000">
            <a:off x="-55151" y="2349463"/>
            <a:ext cx="537683" cy="427383"/>
          </a:xfrm>
          <a:prstGeom prst="triangle">
            <a:avLst/>
          </a:prstGeom>
          <a:solidFill>
            <a:srgbClr val="8A81BA"/>
          </a:solidFill>
          <a:effectLst>
            <a:outerShdw blurRad="50800" dist="50800" dir="1800000" algn="ctr" rotWithShape="0">
              <a:srgbClr val="7B5DA3">
                <a:alpha val="43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7B5DA3"/>
              </a:solidFill>
            </a:endParaRP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3A268988-1636-BD51-6107-6F3F0A520FFA}"/>
              </a:ext>
            </a:extLst>
          </p:cNvPr>
          <p:cNvSpPr/>
          <p:nvPr/>
        </p:nvSpPr>
        <p:spPr>
          <a:xfrm rot="5400000">
            <a:off x="-55150" y="1677066"/>
            <a:ext cx="537683" cy="427383"/>
          </a:xfrm>
          <a:prstGeom prst="triangle">
            <a:avLst/>
          </a:prstGeom>
          <a:solidFill>
            <a:srgbClr val="8A81BA"/>
          </a:solidFill>
          <a:effectLst>
            <a:outerShdw blurRad="50800" dist="50800" dir="1800000" algn="ctr" rotWithShape="0">
              <a:srgbClr val="7B5DA3">
                <a:alpha val="43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7B5D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16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CCD3C7B-99AD-4535-BB90-820CCA61C9C5}"/>
              </a:ext>
            </a:extLst>
          </p:cNvPr>
          <p:cNvSpPr/>
          <p:nvPr/>
        </p:nvSpPr>
        <p:spPr>
          <a:xfrm>
            <a:off x="459618" y="238277"/>
            <a:ext cx="6236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newATHENA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>
              <a:defRPr/>
            </a:pPr>
            <a:r>
              <a:rPr lang="cs-CZ" sz="2000" dirty="0">
                <a:solidFill>
                  <a:srgbClr val="FFFFFF"/>
                </a:solidFill>
              </a:rPr>
              <a:t>(</a:t>
            </a:r>
            <a:r>
              <a:rPr lang="cs-CZ" sz="2000" dirty="0" err="1">
                <a:solidFill>
                  <a:srgbClr val="FFFFFF"/>
                </a:solidFill>
              </a:rPr>
              <a:t>Advanced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Telescope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for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High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Energy</a:t>
            </a:r>
            <a:r>
              <a:rPr lang="cs-CZ" sz="2000" dirty="0">
                <a:solidFill>
                  <a:srgbClr val="FFFFFF"/>
                </a:solidFill>
              </a:rPr>
              <a:t> Astronomy)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3D9447B-84DE-CB40-0337-F243662F536D}"/>
              </a:ext>
            </a:extLst>
          </p:cNvPr>
          <p:cNvSpPr txBox="1"/>
          <p:nvPr/>
        </p:nvSpPr>
        <p:spPr bwMode="auto">
          <a:xfrm>
            <a:off x="459618" y="1113600"/>
            <a:ext cx="4146249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cs-CZ" dirty="0">
                <a:solidFill>
                  <a:srgbClr val="FFFFFF"/>
                </a:solidFill>
              </a:rPr>
              <a:t>ESA </a:t>
            </a:r>
            <a:r>
              <a:rPr lang="cs-CZ" dirty="0" err="1">
                <a:solidFill>
                  <a:srgbClr val="FFFFFF"/>
                </a:solidFill>
              </a:rPr>
              <a:t>planne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large</a:t>
            </a:r>
            <a:r>
              <a:rPr lang="cs-CZ" dirty="0">
                <a:solidFill>
                  <a:srgbClr val="FFFFFF"/>
                </a:solidFill>
              </a:rPr>
              <a:t> X-</a:t>
            </a:r>
            <a:r>
              <a:rPr lang="cs-CZ" dirty="0" err="1">
                <a:solidFill>
                  <a:srgbClr val="FFFFFF"/>
                </a:solidFill>
              </a:rPr>
              <a:t>ray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Observatory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to study </a:t>
            </a:r>
            <a:r>
              <a:rPr lang="cs-CZ" b="1" dirty="0">
                <a:solidFill>
                  <a:srgbClr val="FFFFFF"/>
                </a:solidFill>
              </a:rPr>
              <a:t>Hot and </a:t>
            </a:r>
            <a:r>
              <a:rPr lang="cs-CZ" b="1" dirty="0" err="1">
                <a:solidFill>
                  <a:srgbClr val="FFFFFF"/>
                </a:solidFill>
              </a:rPr>
              <a:t>Energetic</a:t>
            </a:r>
            <a:r>
              <a:rPr lang="cs-CZ" b="1" dirty="0">
                <a:solidFill>
                  <a:srgbClr val="FFFFFF"/>
                </a:solidFill>
              </a:rPr>
              <a:t> </a:t>
            </a:r>
            <a:r>
              <a:rPr lang="cs-CZ" b="1" dirty="0" err="1">
                <a:solidFill>
                  <a:srgbClr val="FFFFFF"/>
                </a:solidFill>
              </a:rPr>
              <a:t>Universe</a:t>
            </a:r>
            <a:endParaRPr lang="cs-CZ" b="1" dirty="0">
              <a:solidFill>
                <a:srgbClr val="FFFFFF"/>
              </a:solidFill>
            </a:endParaRPr>
          </a:p>
          <a:p>
            <a:pPr lvl="0">
              <a:defRPr/>
            </a:pPr>
            <a:r>
              <a:rPr lang="en-US" i="1" dirty="0">
                <a:solidFill>
                  <a:srgbClr val="FFFFFF"/>
                </a:solidFill>
              </a:rPr>
              <a:t>s</a:t>
            </a:r>
            <a:r>
              <a:rPr lang="cs-CZ" i="1" dirty="0" err="1">
                <a:solidFill>
                  <a:srgbClr val="FFFFFF"/>
                </a:solidFill>
              </a:rPr>
              <a:t>ee</a:t>
            </a:r>
            <a:r>
              <a:rPr lang="cs-CZ" i="1" dirty="0">
                <a:solidFill>
                  <a:srgbClr val="FFFFFF"/>
                </a:solidFill>
              </a:rPr>
              <a:t> Matteo </a:t>
            </a:r>
            <a:r>
              <a:rPr lang="cs-CZ" i="1" dirty="0" err="1">
                <a:solidFill>
                  <a:srgbClr val="FFFFFF"/>
                </a:solidFill>
              </a:rPr>
              <a:t>Guainazzi</a:t>
            </a:r>
            <a:r>
              <a:rPr lang="en-US" i="1" dirty="0">
                <a:solidFill>
                  <a:srgbClr val="FFFFFF"/>
                </a:solidFill>
              </a:rPr>
              <a:t>’s talk</a:t>
            </a:r>
            <a:r>
              <a:rPr lang="cs-CZ" i="1" dirty="0">
                <a:solidFill>
                  <a:srgbClr val="FFFFFF"/>
                </a:solidFill>
              </a:rPr>
              <a:t> 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61093D-C9C1-4A70-3766-BE6CF9DFE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40" y="824947"/>
            <a:ext cx="2807703" cy="1579333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80519542-CADB-5EE5-DD28-5AE107CC0894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1693816" y="1614614"/>
            <a:ext cx="7345424" cy="5222398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>
            <a:extLst>
              <a:ext uri="{FF2B5EF4-FFF2-40B4-BE49-F238E27FC236}">
                <a16:creationId xmlns:a16="http://schemas.microsoft.com/office/drawing/2014/main" id="{58D2B9FB-B37E-4D21-1A09-B13ABB9AF81A}"/>
              </a:ext>
            </a:extLst>
          </p:cNvPr>
          <p:cNvSpPr/>
          <p:nvPr/>
        </p:nvSpPr>
        <p:spPr>
          <a:xfrm>
            <a:off x="9033163" y="2382858"/>
            <a:ext cx="2813781" cy="1077218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Instrument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ray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Integral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Field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Unit (X-IFU)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high-resolution X-ray spectroscopy</a:t>
            </a:r>
            <a:endParaRPr kumimoji="0" lang="cs-CZ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E57B3DF-E3EE-8AE2-7E94-CC06C6875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63" y="3494900"/>
            <a:ext cx="4924877" cy="277024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21777FFF-EDB1-0B1D-183A-B2A9638E4CE8}"/>
              </a:ext>
            </a:extLst>
          </p:cNvPr>
          <p:cNvSpPr/>
          <p:nvPr/>
        </p:nvSpPr>
        <p:spPr>
          <a:xfrm>
            <a:off x="6922067" y="6299967"/>
            <a:ext cx="4924877" cy="338554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Czech contribution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read-out electronics</a:t>
            </a:r>
            <a:endParaRPr kumimoji="0" lang="cs-CZ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A8907C8-3EDB-841A-356E-17CE6C14140A}"/>
              </a:ext>
            </a:extLst>
          </p:cNvPr>
          <p:cNvSpPr txBox="1"/>
          <p:nvPr/>
        </p:nvSpPr>
        <p:spPr>
          <a:xfrm>
            <a:off x="11152052" y="422041"/>
            <a:ext cx="86214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solidFill>
                  <a:prstClr val="white"/>
                </a:solidFill>
                <a:latin typeface="Calibri Light" panose="020F0302020204030204"/>
              </a:rPr>
              <a:t>*2037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67664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/>
          <p:cNvSpPr/>
          <p:nvPr/>
        </p:nvSpPr>
        <p:spPr>
          <a:xfrm>
            <a:off x="7295476" y="2186608"/>
            <a:ext cx="1069331" cy="959411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Šipka nahoru 9"/>
          <p:cNvSpPr/>
          <p:nvPr/>
        </p:nvSpPr>
        <p:spPr>
          <a:xfrm>
            <a:off x="10460993" y="1101788"/>
            <a:ext cx="500743" cy="238397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8767001" y="2430380"/>
            <a:ext cx="197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now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767001" y="1126852"/>
            <a:ext cx="197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future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C971A87F-C589-4C94-892B-767D6C565DA2}"/>
              </a:ext>
            </a:extLst>
          </p:cNvPr>
          <p:cNvSpPr/>
          <p:nvPr/>
        </p:nvSpPr>
        <p:spPr>
          <a:xfrm>
            <a:off x="2496567" y="859971"/>
            <a:ext cx="3148859" cy="968829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9F1AC8DB-6FEC-4123-BE34-C20D3745CC4C}"/>
              </a:ext>
            </a:extLst>
          </p:cNvPr>
          <p:cNvSpPr/>
          <p:nvPr/>
        </p:nvSpPr>
        <p:spPr>
          <a:xfrm>
            <a:off x="4315000" y="2293774"/>
            <a:ext cx="884290" cy="852245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F5318590-9D9D-4637-8A4F-8010E5563C97}"/>
              </a:ext>
            </a:extLst>
          </p:cNvPr>
          <p:cNvSpPr/>
          <p:nvPr/>
        </p:nvSpPr>
        <p:spPr>
          <a:xfrm>
            <a:off x="595830" y="2186608"/>
            <a:ext cx="1153458" cy="959411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/>
      <p:bldP spid="12" grpId="0"/>
      <p:bldP spid="2" grpId="0" animBg="1"/>
      <p:bldP spid="15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/>
          <p:cNvSpPr/>
          <p:nvPr/>
        </p:nvSpPr>
        <p:spPr>
          <a:xfrm>
            <a:off x="10523764" y="831557"/>
            <a:ext cx="1184532" cy="1134570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ál 3"/>
          <p:cNvSpPr/>
          <p:nvPr/>
        </p:nvSpPr>
        <p:spPr>
          <a:xfrm>
            <a:off x="6096000" y="883623"/>
            <a:ext cx="996043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ál 4"/>
          <p:cNvSpPr/>
          <p:nvPr/>
        </p:nvSpPr>
        <p:spPr>
          <a:xfrm>
            <a:off x="8364310" y="824580"/>
            <a:ext cx="1163411" cy="1108686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ál 5"/>
          <p:cNvSpPr/>
          <p:nvPr/>
        </p:nvSpPr>
        <p:spPr>
          <a:xfrm>
            <a:off x="2909207" y="903542"/>
            <a:ext cx="996043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ál 6"/>
          <p:cNvSpPr/>
          <p:nvPr/>
        </p:nvSpPr>
        <p:spPr>
          <a:xfrm>
            <a:off x="9209669" y="2122483"/>
            <a:ext cx="1047514" cy="1039817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Šipka nahoru 7"/>
          <p:cNvSpPr/>
          <p:nvPr/>
        </p:nvSpPr>
        <p:spPr>
          <a:xfrm>
            <a:off x="1548494" y="1567544"/>
            <a:ext cx="500743" cy="2099996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655983" y="2931467"/>
            <a:ext cx="140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now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72912" y="1009162"/>
            <a:ext cx="197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4238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EFBFAF31-2AEB-4BAD-B436-875C67407721}"/>
              </a:ext>
            </a:extLst>
          </p:cNvPr>
          <p:cNvSpPr txBox="1">
            <a:spLocks/>
          </p:cNvSpPr>
          <p:nvPr/>
        </p:nvSpPr>
        <p:spPr>
          <a:xfrm>
            <a:off x="254524" y="216395"/>
            <a:ext cx="11698664" cy="883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</a:rPr>
              <a:t>Data Exploitation</a:t>
            </a:r>
            <a:r>
              <a:rPr lang="cs-CZ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of</a:t>
            </a:r>
            <a:r>
              <a:rPr lang="cs-CZ" sz="4000" b="1" dirty="0">
                <a:solidFill>
                  <a:srgbClr val="002060"/>
                </a:solidFill>
              </a:rPr>
              <a:t> ESA</a:t>
            </a:r>
            <a:r>
              <a:rPr lang="en-US" sz="4000" b="1" dirty="0">
                <a:solidFill>
                  <a:srgbClr val="002060"/>
                </a:solidFill>
              </a:rPr>
              <a:t> missions</a:t>
            </a:r>
            <a:r>
              <a:rPr lang="cs-CZ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in scientific</a:t>
            </a:r>
            <a:r>
              <a:rPr lang="cs-CZ" sz="4000" b="1" dirty="0">
                <a:solidFill>
                  <a:srgbClr val="002060"/>
                </a:solidFill>
              </a:rPr>
              <a:t> </a:t>
            </a:r>
            <a:r>
              <a:rPr lang="cs-CZ" sz="4000" b="1" dirty="0" err="1">
                <a:solidFill>
                  <a:srgbClr val="002060"/>
                </a:solidFill>
              </a:rPr>
              <a:t>publi</a:t>
            </a:r>
            <a:r>
              <a:rPr lang="en-US" sz="4000" b="1" dirty="0">
                <a:solidFill>
                  <a:srgbClr val="002060"/>
                </a:solidFill>
              </a:rPr>
              <a:t>cations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813E12B-15EF-4387-BA74-FE93E12CE9C6}"/>
              </a:ext>
            </a:extLst>
          </p:cNvPr>
          <p:cNvSpPr/>
          <p:nvPr/>
        </p:nvSpPr>
        <p:spPr>
          <a:xfrm>
            <a:off x="8378255" y="2022173"/>
            <a:ext cx="3509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more publish / less pay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2CB6700-FA9E-49B2-BE74-60FC9BDF760C}"/>
              </a:ext>
            </a:extLst>
          </p:cNvPr>
          <p:cNvSpPr/>
          <p:nvPr/>
        </p:nvSpPr>
        <p:spPr>
          <a:xfrm>
            <a:off x="8378256" y="4629366"/>
            <a:ext cx="3509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more pay </a:t>
            </a:r>
            <a:r>
              <a:rPr lang="cs-CZ" sz="2400" dirty="0">
                <a:solidFill>
                  <a:srgbClr val="C00000"/>
                </a:solidFill>
              </a:rPr>
              <a:t>a</a:t>
            </a:r>
            <a:r>
              <a:rPr lang="en-US" sz="2400" dirty="0" err="1">
                <a:solidFill>
                  <a:srgbClr val="C00000"/>
                </a:solidFill>
              </a:rPr>
              <a:t>nd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less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publi</a:t>
            </a:r>
            <a:r>
              <a:rPr lang="en-US" sz="2400" dirty="0" err="1">
                <a:solidFill>
                  <a:srgbClr val="C00000"/>
                </a:solidFill>
              </a:rPr>
              <a:t>sh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Šipka: nahoru 8">
            <a:extLst>
              <a:ext uri="{FF2B5EF4-FFF2-40B4-BE49-F238E27FC236}">
                <a16:creationId xmlns:a16="http://schemas.microsoft.com/office/drawing/2014/main" id="{E88EFBD6-0A21-438B-A6DF-A139ACFA31AB}"/>
              </a:ext>
            </a:extLst>
          </p:cNvPr>
          <p:cNvSpPr/>
          <p:nvPr/>
        </p:nvSpPr>
        <p:spPr>
          <a:xfrm>
            <a:off x="9808322" y="2721737"/>
            <a:ext cx="484632" cy="71591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nahoru 10">
            <a:extLst>
              <a:ext uri="{FF2B5EF4-FFF2-40B4-BE49-F238E27FC236}">
                <a16:creationId xmlns:a16="http://schemas.microsoft.com/office/drawing/2014/main" id="{F0C3CE4B-D023-4E2F-B205-2B5742B27F26}"/>
              </a:ext>
            </a:extLst>
          </p:cNvPr>
          <p:cNvSpPr/>
          <p:nvPr/>
        </p:nvSpPr>
        <p:spPr>
          <a:xfrm rot="10800000">
            <a:off x="9808322" y="3675551"/>
            <a:ext cx="484632" cy="715915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41F66E8-573F-45D0-8BD8-D75B73874BE1}"/>
              </a:ext>
            </a:extLst>
          </p:cNvPr>
          <p:cNvSpPr/>
          <p:nvPr/>
        </p:nvSpPr>
        <p:spPr>
          <a:xfrm>
            <a:off x="8311668" y="6167662"/>
            <a:ext cx="2633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de</a:t>
            </a:r>
            <a:r>
              <a:rPr lang="en-US" dirty="0"/>
              <a:t> </a:t>
            </a:r>
            <a:r>
              <a:rPr lang="cs-CZ" dirty="0" err="1"/>
              <a:t>Marchi</a:t>
            </a:r>
            <a:r>
              <a:rPr lang="cs-CZ" dirty="0"/>
              <a:t> </a:t>
            </a:r>
            <a:r>
              <a:rPr lang="en-US" dirty="0"/>
              <a:t>&amp; Parmar, 2024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446190-E8EC-4641-8D5C-8E6620286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007"/>
            <a:ext cx="8378255" cy="5623918"/>
          </a:xfrm>
          <a:prstGeom prst="rect">
            <a:avLst/>
          </a:prstGeom>
        </p:spPr>
      </p:pic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1C030742-EA1D-40FF-9F86-CA9F705C6B63}"/>
              </a:ext>
            </a:extLst>
          </p:cNvPr>
          <p:cNvSpPr/>
          <p:nvPr/>
        </p:nvSpPr>
        <p:spPr>
          <a:xfrm>
            <a:off x="1159496" y="2646048"/>
            <a:ext cx="391008" cy="27605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B3858855-FFD0-4D8E-972F-95B143E71375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550504" y="1637382"/>
            <a:ext cx="2295631" cy="114669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882345EA-E2A0-4C1E-9B4B-05D192E3EC65}"/>
              </a:ext>
            </a:extLst>
          </p:cNvPr>
          <p:cNvSpPr/>
          <p:nvPr/>
        </p:nvSpPr>
        <p:spPr>
          <a:xfrm>
            <a:off x="3846135" y="1227316"/>
            <a:ext cx="3817856" cy="82013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</a:rPr>
              <a:t>Effectiveness</a:t>
            </a:r>
            <a:r>
              <a:rPr lang="cs-CZ" sz="2400" dirty="0">
                <a:solidFill>
                  <a:srgbClr val="002060"/>
                </a:solidFill>
              </a:rPr>
              <a:t>/</a:t>
            </a:r>
            <a:r>
              <a:rPr lang="en-US" sz="2400" dirty="0">
                <a:solidFill>
                  <a:srgbClr val="002060"/>
                </a:solidFill>
              </a:rPr>
              <a:t>costs</a:t>
            </a:r>
            <a:r>
              <a:rPr lang="cs-CZ" sz="2400" dirty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Czechia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on the</a:t>
            </a:r>
            <a:r>
              <a:rPr lang="cs-CZ" sz="2400" dirty="0">
                <a:solidFill>
                  <a:srgbClr val="002060"/>
                </a:solidFill>
              </a:rPr>
              <a:t> 4</a:t>
            </a:r>
            <a:r>
              <a:rPr lang="en-US" sz="2400" baseline="30000" dirty="0" err="1">
                <a:solidFill>
                  <a:srgbClr val="002060"/>
                </a:solidFill>
              </a:rPr>
              <a:t>th</a:t>
            </a:r>
            <a:r>
              <a:rPr lang="en-US" sz="2400" dirty="0">
                <a:solidFill>
                  <a:srgbClr val="002060"/>
                </a:solidFill>
              </a:rPr>
              <a:t> place</a:t>
            </a:r>
            <a:r>
              <a:rPr lang="cs-CZ" sz="2400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8024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A5482-E97C-2567-C55C-9944B3F3E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CB61C82-2CBD-9A03-B3CB-2452655E0E76}"/>
              </a:ext>
            </a:extLst>
          </p:cNvPr>
          <p:cNvSpPr txBox="1">
            <a:spLocks/>
          </p:cNvSpPr>
          <p:nvPr/>
        </p:nvSpPr>
        <p:spPr>
          <a:xfrm>
            <a:off x="2127423" y="276820"/>
            <a:ext cx="5849332" cy="14733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solidFill>
                  <a:srgbClr val="002060"/>
                </a:solidFill>
              </a:rPr>
              <a:t>National</a:t>
            </a:r>
            <a:r>
              <a:rPr lang="cs-CZ" sz="4000" b="1" dirty="0">
                <a:solidFill>
                  <a:srgbClr val="002060"/>
                </a:solidFill>
              </a:rPr>
              <a:t> </a:t>
            </a:r>
            <a:r>
              <a:rPr lang="cs-CZ" sz="4000" b="1" dirty="0" err="1">
                <a:solidFill>
                  <a:srgbClr val="002060"/>
                </a:solidFill>
              </a:rPr>
              <a:t>space</a:t>
            </a:r>
            <a:r>
              <a:rPr lang="cs-CZ" sz="4000" b="1" dirty="0">
                <a:solidFill>
                  <a:srgbClr val="002060"/>
                </a:solidFill>
              </a:rPr>
              <a:t> </a:t>
            </a:r>
            <a:r>
              <a:rPr lang="cs-CZ" sz="4000" b="1" dirty="0" err="1">
                <a:solidFill>
                  <a:srgbClr val="002060"/>
                </a:solidFill>
              </a:rPr>
              <a:t>programme</a:t>
            </a:r>
            <a:r>
              <a:rPr lang="cs-CZ" sz="4000" b="1" dirty="0">
                <a:solidFill>
                  <a:srgbClr val="002060"/>
                </a:solidFill>
              </a:rPr>
              <a:t> – Czech </a:t>
            </a:r>
            <a:r>
              <a:rPr lang="cs-CZ" sz="4000" b="1" dirty="0" err="1">
                <a:solidFill>
                  <a:srgbClr val="002060"/>
                </a:solidFill>
              </a:rPr>
              <a:t>journey</a:t>
            </a:r>
            <a:r>
              <a:rPr lang="cs-CZ" sz="4000" b="1" dirty="0">
                <a:solidFill>
                  <a:srgbClr val="002060"/>
                </a:solidFill>
              </a:rPr>
              <a:t> to </a:t>
            </a:r>
            <a:r>
              <a:rPr lang="cs-CZ" sz="4000" b="1" dirty="0" err="1">
                <a:solidFill>
                  <a:srgbClr val="002060"/>
                </a:solidFill>
              </a:rPr>
              <a:t>space</a:t>
            </a:r>
            <a:r>
              <a:rPr lang="cs-CZ" sz="4000" b="1" dirty="0">
                <a:solidFill>
                  <a:srgbClr val="002060"/>
                </a:solidFill>
              </a:rPr>
              <a:t> </a:t>
            </a:r>
            <a:r>
              <a:rPr lang="cs-CZ" sz="4000" b="1" dirty="0">
                <a:solidFill>
                  <a:srgbClr val="0074BA"/>
                </a:solidFill>
              </a:rPr>
              <a:t>	</a:t>
            </a:r>
            <a:endParaRPr lang="en-US" sz="4000" b="1" dirty="0">
              <a:solidFill>
                <a:srgbClr val="0074BA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989B54-441A-B917-AE24-F93B09F26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" y="147836"/>
            <a:ext cx="1537933" cy="15379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ED41F8A-8E1A-640A-56F6-55244DB2E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627"/>
            <a:ext cx="6234545" cy="415766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33E026A-126D-3840-6011-BFA7D6D72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1841627"/>
            <a:ext cx="6233452" cy="4157664"/>
          </a:xfrm>
          <a:prstGeom prst="rect">
            <a:avLst/>
          </a:prstGeom>
        </p:spPr>
      </p:pic>
      <p:sp>
        <p:nvSpPr>
          <p:cNvPr id="21" name="Ovál 20">
            <a:extLst>
              <a:ext uri="{FF2B5EF4-FFF2-40B4-BE49-F238E27FC236}">
                <a16:creationId xmlns:a16="http://schemas.microsoft.com/office/drawing/2014/main" id="{AFADA894-47DC-EDA8-8B32-8AA74E05B5D5}"/>
              </a:ext>
            </a:extLst>
          </p:cNvPr>
          <p:cNvSpPr/>
          <p:nvPr/>
        </p:nvSpPr>
        <p:spPr>
          <a:xfrm>
            <a:off x="95210" y="5342126"/>
            <a:ext cx="2388217" cy="1239054"/>
          </a:xfrm>
          <a:prstGeom prst="ellipse">
            <a:avLst/>
          </a:prstGeom>
          <a:gradFill>
            <a:gsLst>
              <a:gs pos="0">
                <a:srgbClr val="0074BA"/>
              </a:gs>
              <a:gs pos="69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rgbClr val="002060"/>
                </a:solidFill>
              </a:rPr>
              <a:t>Czech </a:t>
            </a:r>
            <a:r>
              <a:rPr lang="cs-CZ" sz="2400" dirty="0" err="1">
                <a:solidFill>
                  <a:srgbClr val="002060"/>
                </a:solidFill>
              </a:rPr>
              <a:t>ambitious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err="1">
                <a:solidFill>
                  <a:srgbClr val="002060"/>
                </a:solidFill>
              </a:rPr>
              <a:t>mission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E1D30139-EE6D-6EA2-D03F-EC02DD86F83A}"/>
              </a:ext>
            </a:extLst>
          </p:cNvPr>
          <p:cNvSpPr/>
          <p:nvPr/>
        </p:nvSpPr>
        <p:spPr>
          <a:xfrm>
            <a:off x="9708573" y="5342126"/>
            <a:ext cx="2388217" cy="1239054"/>
          </a:xfrm>
          <a:prstGeom prst="ellipse">
            <a:avLst/>
          </a:prstGeom>
          <a:gradFill>
            <a:gsLst>
              <a:gs pos="0">
                <a:srgbClr val="0074BA"/>
              </a:gs>
              <a:gs pos="69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rgbClr val="002060"/>
                </a:solidFill>
              </a:rPr>
              <a:t>Czech astronaut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68A3B49-D03D-2CBF-C0BD-DD4A838CF7D7}"/>
              </a:ext>
            </a:extLst>
          </p:cNvPr>
          <p:cNvSpPr txBox="1"/>
          <p:nvPr/>
        </p:nvSpPr>
        <p:spPr>
          <a:xfrm>
            <a:off x="2483427" y="6090707"/>
            <a:ext cx="3716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QUVIK</a:t>
            </a:r>
          </a:p>
          <a:p>
            <a:r>
              <a:rPr lang="cs-CZ" dirty="0" err="1">
                <a:solidFill>
                  <a:srgbClr val="002060"/>
                </a:solidFill>
              </a:rPr>
              <a:t>Quick</a:t>
            </a:r>
            <a:r>
              <a:rPr lang="cs-CZ" dirty="0">
                <a:solidFill>
                  <a:srgbClr val="002060"/>
                </a:solidFill>
              </a:rPr>
              <a:t> Ultra-Violet </a:t>
            </a:r>
            <a:r>
              <a:rPr lang="cs-CZ" dirty="0" err="1">
                <a:solidFill>
                  <a:srgbClr val="002060"/>
                </a:solidFill>
              </a:rPr>
              <a:t>Kilonovae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surveyor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3350EC9-C2B4-823E-E2E2-13E2F4061FC4}"/>
              </a:ext>
            </a:extLst>
          </p:cNvPr>
          <p:cNvSpPr txBox="1"/>
          <p:nvPr/>
        </p:nvSpPr>
        <p:spPr>
          <a:xfrm>
            <a:off x="6268749" y="6090707"/>
            <a:ext cx="3716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Aleš Svoboda in </a:t>
            </a:r>
            <a:r>
              <a:rPr lang="cs-CZ" dirty="0" err="1">
                <a:solidFill>
                  <a:srgbClr val="002060"/>
                </a:solidFill>
              </a:rPr>
              <a:t>the</a:t>
            </a:r>
            <a:r>
              <a:rPr lang="cs-CZ" dirty="0">
                <a:solidFill>
                  <a:srgbClr val="002060"/>
                </a:solidFill>
              </a:rPr>
              <a:t> ESA astronaut </a:t>
            </a:r>
            <a:r>
              <a:rPr lang="cs-CZ" dirty="0" err="1">
                <a:solidFill>
                  <a:srgbClr val="002060"/>
                </a:solidFill>
              </a:rPr>
              <a:t>reserve</a:t>
            </a:r>
            <a:r>
              <a:rPr lang="cs-CZ" dirty="0">
                <a:solidFill>
                  <a:srgbClr val="002060"/>
                </a:solidFill>
              </a:rPr>
              <a:t> team, Czech </a:t>
            </a:r>
            <a:r>
              <a:rPr lang="cs-CZ" dirty="0" err="1">
                <a:solidFill>
                  <a:srgbClr val="002060"/>
                </a:solidFill>
              </a:rPr>
              <a:t>mission</a:t>
            </a:r>
            <a:r>
              <a:rPr lang="cs-CZ" dirty="0">
                <a:solidFill>
                  <a:srgbClr val="002060"/>
                </a:solidFill>
              </a:rPr>
              <a:t> to ISS</a:t>
            </a: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9CD434E8-9A54-68C0-D2F4-90CA4E53B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0" y="0"/>
            <a:ext cx="3162300" cy="21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94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CA734E8-B4BD-43A4-85FA-E3BBE9B3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7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FF7F9-B23F-3A1E-E421-CEAD3F7B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DB2D2-DB69-BECE-72B5-4217D13A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92D1AE9-F7CC-7F96-126F-399DA95E3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D4CE0BB4-1E76-3D68-0671-4641C24E8607}"/>
              </a:ext>
            </a:extLst>
          </p:cNvPr>
          <p:cNvSpPr txBox="1">
            <a:spLocks/>
          </p:cNvSpPr>
          <p:nvPr/>
        </p:nvSpPr>
        <p:spPr>
          <a:xfrm>
            <a:off x="267930" y="247140"/>
            <a:ext cx="11243350" cy="1065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 err="1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Thank</a:t>
            </a:r>
            <a:r>
              <a:rPr lang="cs-CZ" sz="3600" b="1" dirty="0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cs-CZ" sz="3600" b="1" dirty="0" err="1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you</a:t>
            </a:r>
            <a:r>
              <a:rPr lang="cs-CZ" sz="3600" b="1" dirty="0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cs-CZ" sz="3600" b="1" dirty="0" err="1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for</a:t>
            </a:r>
            <a:r>
              <a:rPr lang="cs-CZ" sz="3600" b="1" dirty="0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cs-CZ" sz="3600" b="1" dirty="0" err="1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your</a:t>
            </a:r>
            <a:r>
              <a:rPr lang="cs-CZ" sz="3600" b="1" dirty="0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cs-CZ" sz="3600" b="1" dirty="0" err="1">
                <a:gradFill flip="none" rotWithShape="1">
                  <a:gsLst>
                    <a:gs pos="0">
                      <a:srgbClr val="8A81BA"/>
                    </a:gs>
                    <a:gs pos="68000">
                      <a:schemeClr val="tx1"/>
                    </a:gs>
                    <a:gs pos="89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attention</a:t>
            </a:r>
            <a:r>
              <a:rPr lang="cs-CZ" sz="3600" b="1" dirty="0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 and </a:t>
            </a:r>
            <a:r>
              <a:rPr lang="cs-CZ" sz="3600" b="1" dirty="0" err="1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enjoy</a:t>
            </a:r>
            <a:r>
              <a:rPr lang="cs-CZ" sz="3600" b="1" dirty="0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cs-CZ" sz="3600" b="1" dirty="0" err="1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the</a:t>
            </a:r>
            <a:r>
              <a:rPr lang="cs-CZ" sz="3600" b="1" dirty="0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cs-CZ" sz="3600" b="1" dirty="0" err="1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conference</a:t>
            </a:r>
            <a:r>
              <a:rPr lang="cs-CZ" sz="3600" b="1" dirty="0">
                <a:gradFill flip="none" rotWithShape="1">
                  <a:gsLst>
                    <a:gs pos="0">
                      <a:srgbClr val="8A81BA"/>
                    </a:gs>
                    <a:gs pos="74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!</a:t>
            </a:r>
            <a:endParaRPr lang="en-US" sz="3600" b="1" dirty="0">
              <a:gradFill flip="none" rotWithShape="1">
                <a:gsLst>
                  <a:gs pos="0">
                    <a:srgbClr val="8A81BA"/>
                  </a:gs>
                  <a:gs pos="74000">
                    <a:schemeClr val="tx1"/>
                  </a:gs>
                  <a:gs pos="83000">
                    <a:schemeClr val="tx1"/>
                  </a:gs>
                  <a:gs pos="100000">
                    <a:schemeClr val="tx1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E35FD4A-DDAD-DDC1-2CA2-444628EF78B9}"/>
              </a:ext>
            </a:extLst>
          </p:cNvPr>
          <p:cNvSpPr txBox="1"/>
          <p:nvPr/>
        </p:nvSpPr>
        <p:spPr>
          <a:xfrm>
            <a:off x="427382" y="1659418"/>
            <a:ext cx="6639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8A81BA"/>
                </a:solidFill>
              </a:rPr>
              <a:t>13:00</a:t>
            </a:r>
            <a:r>
              <a:rPr lang="cs-CZ" b="1" dirty="0">
                <a:gradFill flip="none" rotWithShape="1">
                  <a:gsLst>
                    <a:gs pos="0">
                      <a:srgbClr val="675BA5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 </a:t>
            </a:r>
            <a:r>
              <a:rPr lang="cs-CZ" b="1" dirty="0" err="1"/>
              <a:t>Conference</a:t>
            </a:r>
            <a:r>
              <a:rPr lang="cs-CZ" b="1" dirty="0"/>
              <a:t> on Czech-</a:t>
            </a:r>
            <a:r>
              <a:rPr lang="cs-CZ" b="1" dirty="0" err="1"/>
              <a:t>Italian</a:t>
            </a:r>
            <a:r>
              <a:rPr lang="cs-CZ" b="1" dirty="0"/>
              <a:t> </a:t>
            </a:r>
            <a:r>
              <a:rPr lang="cs-CZ" b="1" dirty="0" err="1"/>
              <a:t>Collaboration</a:t>
            </a:r>
            <a:r>
              <a:rPr lang="cs-CZ" b="1" dirty="0"/>
              <a:t> in </a:t>
            </a:r>
            <a:r>
              <a:rPr lang="cs-CZ" b="1" dirty="0" err="1"/>
              <a:t>Space</a:t>
            </a:r>
            <a:r>
              <a:rPr lang="cs-CZ" b="1" dirty="0"/>
              <a:t> </a:t>
            </a:r>
            <a:r>
              <a:rPr lang="cs-CZ" b="1" dirty="0" err="1"/>
              <a:t>Projects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81B805A-0D34-5E78-020F-C979A850E29D}"/>
              </a:ext>
            </a:extLst>
          </p:cNvPr>
          <p:cNvSpPr txBox="1"/>
          <p:nvPr/>
        </p:nvSpPr>
        <p:spPr>
          <a:xfrm>
            <a:off x="427382" y="2368873"/>
            <a:ext cx="61771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8A81BA"/>
                </a:solidFill>
              </a:rPr>
              <a:t>15:15</a:t>
            </a:r>
            <a:r>
              <a:rPr lang="cs-CZ" b="1" dirty="0">
                <a:gradFill flip="none" rotWithShape="1">
                  <a:gsLst>
                    <a:gs pos="0">
                      <a:srgbClr val="675BA5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rPr>
              <a:t>  </a:t>
            </a:r>
            <a:r>
              <a:rPr lang="cs-CZ" b="1" dirty="0" err="1"/>
              <a:t>Award</a:t>
            </a:r>
            <a:r>
              <a:rPr lang="cs-CZ" b="1" dirty="0"/>
              <a:t> </a:t>
            </a:r>
            <a:r>
              <a:rPr lang="cs-CZ" b="1" dirty="0" err="1"/>
              <a:t>Ceremony</a:t>
            </a:r>
            <a:r>
              <a:rPr lang="cs-CZ" b="1" dirty="0"/>
              <a:t>:</a:t>
            </a:r>
          </a:p>
          <a:p>
            <a:r>
              <a:rPr lang="cs-CZ" b="1" dirty="0"/>
              <a:t>Ernst Mach </a:t>
            </a:r>
            <a:r>
              <a:rPr lang="cs-CZ" b="1" dirty="0" err="1"/>
              <a:t>Medal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Prof. Enrico </a:t>
            </a:r>
            <a:r>
              <a:rPr lang="cs-CZ" b="1" dirty="0" err="1"/>
              <a:t>Costa</a:t>
            </a:r>
            <a:endParaRPr lang="cs-CZ" b="1" dirty="0"/>
          </a:p>
          <a:p>
            <a:r>
              <a:rPr lang="cs-CZ" b="1" dirty="0"/>
              <a:t>A </a:t>
            </a:r>
            <a:r>
              <a:rPr lang="cs-CZ" b="1" dirty="0" err="1"/>
              <a:t>journey</a:t>
            </a:r>
            <a:r>
              <a:rPr lang="cs-CZ" b="1" dirty="0"/>
              <a:t> to </a:t>
            </a:r>
            <a:r>
              <a:rPr lang="cs-CZ" b="1" dirty="0" err="1"/>
              <a:t>the</a:t>
            </a:r>
            <a:r>
              <a:rPr lang="cs-CZ" b="1" dirty="0"/>
              <a:t> X-</a:t>
            </a:r>
            <a:r>
              <a:rPr lang="cs-CZ" b="1" dirty="0" err="1"/>
              <a:t>ray</a:t>
            </a:r>
            <a:r>
              <a:rPr lang="cs-CZ" b="1" dirty="0"/>
              <a:t> Polarimetry</a:t>
            </a:r>
            <a:endParaRPr lang="cs-CZ" dirty="0"/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2A91FC68-5616-A7CD-D559-DFAB2C861F6A}"/>
              </a:ext>
            </a:extLst>
          </p:cNvPr>
          <p:cNvSpPr/>
          <p:nvPr/>
        </p:nvSpPr>
        <p:spPr>
          <a:xfrm rot="5400000">
            <a:off x="-55151" y="2349463"/>
            <a:ext cx="537683" cy="427383"/>
          </a:xfrm>
          <a:prstGeom prst="triangle">
            <a:avLst/>
          </a:prstGeom>
          <a:solidFill>
            <a:srgbClr val="8A81BA"/>
          </a:solidFill>
          <a:effectLst>
            <a:outerShdw blurRad="50800" dist="50800" dir="1800000" algn="ctr" rotWithShape="0">
              <a:srgbClr val="7B5DA3">
                <a:alpha val="43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7B5DA3"/>
              </a:solidFill>
            </a:endParaRP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22795048-0BE0-E0DC-D1F9-22C20F29CD93}"/>
              </a:ext>
            </a:extLst>
          </p:cNvPr>
          <p:cNvSpPr/>
          <p:nvPr/>
        </p:nvSpPr>
        <p:spPr>
          <a:xfrm rot="5400000">
            <a:off x="-55150" y="1677066"/>
            <a:ext cx="537683" cy="427383"/>
          </a:xfrm>
          <a:prstGeom prst="triangle">
            <a:avLst/>
          </a:prstGeom>
          <a:solidFill>
            <a:srgbClr val="8A81BA"/>
          </a:solidFill>
          <a:effectLst>
            <a:outerShdw blurRad="50800" dist="50800" dir="1800000" algn="ctr" rotWithShape="0">
              <a:srgbClr val="7B5DA3">
                <a:alpha val="43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7B5D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02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7DD720-9FAC-743E-9686-9BFB1BA7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FBD9250-6492-84C1-E4E9-4E507EE9E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01F27B6-5BEA-0518-B090-F462076BA3ED}"/>
              </a:ext>
            </a:extLst>
          </p:cNvPr>
          <p:cNvSpPr txBox="1">
            <a:spLocks/>
          </p:cNvSpPr>
          <p:nvPr/>
        </p:nvSpPr>
        <p:spPr>
          <a:xfrm>
            <a:off x="605861" y="247138"/>
            <a:ext cx="11175133" cy="693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Brief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overview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Czech </a:t>
            </a: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participation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in ESA </a:t>
            </a: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space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8A81BA"/>
                    </a:gs>
                    <a:gs pos="69000">
                      <a:schemeClr val="tx1"/>
                    </a:gs>
                    <a:gs pos="87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projects</a:t>
            </a:r>
            <a:endParaRPr kumimoji="0" lang="cs-CZ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8A81BA"/>
                  </a:gs>
                  <a:gs pos="69000">
                    <a:schemeClr val="tx1"/>
                  </a:gs>
                  <a:gs pos="87000">
                    <a:schemeClr val="tx1"/>
                  </a:gs>
                  <a:gs pos="100000">
                    <a:schemeClr val="tx1"/>
                  </a:gs>
                </a:gsLst>
                <a:lin ang="0" scaled="1"/>
              </a:gra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CA7800D-43BA-C260-9810-36055F629C13}"/>
              </a:ext>
            </a:extLst>
          </p:cNvPr>
          <p:cNvSpPr/>
          <p:nvPr/>
        </p:nvSpPr>
        <p:spPr>
          <a:xfrm>
            <a:off x="605861" y="1042810"/>
            <a:ext cx="695413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Jiří Svoboda</a:t>
            </a:r>
          </a:p>
          <a:p>
            <a:r>
              <a:rPr lang="cs-CZ" i="1" dirty="0" err="1"/>
              <a:t>Astronomic</a:t>
            </a:r>
            <a:r>
              <a:rPr lang="en-US" i="1" dirty="0"/>
              <a:t>al</a:t>
            </a:r>
            <a:r>
              <a:rPr lang="cs-CZ" i="1" dirty="0"/>
              <a:t> </a:t>
            </a:r>
            <a:r>
              <a:rPr lang="en-US" i="1" dirty="0"/>
              <a:t>Institute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Czech </a:t>
            </a:r>
            <a:r>
              <a:rPr lang="cs-CZ" i="1" dirty="0" err="1"/>
              <a:t>Academy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Sciences</a:t>
            </a:r>
            <a:endParaRPr lang="cs-CZ" i="1" dirty="0"/>
          </a:p>
          <a:p>
            <a:r>
              <a:rPr lang="en-US" dirty="0">
                <a:solidFill>
                  <a:srgbClr val="675BA5"/>
                </a:solidFill>
              </a:rPr>
              <a:t>Czech-Italian Collaboration in Space-Based </a:t>
            </a:r>
            <a:r>
              <a:rPr lang="cs-CZ" dirty="0">
                <a:solidFill>
                  <a:srgbClr val="675BA5"/>
                </a:solidFill>
              </a:rPr>
              <a:t> </a:t>
            </a:r>
            <a:r>
              <a:rPr lang="en-US" dirty="0">
                <a:solidFill>
                  <a:srgbClr val="675BA5"/>
                </a:solidFill>
              </a:rPr>
              <a:t>High-Energy Astronomy </a:t>
            </a:r>
          </a:p>
          <a:p>
            <a:r>
              <a:rPr lang="cs-CZ" dirty="0"/>
              <a:t>Czech </a:t>
            </a:r>
            <a:r>
              <a:rPr lang="cs-CZ" dirty="0" err="1"/>
              <a:t>Academy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Sciences</a:t>
            </a:r>
            <a:r>
              <a:rPr lang="cs-CZ" dirty="0"/>
              <a:t>, 24</a:t>
            </a:r>
            <a:r>
              <a:rPr lang="en-US" baseline="30000" dirty="0" err="1"/>
              <a:t>th</a:t>
            </a:r>
            <a:r>
              <a:rPr lang="en-US" dirty="0"/>
              <a:t> November</a:t>
            </a:r>
            <a:r>
              <a:rPr lang="cs-CZ" dirty="0"/>
              <a:t> 2025</a:t>
            </a:r>
            <a:endParaRPr lang="en-US" dirty="0"/>
          </a:p>
        </p:txBody>
      </p:sp>
      <p:sp>
        <p:nvSpPr>
          <p:cNvPr id="8" name="Rovnoramenný trojúhelník 7">
            <a:extLst>
              <a:ext uri="{FF2B5EF4-FFF2-40B4-BE49-F238E27FC236}">
                <a16:creationId xmlns:a16="http://schemas.microsoft.com/office/drawing/2014/main" id="{00B66DEA-C21A-DA8A-92EC-B051186E928C}"/>
              </a:ext>
            </a:extLst>
          </p:cNvPr>
          <p:cNvSpPr/>
          <p:nvPr/>
        </p:nvSpPr>
        <p:spPr>
          <a:xfrm rot="5400000">
            <a:off x="-55150" y="380141"/>
            <a:ext cx="537683" cy="427383"/>
          </a:xfrm>
          <a:prstGeom prst="triangle">
            <a:avLst/>
          </a:prstGeom>
          <a:solidFill>
            <a:srgbClr val="8A81BA"/>
          </a:solidFill>
          <a:effectLst>
            <a:outerShdw blurRad="50800" dist="50800" dir="1800000" algn="ctr" rotWithShape="0">
              <a:srgbClr val="7B5DA3">
                <a:alpha val="43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7B5DA3"/>
              </a:solidFill>
            </a:endParaRPr>
          </a:p>
        </p:txBody>
      </p:sp>
      <p:sp>
        <p:nvSpPr>
          <p:cNvPr id="9" name="Rovnoramenný trojúhelník 8">
            <a:extLst>
              <a:ext uri="{FF2B5EF4-FFF2-40B4-BE49-F238E27FC236}">
                <a16:creationId xmlns:a16="http://schemas.microsoft.com/office/drawing/2014/main" id="{38E086A2-2678-D38F-07D2-A48BC5C55618}"/>
              </a:ext>
            </a:extLst>
          </p:cNvPr>
          <p:cNvSpPr/>
          <p:nvPr/>
        </p:nvSpPr>
        <p:spPr>
          <a:xfrm rot="5400000">
            <a:off x="-55149" y="1083056"/>
            <a:ext cx="537683" cy="427383"/>
          </a:xfrm>
          <a:prstGeom prst="triangle">
            <a:avLst/>
          </a:prstGeom>
          <a:solidFill>
            <a:srgbClr val="8A81BA"/>
          </a:solidFill>
          <a:effectLst>
            <a:outerShdw blurRad="50800" dist="50800" dir="1800000" algn="ctr" rotWithShape="0">
              <a:srgbClr val="7B5DA3">
                <a:alpha val="43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7B5D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63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5E76-E83B-7AFF-03C9-3D4126C51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20C2C37-9E94-8B2E-5244-675CF1DC3685}"/>
              </a:ext>
            </a:extLst>
          </p:cNvPr>
          <p:cNvSpPr txBox="1">
            <a:spLocks/>
          </p:cNvSpPr>
          <p:nvPr/>
        </p:nvSpPr>
        <p:spPr>
          <a:xfrm>
            <a:off x="246668" y="181596"/>
            <a:ext cx="11698664" cy="883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0074BA"/>
                </a:solidFill>
              </a:rPr>
              <a:t>International </a:t>
            </a:r>
            <a:r>
              <a:rPr lang="cs-CZ" sz="4000" b="1" dirty="0" err="1">
                <a:solidFill>
                  <a:srgbClr val="0074BA"/>
                </a:solidFill>
              </a:rPr>
              <a:t>collaboration</a:t>
            </a:r>
            <a:r>
              <a:rPr lang="cs-CZ" sz="4000" b="1" dirty="0">
                <a:solidFill>
                  <a:srgbClr val="0074BA"/>
                </a:solidFill>
              </a:rPr>
              <a:t> in </a:t>
            </a:r>
            <a:r>
              <a:rPr lang="cs-CZ" sz="4000" b="1" dirty="0" err="1">
                <a:solidFill>
                  <a:srgbClr val="0074BA"/>
                </a:solidFill>
              </a:rPr>
              <a:t>space</a:t>
            </a:r>
            <a:r>
              <a:rPr lang="cs-CZ" sz="4000" b="1" dirty="0">
                <a:solidFill>
                  <a:srgbClr val="0074BA"/>
                </a:solidFill>
              </a:rPr>
              <a:t> </a:t>
            </a:r>
            <a:r>
              <a:rPr lang="cs-CZ" sz="4000" b="1" dirty="0" err="1">
                <a:solidFill>
                  <a:srgbClr val="0074BA"/>
                </a:solidFill>
              </a:rPr>
              <a:t>projects</a:t>
            </a:r>
            <a:r>
              <a:rPr lang="cs-CZ" sz="4000" b="1" dirty="0">
                <a:solidFill>
                  <a:srgbClr val="0074BA"/>
                </a:solidFill>
              </a:rPr>
              <a:t> 	</a:t>
            </a:r>
            <a:endParaRPr lang="en-US" sz="4000" b="1" dirty="0">
              <a:solidFill>
                <a:srgbClr val="0074BA"/>
              </a:solidFill>
            </a:endParaRPr>
          </a:p>
        </p:txBody>
      </p:sp>
      <p:pic>
        <p:nvPicPr>
          <p:cNvPr id="3" name="Zástupný symbol pro obsah 8">
            <a:extLst>
              <a:ext uri="{FF2B5EF4-FFF2-40B4-BE49-F238E27FC236}">
                <a16:creationId xmlns:a16="http://schemas.microsoft.com/office/drawing/2014/main" id="{AFA20287-8A08-04DB-9554-41A7EDFB1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710" y="734521"/>
            <a:ext cx="3441291" cy="34412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AD629F7-37A4-7458-4F64-448219E3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30" y="2707751"/>
            <a:ext cx="1492238" cy="8415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482E68E-B069-3F66-106C-1088CB417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7" y="2508985"/>
            <a:ext cx="1239055" cy="123905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0B2EFA6-1756-BE04-C2B1-7F1262EE8B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583" y="4055097"/>
            <a:ext cx="4292452" cy="286199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6D3301A-2186-83F1-F65E-421E9C596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097"/>
            <a:ext cx="4292988" cy="286199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0759AC0-A4F8-E52E-FA45-7A756BF3F9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922" y="4055096"/>
            <a:ext cx="3864077" cy="2861992"/>
          </a:xfrm>
          <a:prstGeom prst="rect">
            <a:avLst/>
          </a:prstGeom>
        </p:spPr>
      </p:pic>
      <p:sp>
        <p:nvSpPr>
          <p:cNvPr id="15" name="Ovál 14">
            <a:extLst>
              <a:ext uri="{FF2B5EF4-FFF2-40B4-BE49-F238E27FC236}">
                <a16:creationId xmlns:a16="http://schemas.microsoft.com/office/drawing/2014/main" id="{AFDF72C2-0E91-7214-D91A-90B245B86D0E}"/>
              </a:ext>
            </a:extLst>
          </p:cNvPr>
          <p:cNvSpPr/>
          <p:nvPr/>
        </p:nvSpPr>
        <p:spPr>
          <a:xfrm>
            <a:off x="895310" y="1075525"/>
            <a:ext cx="2911354" cy="1239054"/>
          </a:xfrm>
          <a:prstGeom prst="ellipse">
            <a:avLst/>
          </a:prstGeom>
          <a:gradFill>
            <a:gsLst>
              <a:gs pos="0">
                <a:srgbClr val="0074BA"/>
              </a:gs>
              <a:gs pos="69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>
                <a:solidFill>
                  <a:srgbClr val="002060"/>
                </a:solidFill>
              </a:rPr>
              <a:t>Ground-based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err="1">
                <a:solidFill>
                  <a:srgbClr val="002060"/>
                </a:solidFill>
              </a:rPr>
              <a:t>observatories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6415179-2C86-49A9-AA41-E5C85325DFE7}"/>
              </a:ext>
            </a:extLst>
          </p:cNvPr>
          <p:cNvSpPr txBox="1"/>
          <p:nvPr/>
        </p:nvSpPr>
        <p:spPr>
          <a:xfrm>
            <a:off x="1321882" y="2653929"/>
            <a:ext cx="2743222" cy="94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s-CZ" sz="2400" b="1" dirty="0">
                <a:solidFill>
                  <a:srgbClr val="0074BA"/>
                </a:solidFill>
              </a:rPr>
              <a:t>E</a:t>
            </a:r>
            <a:r>
              <a:rPr lang="en-US" sz="2400" b="1" dirty="0" err="1">
                <a:solidFill>
                  <a:srgbClr val="0074BA"/>
                </a:solidFill>
              </a:rPr>
              <a:t>uropean</a:t>
            </a:r>
            <a:r>
              <a:rPr lang="en-US" sz="2400" b="1" dirty="0">
                <a:solidFill>
                  <a:srgbClr val="0074BA"/>
                </a:solidFill>
              </a:rPr>
              <a:t> Southern O</a:t>
            </a:r>
            <a:r>
              <a:rPr lang="cs-CZ" sz="2400" b="1" dirty="0" err="1">
                <a:solidFill>
                  <a:srgbClr val="0074BA"/>
                </a:solidFill>
              </a:rPr>
              <a:t>bservato</a:t>
            </a:r>
            <a:r>
              <a:rPr lang="en-US" sz="2400" b="1" dirty="0" err="1">
                <a:solidFill>
                  <a:srgbClr val="0074BA"/>
                </a:solidFill>
              </a:rPr>
              <a:t>ry</a:t>
            </a:r>
            <a:r>
              <a:rPr lang="cs-CZ" sz="2400" b="1" dirty="0">
                <a:solidFill>
                  <a:srgbClr val="0074BA"/>
                </a:solidFill>
              </a:rPr>
              <a:t> (ESO)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DFF562F-C902-F6D4-D103-C59D33076C98}"/>
              </a:ext>
            </a:extLst>
          </p:cNvPr>
          <p:cNvSpPr txBox="1"/>
          <p:nvPr/>
        </p:nvSpPr>
        <p:spPr>
          <a:xfrm>
            <a:off x="4477578" y="2653929"/>
            <a:ext cx="2604052" cy="94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s-CZ" sz="2400" b="1" dirty="0">
                <a:solidFill>
                  <a:srgbClr val="0074BA"/>
                </a:solidFill>
              </a:rPr>
              <a:t>E</a:t>
            </a:r>
            <a:r>
              <a:rPr lang="en-US" sz="2400" b="1" dirty="0" err="1">
                <a:solidFill>
                  <a:srgbClr val="0074BA"/>
                </a:solidFill>
              </a:rPr>
              <a:t>uropean</a:t>
            </a:r>
            <a:r>
              <a:rPr lang="en-US" sz="2400" b="1" dirty="0">
                <a:solidFill>
                  <a:srgbClr val="0074BA"/>
                </a:solidFill>
              </a:rPr>
              <a:t> </a:t>
            </a:r>
            <a:r>
              <a:rPr lang="cs-CZ" sz="2400" b="1" dirty="0" err="1">
                <a:solidFill>
                  <a:srgbClr val="0074BA"/>
                </a:solidFill>
              </a:rPr>
              <a:t>Space</a:t>
            </a:r>
            <a:r>
              <a:rPr lang="en-US" sz="2400" b="1" dirty="0">
                <a:solidFill>
                  <a:srgbClr val="0074BA"/>
                </a:solidFill>
              </a:rPr>
              <a:t> </a:t>
            </a:r>
            <a:r>
              <a:rPr lang="cs-CZ" sz="2400" b="1" dirty="0" err="1">
                <a:solidFill>
                  <a:srgbClr val="0074BA"/>
                </a:solidFill>
              </a:rPr>
              <a:t>Agenc</a:t>
            </a:r>
            <a:r>
              <a:rPr lang="en-US" sz="2400" b="1" dirty="0">
                <a:solidFill>
                  <a:srgbClr val="0074BA"/>
                </a:solidFill>
              </a:rPr>
              <a:t>y</a:t>
            </a:r>
            <a:r>
              <a:rPr lang="cs-CZ" sz="2400" b="1" dirty="0">
                <a:solidFill>
                  <a:srgbClr val="0074BA"/>
                </a:solidFill>
              </a:rPr>
              <a:t> (ESA)</a:t>
            </a: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7BEE5FCB-5B7F-DB3C-DA1D-8CDAF6BD48CF}"/>
              </a:ext>
            </a:extLst>
          </p:cNvPr>
          <p:cNvSpPr/>
          <p:nvPr/>
        </p:nvSpPr>
        <p:spPr>
          <a:xfrm>
            <a:off x="4507372" y="1075525"/>
            <a:ext cx="2911354" cy="1239054"/>
          </a:xfrm>
          <a:prstGeom prst="ellipse">
            <a:avLst/>
          </a:prstGeom>
          <a:gradFill>
            <a:gsLst>
              <a:gs pos="0">
                <a:srgbClr val="0074BA"/>
              </a:gs>
              <a:gs pos="69000">
                <a:schemeClr val="bg1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>
                <a:solidFill>
                  <a:srgbClr val="002060"/>
                </a:solidFill>
              </a:rPr>
              <a:t>Space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err="1">
                <a:solidFill>
                  <a:srgbClr val="002060"/>
                </a:solidFill>
              </a:rPr>
              <a:t>missions</a:t>
            </a:r>
            <a:endParaRPr lang="cs-CZ" sz="2400" dirty="0">
              <a:solidFill>
                <a:srgbClr val="002060"/>
              </a:solidFill>
            </a:endParaRP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D44ADFB4-9B46-5ACC-D30B-191A9469FB69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2350987" y="834887"/>
            <a:ext cx="1714117" cy="240638"/>
          </a:xfrm>
          <a:prstGeom prst="line">
            <a:avLst/>
          </a:prstGeom>
          <a:ln w="12700"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3F634244-2985-0492-ADFE-21248B653AE8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4065104" y="834887"/>
            <a:ext cx="1897945" cy="240638"/>
          </a:xfrm>
          <a:prstGeom prst="line">
            <a:avLst/>
          </a:prstGeom>
          <a:ln w="12700">
            <a:solidFill>
              <a:srgbClr val="007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382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13658" y="186339"/>
            <a:ext cx="5704114" cy="883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Solar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Orbiter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DEE9D48-494F-4B6F-816C-280094222BBF}"/>
              </a:ext>
            </a:extLst>
          </p:cNvPr>
          <p:cNvSpPr/>
          <p:nvPr/>
        </p:nvSpPr>
        <p:spPr>
          <a:xfrm>
            <a:off x="413658" y="6064796"/>
            <a:ext cx="5425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successfully launched on</a:t>
            </a:r>
            <a:r>
              <a:rPr lang="cs-CZ" dirty="0">
                <a:solidFill>
                  <a:schemeClr val="bg1"/>
                </a:solidFill>
              </a:rPr>
              <a:t> 10.2.2020</a:t>
            </a:r>
          </a:p>
          <a:p>
            <a:r>
              <a:rPr lang="en-US" b="1" dirty="0">
                <a:solidFill>
                  <a:schemeClr val="bg1"/>
                </a:solidFill>
              </a:rPr>
              <a:t>the first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ESA </a:t>
            </a:r>
            <a:r>
              <a:rPr lang="cs-CZ" b="1" dirty="0">
                <a:solidFill>
                  <a:schemeClr val="bg1"/>
                </a:solidFill>
              </a:rPr>
              <a:t>mis</a:t>
            </a:r>
            <a:r>
              <a:rPr lang="en-US" b="1" dirty="0" err="1">
                <a:solidFill>
                  <a:schemeClr val="bg1"/>
                </a:solidFill>
              </a:rPr>
              <a:t>sion</a:t>
            </a:r>
            <a:r>
              <a:rPr lang="en-US" b="1" dirty="0">
                <a:solidFill>
                  <a:schemeClr val="bg1"/>
                </a:solidFill>
              </a:rPr>
              <a:t> with significant Czech contribution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53BA843-766B-92B4-0653-27EC830A3FEF}"/>
              </a:ext>
            </a:extLst>
          </p:cNvPr>
          <p:cNvSpPr/>
          <p:nvPr/>
        </p:nvSpPr>
        <p:spPr>
          <a:xfrm>
            <a:off x="6255878" y="186339"/>
            <a:ext cx="5746084" cy="923330"/>
          </a:xfrm>
          <a:prstGeom prst="rect">
            <a:avLst/>
          </a:prstGeom>
          <a:solidFill>
            <a:srgbClr val="E02214">
              <a:alpha val="50000"/>
            </a:srgbClr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hardwar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contribution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4/10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scientific instruments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tronics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precise mechanics, on-board software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precise optics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https://lh6.googleusercontent.com/_0NhOVGr_atl44PIAiZw6GjdrwosCvW5lZlAXeKhSXE6teovKjZMZk5pndtM-Mhw_9uKTotffImDibaP8E8KaL2FrVowrpajpVVOUp9meI_6sjHFPdS0tDteDAcsgZE6erWh2sMa3ak">
            <a:extLst>
              <a:ext uri="{FF2B5EF4-FFF2-40B4-BE49-F238E27FC236}">
                <a16:creationId xmlns:a16="http://schemas.microsoft.com/office/drawing/2014/main" id="{8DFF235A-3C7F-A7FA-2C8F-E9C18B70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8" y="1109669"/>
            <a:ext cx="2124336" cy="159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C88262-0132-1C6A-127D-A2AEDEA16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05" y="1109669"/>
            <a:ext cx="3701295" cy="2467529"/>
          </a:xfrm>
          <a:prstGeom prst="rect">
            <a:avLst/>
          </a:prstGeom>
        </p:spPr>
      </p:pic>
      <p:pic>
        <p:nvPicPr>
          <p:cNvPr id="8" name="Zástupný symbol pro obsah 3">
            <a:extLst>
              <a:ext uri="{FF2B5EF4-FFF2-40B4-BE49-F238E27FC236}">
                <a16:creationId xmlns:a16="http://schemas.microsoft.com/office/drawing/2014/main" id="{61B70867-FCB6-FB87-5D39-79B87B6F69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42" y="2702922"/>
            <a:ext cx="2123272" cy="15924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5A618C-21C8-9167-F30F-AFE9AE8EEB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14" y="1109669"/>
            <a:ext cx="2124336" cy="159325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00F7464-2395-C8E4-311F-AFE058C6B8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14" y="2702921"/>
            <a:ext cx="2123271" cy="15924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BBE8292-4E8A-B239-2600-B3D0764646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484" y="3577198"/>
            <a:ext cx="1679597" cy="22503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9D2699A-A7B7-0B80-2BB3-CAAE25B95B74}"/>
              </a:ext>
            </a:extLst>
          </p:cNvPr>
          <p:cNvSpPr txBox="1"/>
          <p:nvPr/>
        </p:nvSpPr>
        <p:spPr>
          <a:xfrm>
            <a:off x="9441849" y="6025330"/>
            <a:ext cx="6096000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METIS</a:t>
            </a:r>
          </a:p>
          <a:p>
            <a:r>
              <a:rPr lang="cs-CZ" b="1" dirty="0" err="1">
                <a:solidFill>
                  <a:schemeClr val="bg1"/>
                </a:solidFill>
              </a:rPr>
              <a:t>Italian</a:t>
            </a:r>
            <a:r>
              <a:rPr lang="cs-CZ" b="1" dirty="0">
                <a:solidFill>
                  <a:schemeClr val="bg1"/>
                </a:solidFill>
              </a:rPr>
              <a:t>-Czech </a:t>
            </a:r>
            <a:r>
              <a:rPr lang="cs-CZ" b="1" dirty="0" err="1">
                <a:solidFill>
                  <a:schemeClr val="bg1"/>
                </a:solidFill>
              </a:rPr>
              <a:t>coronograph</a:t>
            </a:r>
            <a:endParaRPr lang="cs-CZ" dirty="0"/>
          </a:p>
        </p:txBody>
      </p:sp>
      <p:sp>
        <p:nvSpPr>
          <p:cNvPr id="14" name="Šipka: nahoru 13">
            <a:extLst>
              <a:ext uri="{FF2B5EF4-FFF2-40B4-BE49-F238E27FC236}">
                <a16:creationId xmlns:a16="http://schemas.microsoft.com/office/drawing/2014/main" id="{B20B0B39-D2E2-B2F5-EEE9-610A6661CD6A}"/>
              </a:ext>
            </a:extLst>
          </p:cNvPr>
          <p:cNvSpPr/>
          <p:nvPr/>
        </p:nvSpPr>
        <p:spPr>
          <a:xfrm rot="2781068">
            <a:off x="10283233" y="5806413"/>
            <a:ext cx="116237" cy="407703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9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13658" y="186339"/>
            <a:ext cx="5704114" cy="883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JUICE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8262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ansport, sky, rocket, missile&#10;&#10;Description automatically generated">
            <a:extLst>
              <a:ext uri="{FF2B5EF4-FFF2-40B4-BE49-F238E27FC236}">
                <a16:creationId xmlns:a16="http://schemas.microsoft.com/office/drawing/2014/main" id="{574682DA-0854-6177-B855-7707DD43A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79"/>
            <a:ext cx="4571347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7406DB-C0C7-7E2F-1A5C-D85BD53A99CB}"/>
              </a:ext>
            </a:extLst>
          </p:cNvPr>
          <p:cNvSpPr txBox="1"/>
          <p:nvPr/>
        </p:nvSpPr>
        <p:spPr>
          <a:xfrm>
            <a:off x="101260" y="136640"/>
            <a:ext cx="4173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Start JUICE,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 14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th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April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2023</a:t>
            </a:r>
            <a:endParaRPr kumimoji="0" lang="cs-CZ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itchFamily="34" charset="0"/>
            </a:endParaRPr>
          </a:p>
          <a:p>
            <a:pPr lvl="0">
              <a:defRPr/>
            </a:pPr>
            <a:r>
              <a:rPr lang="cs-CZ" sz="1600" dirty="0" err="1">
                <a:solidFill>
                  <a:schemeClr val="bg1"/>
                </a:solidFill>
                <a:cs typeface="Arial" pitchFamily="34" charset="0"/>
              </a:rPr>
              <a:t>Kourou</a:t>
            </a:r>
            <a:r>
              <a:rPr lang="cs-CZ" sz="1600" dirty="0">
                <a:solidFill>
                  <a:schemeClr val="bg1"/>
                </a:solidFill>
                <a:cs typeface="Arial" pitchFamily="34" charset="0"/>
              </a:rPr>
              <a:t>, ESA, </a:t>
            </a:r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French Gu</a:t>
            </a:r>
            <a:r>
              <a:rPr lang="cs-CZ" sz="1600" dirty="0">
                <a:solidFill>
                  <a:schemeClr val="bg1"/>
                </a:solidFill>
                <a:cs typeface="Arial" pitchFamily="34" charset="0"/>
              </a:rPr>
              <a:t>y</a:t>
            </a:r>
            <a:r>
              <a:rPr lang="en-US" sz="1600" dirty="0" err="1">
                <a:solidFill>
                  <a:schemeClr val="bg1"/>
                </a:solidFill>
                <a:cs typeface="Arial" pitchFamily="34" charset="0"/>
              </a:rPr>
              <a:t>ana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CE8B7B5-85E3-431F-9C94-E19B8A8E9038}"/>
              </a:ext>
            </a:extLst>
          </p:cNvPr>
          <p:cNvSpPr/>
          <p:nvPr/>
        </p:nvSpPr>
        <p:spPr>
          <a:xfrm>
            <a:off x="4569536" y="136640"/>
            <a:ext cx="75153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Fligh</a:t>
            </a:r>
            <a:r>
              <a:rPr lang="cs-CZ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model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Low-Frequency A</a:t>
            </a:r>
            <a:r>
              <a:rPr lang="cs-CZ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naly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</a:t>
            </a:r>
            <a:r>
              <a:rPr lang="cs-CZ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DE69C1F-2AAF-4939-94A6-6EF6118D9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86" y="3665839"/>
            <a:ext cx="5092535" cy="3055521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FA966A52-41DB-405C-816C-9C7DD116B35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90185" y="536750"/>
            <a:ext cx="5092536" cy="302540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A26A81E-4843-4842-BC4A-B835582D7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69" y="566701"/>
            <a:ext cx="2288424" cy="70788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42030C6-B6E6-48AF-AD00-16BC03E17D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766" y="5777259"/>
            <a:ext cx="1483725" cy="108798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77D3F4D-2CA3-4DD6-972E-959CD1215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940" y="1594553"/>
            <a:ext cx="2461314" cy="163927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5DBAED4-4A45-4FFF-AEF7-0E11EE4B7A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333" y="3270824"/>
            <a:ext cx="2363720" cy="1772790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0FC0D3AA-C429-48A5-B6D7-EDFC2B9F9D60}"/>
              </a:ext>
            </a:extLst>
          </p:cNvPr>
          <p:cNvSpPr/>
          <p:nvPr/>
        </p:nvSpPr>
        <p:spPr>
          <a:xfrm>
            <a:off x="10044623" y="5193599"/>
            <a:ext cx="1942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Low-Voltage</a:t>
            </a:r>
            <a:r>
              <a:rPr lang="cs-CZ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 Supply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0D8EB857-2DE3-4070-804B-D4B2229761CD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9679311" y="5547542"/>
            <a:ext cx="36531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74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2917AC6-27D6-484D-97CA-2839B1BE37A4}"/>
              </a:ext>
            </a:extLst>
          </p:cNvPr>
          <p:cNvSpPr/>
          <p:nvPr/>
        </p:nvSpPr>
        <p:spPr>
          <a:xfrm>
            <a:off x="211579" y="5662198"/>
            <a:ext cx="63924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spc="100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PROBA-3 </a:t>
            </a:r>
          </a:p>
          <a:p>
            <a:r>
              <a:rPr lang="en-US" spc="100" dirty="0" err="1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Coronograf</a:t>
            </a:r>
            <a:r>
              <a:rPr lang="cs-CZ" spc="100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ASPIICS (CZE: </a:t>
            </a:r>
            <a:r>
              <a:rPr lang="cs-CZ" spc="100" dirty="0" err="1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mirrors</a:t>
            </a:r>
            <a:r>
              <a:rPr lang="cs-CZ" spc="100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, </a:t>
            </a:r>
            <a:r>
              <a:rPr lang="cs-CZ" spc="100" dirty="0" err="1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door</a:t>
            </a:r>
            <a:r>
              <a:rPr lang="cs-CZ" spc="100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, IT: </a:t>
            </a:r>
            <a:r>
              <a:rPr lang="cs-CZ" spc="100" dirty="0" err="1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filters</a:t>
            </a:r>
            <a:r>
              <a:rPr lang="cs-CZ" spc="100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)</a:t>
            </a:r>
          </a:p>
          <a:p>
            <a:r>
              <a:rPr lang="cs-CZ" spc="100" dirty="0" err="1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launched</a:t>
            </a:r>
            <a:r>
              <a:rPr lang="cs-CZ" spc="100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5</a:t>
            </a:r>
            <a:r>
              <a:rPr lang="cs-CZ" spc="100" baseline="30000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th</a:t>
            </a:r>
            <a:r>
              <a:rPr lang="cs-CZ" spc="100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Dec 2024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065DDBB-697A-D53C-4EB0-5DA353E7B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618" y="0"/>
            <a:ext cx="2789382" cy="278938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811DB8F-DC40-C3CF-0517-DB048EC67673}"/>
              </a:ext>
            </a:extLst>
          </p:cNvPr>
          <p:cNvSpPr txBox="1"/>
          <p:nvPr/>
        </p:nvSpPr>
        <p:spPr>
          <a:xfrm>
            <a:off x="8774545" y="2789382"/>
            <a:ext cx="3417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spc="100" dirty="0" err="1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First</a:t>
            </a:r>
            <a:r>
              <a:rPr lang="cs-CZ" sz="1600" spc="100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image </a:t>
            </a:r>
            <a:r>
              <a:rPr lang="cs-CZ" sz="1600" spc="100" dirty="0" err="1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from</a:t>
            </a:r>
            <a:r>
              <a:rPr lang="cs-CZ" sz="1600" spc="100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cs-CZ" sz="1600" spc="100" dirty="0" err="1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the</a:t>
            </a:r>
            <a:r>
              <a:rPr lang="cs-CZ" sz="1600" spc="100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cs-CZ" sz="1600" spc="100" dirty="0" err="1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coronograph</a:t>
            </a:r>
            <a:endParaRPr lang="cs-CZ" sz="1600" spc="100" dirty="0">
              <a:solidFill>
                <a:schemeClr val="bg1"/>
              </a:solidFill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pPr algn="r"/>
            <a:r>
              <a:rPr lang="cs-CZ" sz="1600" i="1" spc="100" dirty="0">
                <a:solidFill>
                  <a:schemeClr val="bg1"/>
                </a:solidFill>
              </a:rPr>
              <a:t>June 2025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4071739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03B8F1F-CC0A-AA43-C94F-8B61CAF6F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73" y="-34001"/>
            <a:ext cx="6539345" cy="367838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20F945E-B98D-E7BB-88E0-7AEFADB02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07" y="-5096"/>
            <a:ext cx="6614207" cy="36494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9CBE29F-4FEE-CFB6-21DD-7E043D22D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07" y="3644381"/>
            <a:ext cx="6299200" cy="3539363"/>
          </a:xfrm>
          <a:prstGeom prst="rect">
            <a:avLst/>
          </a:prstGeom>
        </p:spPr>
      </p:pic>
      <p:pic>
        <p:nvPicPr>
          <p:cNvPr id="6" name="Picture 2" descr="ESA - ESA selects revolutionary Venus mission Envision">
            <a:extLst>
              <a:ext uri="{FF2B5EF4-FFF2-40B4-BE49-F238E27FC236}">
                <a16:creationId xmlns:a16="http://schemas.microsoft.com/office/drawing/2014/main" id="{CCEE8862-314F-EE99-121F-7DA5A228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93" y="3644381"/>
            <a:ext cx="7980219" cy="44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3">
            <a:extLst>
              <a:ext uri="{FF2B5EF4-FFF2-40B4-BE49-F238E27FC236}">
                <a16:creationId xmlns:a16="http://schemas.microsoft.com/office/drawing/2014/main" id="{52B6985E-3759-4B84-52D9-6A77D8118738}"/>
              </a:ext>
            </a:extLst>
          </p:cNvPr>
          <p:cNvSpPr txBox="1">
            <a:spLocks/>
          </p:cNvSpPr>
          <p:nvPr/>
        </p:nvSpPr>
        <p:spPr>
          <a:xfrm>
            <a:off x="11355131" y="3170620"/>
            <a:ext cx="993887" cy="47376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ARIEL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3E5BFC04-B37E-5275-038A-E44E17EA26A3}"/>
              </a:ext>
            </a:extLst>
          </p:cNvPr>
          <p:cNvSpPr txBox="1">
            <a:spLocks/>
          </p:cNvSpPr>
          <p:nvPr/>
        </p:nvSpPr>
        <p:spPr>
          <a:xfrm>
            <a:off x="84361" y="155293"/>
            <a:ext cx="1134839" cy="45430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PLATO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073BDC44-32A2-137C-F7F8-0D90D0EC9BE5}"/>
              </a:ext>
            </a:extLst>
          </p:cNvPr>
          <p:cNvSpPr txBox="1">
            <a:spLocks/>
          </p:cNvSpPr>
          <p:nvPr/>
        </p:nvSpPr>
        <p:spPr>
          <a:xfrm>
            <a:off x="0" y="3767848"/>
            <a:ext cx="2022764" cy="70257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Comet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Interceptor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B60AA0BF-4004-8F9A-5F2B-CA925C71FCEF}"/>
              </a:ext>
            </a:extLst>
          </p:cNvPr>
          <p:cNvSpPr txBox="1">
            <a:spLocks/>
          </p:cNvSpPr>
          <p:nvPr/>
        </p:nvSpPr>
        <p:spPr>
          <a:xfrm>
            <a:off x="11004156" y="3767848"/>
            <a:ext cx="1482437" cy="47376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dirty="0" err="1">
                <a:solidFill>
                  <a:prstClr val="white"/>
                </a:solidFill>
                <a:latin typeface="Calibri Light" panose="020F0302020204030204"/>
              </a:rPr>
              <a:t>EnVision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E1C1C8-66CD-1690-FE13-2C1932627206}"/>
              </a:ext>
            </a:extLst>
          </p:cNvPr>
          <p:cNvSpPr txBox="1"/>
          <p:nvPr/>
        </p:nvSpPr>
        <p:spPr>
          <a:xfrm>
            <a:off x="5531131" y="267969"/>
            <a:ext cx="86214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solidFill>
                  <a:prstClr val="white"/>
                </a:solidFill>
                <a:latin typeface="Calibri Light" panose="020F0302020204030204"/>
              </a:rPr>
              <a:t>*2026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E63026A-28D0-EA24-8820-EF73F2BE1C8B}"/>
              </a:ext>
            </a:extLst>
          </p:cNvPr>
          <p:cNvSpPr txBox="1"/>
          <p:nvPr/>
        </p:nvSpPr>
        <p:spPr>
          <a:xfrm>
            <a:off x="10573082" y="3302749"/>
            <a:ext cx="86214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solidFill>
                  <a:prstClr val="white"/>
                </a:solidFill>
                <a:latin typeface="Calibri Light" panose="020F0302020204030204"/>
              </a:rPr>
              <a:t>*2029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C13E1E7-82AD-D892-36DC-C9FE0DE30D18}"/>
              </a:ext>
            </a:extLst>
          </p:cNvPr>
          <p:cNvSpPr txBox="1"/>
          <p:nvPr/>
        </p:nvSpPr>
        <p:spPr>
          <a:xfrm>
            <a:off x="5378599" y="3777504"/>
            <a:ext cx="86214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solidFill>
                  <a:prstClr val="white"/>
                </a:solidFill>
                <a:latin typeface="Calibri Light" panose="020F0302020204030204"/>
              </a:rPr>
              <a:t>*2029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FC26788-262F-49C4-D0D1-DAFC66B4EBB9}"/>
              </a:ext>
            </a:extLst>
          </p:cNvPr>
          <p:cNvSpPr txBox="1"/>
          <p:nvPr/>
        </p:nvSpPr>
        <p:spPr>
          <a:xfrm>
            <a:off x="11363840" y="4241610"/>
            <a:ext cx="86214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solidFill>
                  <a:prstClr val="white"/>
                </a:solidFill>
                <a:latin typeface="Calibri Light" panose="020F0302020204030204"/>
              </a:rPr>
              <a:t>*2031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4792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67B56A3-D5E2-4118-A308-11E2975DC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0" cy="6858001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8B4B80E-2817-4568-AD95-325CA1CD8DDC}"/>
              </a:ext>
            </a:extLst>
          </p:cNvPr>
          <p:cNvSpPr/>
          <p:nvPr/>
        </p:nvSpPr>
        <p:spPr>
          <a:xfrm>
            <a:off x="2750993" y="247633"/>
            <a:ext cx="6690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LISA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(Laser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Interferometer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Antenna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98F896E-4196-49BD-A976-3859E778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768" y="3176693"/>
            <a:ext cx="2528229" cy="142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972EDFA-F738-DE86-BD8F-5D85A3458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769" y="4597806"/>
            <a:ext cx="2528230" cy="226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69CA547-0B38-49F6-F5CC-D1664774EBAB}"/>
              </a:ext>
            </a:extLst>
          </p:cNvPr>
          <p:cNvSpPr/>
          <p:nvPr/>
        </p:nvSpPr>
        <p:spPr>
          <a:xfrm>
            <a:off x="9663769" y="2591918"/>
            <a:ext cx="2528229" cy="584775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Czech contribution: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Fibre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Switch Unit Actuator</a:t>
            </a:r>
            <a:endParaRPr kumimoji="0" lang="cs-CZ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F604CF-FCEF-5C57-66A4-A0A34A41F57F}"/>
              </a:ext>
            </a:extLst>
          </p:cNvPr>
          <p:cNvSpPr txBox="1"/>
          <p:nvPr/>
        </p:nvSpPr>
        <p:spPr>
          <a:xfrm>
            <a:off x="11185918" y="429221"/>
            <a:ext cx="86214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solidFill>
                  <a:prstClr val="white"/>
                </a:solidFill>
                <a:latin typeface="Calibri Light" panose="020F0302020204030204"/>
              </a:rPr>
              <a:t>*2035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088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lou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blipFill rotWithShape="0">
          <a:blip xmlns:r="http://schemas.openxmlformats.org/officeDocument/2006/relationships" r:embed="rId1"/>
          <a:stretch>
            <a:fillRect l="-1879" t="-1517"/>
          </a:stretch>
        </a:blip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kern="0" smtClean="0">
            <a:noFill/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blipFill rotWithShape="0">
          <a:blip xmlns:r="http://schemas.openxmlformats.org/officeDocument/2006/relationships" r:embed="rId1"/>
          <a:stretch>
            <a:fillRect l="-1879" t="-1517"/>
          </a:stretch>
        </a:blip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kern="0" smtClean="0">
            <a:noFill/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14443</TotalTime>
  <Words>370</Words>
  <Application>Microsoft Office PowerPoint</Application>
  <PresentationFormat>Širokoúhlá obrazovka</PresentationFormat>
  <Paragraphs>74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CMU Bright Roman</vt:lpstr>
      <vt:lpstr>Corbel</vt:lpstr>
      <vt:lpstr>Motiv Office</vt:lpstr>
      <vt:lpstr>Hloubka</vt:lpstr>
      <vt:lpstr>1_Motiv Office</vt:lpstr>
      <vt:lpstr>5_Motiv sady Office</vt:lpstr>
      <vt:lpstr>Diseño predeterminado</vt:lpstr>
      <vt:lpstr>1_Diseño predeterminado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sdfssdf</dc:title>
  <dc:creator>jirka</dc:creator>
  <cp:lastModifiedBy>jiri svoboda</cp:lastModifiedBy>
  <cp:revision>275</cp:revision>
  <dcterms:created xsi:type="dcterms:W3CDTF">2019-05-12T10:15:55Z</dcterms:created>
  <dcterms:modified xsi:type="dcterms:W3CDTF">2025-11-23T16:47:21Z</dcterms:modified>
</cp:coreProperties>
</file>