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3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4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theme/theme5.xml" ContentType="application/vnd.openxmlformats-officedocument.theme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6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7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theme/theme8.xml" ContentType="application/vnd.openxmlformats-officedocument.theme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9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theme/theme10.xml" ContentType="application/vnd.openxmlformats-officedocument.theme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60" r:id="rId1"/>
    <p:sldMasterId id="2147483680" r:id="rId2"/>
    <p:sldMasterId id="2147483716" r:id="rId3"/>
    <p:sldMasterId id="2147483735" r:id="rId4"/>
    <p:sldMasterId id="2147483755" r:id="rId5"/>
    <p:sldMasterId id="2147483795" r:id="rId6"/>
    <p:sldMasterId id="2147483815" r:id="rId7"/>
    <p:sldMasterId id="2147483855" r:id="rId8"/>
    <p:sldMasterId id="2147483903" r:id="rId9"/>
    <p:sldMasterId id="2147483923" r:id="rId10"/>
    <p:sldMasterId id="2147483943" r:id="rId11"/>
  </p:sldMasterIdLst>
  <p:notesMasterIdLst>
    <p:notesMasterId r:id="rId31"/>
  </p:notesMasterIdLst>
  <p:handoutMasterIdLst>
    <p:handoutMasterId r:id="rId32"/>
  </p:handoutMasterIdLst>
  <p:sldIdLst>
    <p:sldId id="265" r:id="rId12"/>
    <p:sldId id="267" r:id="rId13"/>
    <p:sldId id="822" r:id="rId14"/>
    <p:sldId id="319" r:id="rId15"/>
    <p:sldId id="316" r:id="rId16"/>
    <p:sldId id="281" r:id="rId17"/>
    <p:sldId id="314" r:id="rId18"/>
    <p:sldId id="624" r:id="rId19"/>
    <p:sldId id="824" r:id="rId20"/>
    <p:sldId id="823" r:id="rId21"/>
    <p:sldId id="632" r:id="rId22"/>
    <p:sldId id="826" r:id="rId23"/>
    <p:sldId id="825" r:id="rId24"/>
    <p:sldId id="627" r:id="rId25"/>
    <p:sldId id="635" r:id="rId26"/>
    <p:sldId id="628" r:id="rId27"/>
    <p:sldId id="639" r:id="rId28"/>
    <p:sldId id="638" r:id="rId29"/>
    <p:sldId id="827" r:id="rId3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aolo Soffitta" initials="PS" lastIdx="5" clrIdx="0">
    <p:extLst>
      <p:ext uri="{19B8F6BF-5375-455C-9EA6-DF929625EA0E}">
        <p15:presenceInfo xmlns:p15="http://schemas.microsoft.com/office/powerpoint/2012/main" userId="32d7e88258329c6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754" autoAdjust="0"/>
    <p:restoredTop sz="93194" autoAdjust="0"/>
  </p:normalViewPr>
  <p:slideViewPr>
    <p:cSldViewPr snapToGrid="0">
      <p:cViewPr>
        <p:scale>
          <a:sx n="69" d="100"/>
          <a:sy n="69" d="100"/>
        </p:scale>
        <p:origin x="576" y="39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8236"/>
    </p:cViewPr>
  </p:sorterViewPr>
  <p:notesViewPr>
    <p:cSldViewPr snapToGrid="0">
      <p:cViewPr varScale="1">
        <p:scale>
          <a:sx n="50" d="100"/>
          <a:sy n="50" d="100"/>
        </p:scale>
        <p:origin x="2640" y="2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3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handoutMaster" Target="handoutMasters/handout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theme" Target="theme/theme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viewProps" Target="viewProp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1A44B8-90BB-4CAC-8B90-880857BC0986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4A36156-6CBC-45C8-961C-B22BA97E78ED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92885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8F59E2-7D0E-44D9-B66B-901C3D11D2E6}" type="datetimeFigureOut">
              <a:rPr lang="en-US" smtClean="0"/>
              <a:t>11/20/2025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B001C3-A71B-499F-B70B-0BB8ADF2A17C}" type="slidenum">
              <a:rPr lang="en-US" smtClean="0"/>
              <a:t>‹N›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77912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001C3-A71B-499F-B70B-0BB8ADF2A17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1464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001C3-A71B-499F-B70B-0BB8ADF2A17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5065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001C3-A71B-499F-B70B-0BB8ADF2A17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9938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C1BE49-A094-40AA-8F38-AFD9192BF3F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02059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001C3-A71B-499F-B70B-0BB8ADF2A17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741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C1BE49-A094-40AA-8F38-AFD9192BF3F4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308696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C1BE49-A094-40AA-8F38-AFD9192BF3F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99025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0C1BE49-A094-40AA-8F38-AFD9192BF3F4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6003981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C1BE49-A094-40AA-8F38-AFD9192BF3F4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21479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1D175FE-FA3D-C305-D225-964D8E1FCC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351954A3-E9BB-A242-298E-321967CF5A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B26093B8-391F-71A4-43DE-4F9F5B444CA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F382541-9B20-759E-A8DC-6E5612BF515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5B001C3-A71B-499F-B70B-0BB8ADF2A17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435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9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0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0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1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">
    <p:bg>
      <p:bgPr>
        <a:blipFill dpi="0" rotWithShape="0">
          <a:blip r:embed="rId2" cstate="screen">
            <a:alphaModFix amt="3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9392670"/>
      </p:ext>
    </p:extLst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eft,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066800"/>
            <a:ext cx="8331200" cy="54102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8839200" y="1066800"/>
            <a:ext cx="3050117" cy="5410200"/>
          </a:xfrm>
        </p:spPr>
        <p:txBody>
          <a:bodyPr>
            <a:normAutofit/>
          </a:bodyPr>
          <a:lstStyle>
            <a:lvl1pPr>
              <a:defRPr sz="1500"/>
            </a:lvl1pPr>
            <a:lvl2pPr marL="385763" indent="-215504">
              <a:defRPr sz="1350"/>
            </a:lvl2pPr>
            <a:lvl3pPr marL="556022" indent="-170260">
              <a:defRPr sz="1200"/>
            </a:lvl3pPr>
            <a:lvl4pPr marL="731044" indent="-175022">
              <a:defRPr sz="105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98475"/>
      </p:ext>
    </p:extLst>
  </p:cSld>
  <p:clrMapOvr>
    <a:masterClrMapping/>
  </p:clrMapOvr>
  <p:transition>
    <p:fade/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48608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788370"/>
            <a:ext cx="5386917" cy="3951288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148608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788370"/>
            <a:ext cx="5389033" cy="3951288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673139876"/>
      </p:ext>
    </p:extLst>
  </p:cSld>
  <p:clrMapOvr>
    <a:masterClrMapping/>
  </p:clrMapOvr>
  <p:transition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eft,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066800"/>
            <a:ext cx="8331200" cy="54102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8839200" y="1066800"/>
            <a:ext cx="3050117" cy="5410200"/>
          </a:xfrm>
        </p:spPr>
        <p:txBody>
          <a:bodyPr>
            <a:normAutofit/>
          </a:bodyPr>
          <a:lstStyle>
            <a:lvl1pPr>
              <a:defRPr sz="1500"/>
            </a:lvl1pPr>
            <a:lvl2pPr marL="385763" indent="-215504">
              <a:defRPr sz="1350"/>
            </a:lvl2pPr>
            <a:lvl3pPr marL="556022" indent="-170260">
              <a:defRPr sz="1200"/>
            </a:lvl3pPr>
            <a:lvl4pPr marL="731044" indent="-175022">
              <a:defRPr sz="105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59408781"/>
      </p:ext>
    </p:extLst>
  </p:cSld>
  <p:clrMapOvr>
    <a:masterClrMapping/>
  </p:clrMapOvr>
  <p:transition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,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7A683-670E-466E-9FB4-F209BA7DE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73298F-7F9D-479F-9563-63493DDDA0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73483" y="953679"/>
            <a:ext cx="7918516" cy="54102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981AB8-2C07-4862-9D5B-F8B3AE4F653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04800" y="1010239"/>
            <a:ext cx="3050117" cy="5410200"/>
          </a:xfrm>
        </p:spPr>
        <p:txBody>
          <a:bodyPr>
            <a:normAutofit/>
          </a:bodyPr>
          <a:lstStyle>
            <a:lvl1pPr>
              <a:defRPr sz="1500"/>
            </a:lvl1pPr>
            <a:lvl2pPr marL="385763" indent="-215504">
              <a:defRPr sz="1350"/>
            </a:lvl2pPr>
            <a:lvl3pPr marL="556022" indent="-170260">
              <a:defRPr sz="1200"/>
            </a:lvl3pPr>
            <a:lvl4pPr marL="731044" indent="-175022">
              <a:defRPr sz="105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427194841"/>
      </p:ext>
    </p:extLst>
  </p:cSld>
  <p:clrMapOvr>
    <a:masterClrMapping/>
  </p:clrMapOvr>
  <p:transition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6D1F7-3DE9-4629-A8E9-AE82E9BD8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3715075"/>
      </p:ext>
    </p:extLst>
  </p:cSld>
  <p:clrMapOvr>
    <a:masterClrMapping/>
  </p:clrMapOvr>
  <p:transition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60561550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P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641600" y="381000"/>
            <a:ext cx="8940800" cy="914400"/>
          </a:xfrm>
        </p:spPr>
        <p:txBody>
          <a:bodyPr/>
          <a:lstStyle>
            <a:lvl1pPr>
              <a:defRPr cap="small" baseline="0"/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609600" y="1447800"/>
            <a:ext cx="109728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3539434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sm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167F2D4-F51D-3542-B776-36B4152875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81233" y="6477000"/>
            <a:ext cx="60960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prstClr val="white"/>
                </a:solidFill>
              </a:rPr>
              <a:t>Czech-Italian Collaboration Workshop &amp; Enrico Costa Award 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Date Placeholder 5">
            <a:extLst>
              <a:ext uri="{FF2B5EF4-FFF2-40B4-BE49-F238E27FC236}">
                <a16:creationId xmlns:a16="http://schemas.microsoft.com/office/drawing/2014/main" id="{520183C8-3E5A-7944-B374-66F4E690A9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5801" y="6477000"/>
            <a:ext cx="2438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24 November 2025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4F601EA-F37C-2F4F-96DD-9815ABD1ACD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1371600"/>
            <a:ext cx="10972800" cy="5029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40907574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sm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337297-65E8-2744-A552-26FC1EF386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81233" y="6477000"/>
            <a:ext cx="60960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prstClr val="white"/>
                </a:solidFill>
              </a:rPr>
              <a:t>Czech-Italian Collaboration Workshop &amp; Enrico Costa Award 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B033030-B233-6743-B307-8BE0F1C55E3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05801" y="6477000"/>
            <a:ext cx="2438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24 November 2025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B5A228C-04E8-9544-92FD-EC5148682C8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04468" y="1374808"/>
            <a:ext cx="5388864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D494BB2B-D1A4-3740-BABE-69E54F026AD6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193536" y="1374808"/>
            <a:ext cx="5388864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734309172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0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641600" y="152400"/>
            <a:ext cx="8940800" cy="914400"/>
          </a:xfrm>
        </p:spPr>
        <p:txBody>
          <a:bodyPr/>
          <a:lstStyle>
            <a:lvl1pPr>
              <a:defRPr cap="sm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F3C4886-12BA-DC43-889D-2A0502BC37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81233" y="6477000"/>
            <a:ext cx="60960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prstClr val="white"/>
                </a:solidFill>
              </a:rPr>
              <a:t>Czech-Italian Collaboration Workshop &amp; Enrico Costa Award 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5">
            <a:extLst>
              <a:ext uri="{FF2B5EF4-FFF2-40B4-BE49-F238E27FC236}">
                <a16:creationId xmlns:a16="http://schemas.microsoft.com/office/drawing/2014/main" id="{D7821B5D-B40E-5C4F-B732-961F37E97C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5801" y="6477000"/>
            <a:ext cx="2438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24 November 2025</a:t>
            </a:r>
          </a:p>
        </p:txBody>
      </p:sp>
    </p:spTree>
    <p:extLst>
      <p:ext uri="{BB962C8B-B14F-4D97-AF65-F5344CB8AC3E}">
        <p14:creationId xmlns:p14="http://schemas.microsoft.com/office/powerpoint/2010/main" val="85971697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81121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,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7A683-670E-466E-9FB4-F209BA7DE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73298F-7F9D-479F-9563-63493DDDA0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73483" y="953679"/>
            <a:ext cx="7918516" cy="54102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981AB8-2C07-4862-9D5B-F8B3AE4F653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04800" y="1010239"/>
            <a:ext cx="3050117" cy="5410200"/>
          </a:xfrm>
        </p:spPr>
        <p:txBody>
          <a:bodyPr>
            <a:normAutofit/>
          </a:bodyPr>
          <a:lstStyle>
            <a:lvl1pPr>
              <a:defRPr sz="1500"/>
            </a:lvl1pPr>
            <a:lvl2pPr marL="385763" indent="-215504">
              <a:defRPr sz="1350"/>
            </a:lvl2pPr>
            <a:lvl3pPr marL="556022" indent="-170260">
              <a:defRPr sz="1200"/>
            </a:lvl3pPr>
            <a:lvl4pPr marL="731044" indent="-175022">
              <a:defRPr sz="105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57202871"/>
      </p:ext>
    </p:extLst>
  </p:cSld>
  <p:clrMapOvr>
    <a:masterClrMapping/>
  </p:clrMapOvr>
  <p:transition>
    <p:fade/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 userDrawn="1"/>
        </p:nvSpPr>
        <p:spPr>
          <a:xfrm>
            <a:off x="0" y="6572272"/>
            <a:ext cx="12192000" cy="2857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8" name="Segnaposto numero diapositiva 3"/>
          <p:cNvSpPr txBox="1">
            <a:spLocks/>
          </p:cNvSpPr>
          <p:nvPr userDrawn="1"/>
        </p:nvSpPr>
        <p:spPr>
          <a:xfrm>
            <a:off x="11430039" y="6572272"/>
            <a:ext cx="666755" cy="2857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z="18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262814-E5FC-43A8-A5A4-AE54A705D22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6619769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">
    <p:bg>
      <p:bgPr>
        <a:blipFill dpi="0" rotWithShape="0">
          <a:blip r:embed="rId2" cstate="screen">
            <a:alphaModFix amt="3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74831055"/>
      </p:ext>
    </p:extLst>
  </p:cSld>
  <p:clrMapOvr>
    <a:masterClrMapping/>
  </p:clrMapOvr>
  <p:transition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it-IT" dirty="0" err="1"/>
              <a:t>Polarimetry</a:t>
            </a:r>
            <a:r>
              <a:rPr lang="it-IT" dirty="0"/>
              <a:t> in the 2-10 </a:t>
            </a:r>
            <a:r>
              <a:rPr lang="it-IT" dirty="0" err="1"/>
              <a:t>keV</a:t>
            </a:r>
            <a:r>
              <a:rPr lang="it-IT" dirty="0"/>
              <a:t> </a:t>
            </a:r>
            <a:r>
              <a:rPr lang="it-IT" dirty="0" err="1"/>
              <a:t>energy</a:t>
            </a:r>
            <a:r>
              <a:rPr lang="it-IT" dirty="0"/>
              <a:t> band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7902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4065741"/>
      </p:ext>
    </p:extLst>
  </p:cSld>
  <p:clrMapOvr>
    <a:masterClrMapping/>
  </p:clrMapOvr>
  <p:transition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blipFill dpi="0" rotWithShape="0">
          <a:blip r:embed="rId2" cstate="screen">
            <a:alphaModFix amt="3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484F90E-8E67-455C-BDF5-FE6CD62B1362}"/>
              </a:ext>
            </a:extLst>
          </p:cNvPr>
          <p:cNvSpPr txBox="1"/>
          <p:nvPr userDrawn="1"/>
        </p:nvSpPr>
        <p:spPr>
          <a:xfrm>
            <a:off x="10566400" y="6604217"/>
            <a:ext cx="1524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Page </a:t>
            </a:r>
            <a:fld id="{D67FD47B-5263-4F60-B17C-6DBD6A524A58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9884555"/>
      </p:ext>
    </p:extLst>
  </p:cSld>
  <p:clrMapOvr>
    <a:masterClrMapping/>
  </p:clrMapOvr>
  <p:transition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7696" y="228600"/>
            <a:ext cx="10294705" cy="685800"/>
          </a:xfrm>
        </p:spPr>
        <p:txBody>
          <a:bodyPr>
            <a:normAutofit/>
          </a:bodyPr>
          <a:lstStyle>
            <a:lvl1pPr>
              <a:defRPr sz="19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0666785"/>
      </p:ext>
    </p:extLst>
  </p:cSld>
  <p:clrMapOvr>
    <a:masterClrMapping/>
  </p:clrMapOvr>
  <p:transition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62638"/>
            <a:ext cx="5384800" cy="5181600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 marL="685800" indent="-215504">
              <a:defRPr sz="1200"/>
            </a:lvl3pPr>
            <a:lvl4pPr marL="901304" indent="-215504">
              <a:defRPr sz="1200"/>
            </a:lvl4pPr>
            <a:lvl5pPr marL="1116806" indent="-215504"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62638"/>
            <a:ext cx="5384800" cy="5181600"/>
          </a:xfrm>
        </p:spPr>
        <p:txBody>
          <a:bodyPr vert="horz" lIns="91440" tIns="45720" rIns="91440" bIns="45720" rtlCol="0">
            <a:normAutofit/>
          </a:bodyPr>
          <a:lstStyle>
            <a:lvl1pPr algn="l" defTabSz="685800" rtl="0" eaLnBrk="1" latinLnBrk="0" hangingPunct="1">
              <a:spcBef>
                <a:spcPct val="20000"/>
              </a:spcBef>
              <a:buClr>
                <a:schemeClr val="tx2"/>
              </a:buClr>
              <a:defRPr lang="en-US" sz="15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 Narrow" pitchFamily="34" charset="0"/>
              <a:buChar char="—"/>
              <a:defRPr lang="en-US" sz="135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 Narrow" pitchFamily="34" charset="0"/>
              <a:buChar char="—"/>
              <a:defRPr lang="en-US" sz="1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 Narrow" pitchFamily="34" charset="0"/>
              <a:buChar char="—"/>
              <a:defRPr lang="en-US" sz="1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 Narrow" pitchFamily="34" charset="0"/>
              <a:buChar char="—"/>
              <a:defRPr lang="en-US" sz="1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972623753"/>
      </p:ext>
    </p:extLst>
  </p:cSld>
  <p:clrMapOvr>
    <a:masterClrMapping/>
  </p:clrMapOvr>
  <p:transition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F3460-5A0E-46FE-B71D-2EADB17B2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90F8ED-1954-4090-86DB-AD241E3685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162639"/>
            <a:ext cx="11034445" cy="2268930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 marL="685800" indent="-215504">
              <a:defRPr sz="1200"/>
            </a:lvl3pPr>
            <a:lvl4pPr marL="901304" indent="-215504">
              <a:defRPr sz="1200"/>
            </a:lvl4pPr>
            <a:lvl5pPr marL="1116806" indent="-215504"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748EE40-46BE-4A43-A39C-A42F3DCCC8BF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07319" y="3616452"/>
            <a:ext cx="11034445" cy="2393933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 marL="685800" indent="-215504">
              <a:defRPr sz="1200"/>
            </a:lvl3pPr>
            <a:lvl4pPr marL="901304" indent="-215504">
              <a:defRPr sz="1200"/>
            </a:lvl4pPr>
            <a:lvl5pPr marL="1116806" indent="-215504"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177819086"/>
      </p:ext>
    </p:extLst>
  </p:cSld>
  <p:clrMapOvr>
    <a:masterClrMapping/>
  </p:clrMapOvr>
  <p:transition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 userDrawn="1"/>
        </p:nvCxnSpPr>
        <p:spPr>
          <a:xfrm rot="5400000">
            <a:off x="3429000" y="3733800"/>
            <a:ext cx="5334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1"/>
            <a:ext cx="5689600" cy="2590800"/>
          </a:xfrm>
        </p:spPr>
        <p:txBody>
          <a:bodyPr>
            <a:normAutofit/>
          </a:bodyPr>
          <a:lstStyle>
            <a:lvl1pPr>
              <a:defRPr sz="1500"/>
            </a:lvl1pPr>
            <a:lvl2pPr marL="345281" indent="-215504">
              <a:defRPr sz="1350"/>
            </a:lvl2pPr>
            <a:lvl3pPr marL="556022" indent="-210741">
              <a:defRPr sz="1200"/>
            </a:lvl3pPr>
            <a:lvl4pPr marL="731044" indent="-175022">
              <a:defRPr sz="1050"/>
            </a:lvl4pPr>
            <a:lvl5pPr marL="1116806" indent="-215504"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304800" y="3810000"/>
            <a:ext cx="5689600" cy="2590800"/>
          </a:xfrm>
        </p:spPr>
        <p:txBody>
          <a:bodyPr>
            <a:normAutofit/>
          </a:bodyPr>
          <a:lstStyle>
            <a:lvl1pPr>
              <a:defRPr sz="1500"/>
            </a:lvl1pPr>
            <a:lvl2pPr marL="345281" indent="-215504">
              <a:defRPr sz="1350"/>
            </a:lvl2pPr>
            <a:lvl3pPr marL="556022" indent="-210741">
              <a:defRPr sz="1200"/>
            </a:lvl3pPr>
            <a:lvl4pPr marL="731044" indent="-175022">
              <a:defRPr sz="1050"/>
            </a:lvl4pPr>
            <a:lvl5pPr marL="1116806" indent="-215504"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6197600" y="1066800"/>
            <a:ext cx="5689600" cy="2590800"/>
          </a:xfrm>
        </p:spPr>
        <p:txBody>
          <a:bodyPr>
            <a:normAutofit/>
          </a:bodyPr>
          <a:lstStyle>
            <a:lvl1pPr>
              <a:defRPr sz="1500"/>
            </a:lvl1pPr>
            <a:lvl2pPr marL="345281" indent="-215504">
              <a:defRPr sz="1350"/>
            </a:lvl2pPr>
            <a:lvl3pPr marL="556022" indent="-210741">
              <a:defRPr sz="1200"/>
            </a:lvl3pPr>
            <a:lvl4pPr marL="731044" indent="-175022">
              <a:defRPr sz="1050"/>
            </a:lvl4pPr>
            <a:lvl5pPr marL="1116806" indent="-215504"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5"/>
          </p:nvPr>
        </p:nvSpPr>
        <p:spPr>
          <a:xfrm>
            <a:off x="6197600" y="3809999"/>
            <a:ext cx="5689600" cy="2590800"/>
          </a:xfrm>
        </p:spPr>
        <p:txBody>
          <a:bodyPr>
            <a:normAutofit/>
          </a:bodyPr>
          <a:lstStyle>
            <a:lvl1pPr>
              <a:defRPr sz="1500"/>
            </a:lvl1pPr>
            <a:lvl2pPr marL="345281" indent="-215504">
              <a:defRPr sz="1350"/>
            </a:lvl2pPr>
            <a:lvl3pPr marL="556022" indent="-210741">
              <a:defRPr sz="1200"/>
            </a:lvl3pPr>
            <a:lvl4pPr marL="731044" indent="-175022">
              <a:defRPr sz="1050"/>
            </a:lvl4pPr>
            <a:lvl5pPr marL="1116806" indent="-215504"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304800" y="3733800"/>
            <a:ext cx="115824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8615481"/>
      </p:ext>
    </p:extLst>
  </p:cSld>
  <p:clrMapOvr>
    <a:masterClrMapping/>
  </p:clrMapOvr>
  <p:transition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48608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788370"/>
            <a:ext cx="5386917" cy="3951288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148608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788370"/>
            <a:ext cx="5389033" cy="3951288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591499107"/>
      </p:ext>
    </p:extLst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6D1F7-3DE9-4629-A8E9-AE82E9BD8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104537"/>
      </p:ext>
    </p:extLst>
  </p:cSld>
  <p:clrMapOvr>
    <a:masterClrMapping/>
  </p:clrMapOvr>
  <p:transition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eft,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066800"/>
            <a:ext cx="8331200" cy="54102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8839200" y="1066800"/>
            <a:ext cx="3050117" cy="5410200"/>
          </a:xfrm>
        </p:spPr>
        <p:txBody>
          <a:bodyPr>
            <a:normAutofit/>
          </a:bodyPr>
          <a:lstStyle>
            <a:lvl1pPr>
              <a:defRPr sz="1500"/>
            </a:lvl1pPr>
            <a:lvl2pPr marL="385763" indent="-215504">
              <a:defRPr sz="1350"/>
            </a:lvl2pPr>
            <a:lvl3pPr marL="556022" indent="-170260">
              <a:defRPr sz="1200"/>
            </a:lvl3pPr>
            <a:lvl4pPr marL="731044" indent="-175022">
              <a:defRPr sz="105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51617795"/>
      </p:ext>
    </p:extLst>
  </p:cSld>
  <p:clrMapOvr>
    <a:masterClrMapping/>
  </p:clrMapOvr>
  <p:transition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,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7A683-670E-466E-9FB4-F209BA7DE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73298F-7F9D-479F-9563-63493DDDA0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73483" y="953679"/>
            <a:ext cx="7918516" cy="54102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981AB8-2C07-4862-9D5B-F8B3AE4F653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04800" y="1010239"/>
            <a:ext cx="3050117" cy="5410200"/>
          </a:xfrm>
        </p:spPr>
        <p:txBody>
          <a:bodyPr>
            <a:normAutofit/>
          </a:bodyPr>
          <a:lstStyle>
            <a:lvl1pPr>
              <a:defRPr sz="1500"/>
            </a:lvl1pPr>
            <a:lvl2pPr marL="385763" indent="-215504">
              <a:defRPr sz="1350"/>
            </a:lvl2pPr>
            <a:lvl3pPr marL="556022" indent="-170260">
              <a:defRPr sz="1200"/>
            </a:lvl3pPr>
            <a:lvl4pPr marL="731044" indent="-175022">
              <a:defRPr sz="105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665784685"/>
      </p:ext>
    </p:extLst>
  </p:cSld>
  <p:clrMapOvr>
    <a:masterClrMapping/>
  </p:clrMapOvr>
  <p:transition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6D1F7-3DE9-4629-A8E9-AE82E9BD8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6385966"/>
      </p:ext>
    </p:extLst>
  </p:cSld>
  <p:clrMapOvr>
    <a:masterClrMapping/>
  </p:clrMapOvr>
  <p:transition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27736525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P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641600" y="381000"/>
            <a:ext cx="8940800" cy="914400"/>
          </a:xfrm>
        </p:spPr>
        <p:txBody>
          <a:bodyPr/>
          <a:lstStyle>
            <a:lvl1pPr>
              <a:defRPr cap="small" baseline="0"/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609600" y="1447800"/>
            <a:ext cx="109728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626287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sm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167F2D4-F51D-3542-B776-36B4152875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81233" y="6477000"/>
            <a:ext cx="60960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prstClr val="white"/>
                </a:solidFill>
              </a:rPr>
              <a:t>Czech-Italian Collaboration Workshop &amp; Enrico Costa Award 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Date Placeholder 5">
            <a:extLst>
              <a:ext uri="{FF2B5EF4-FFF2-40B4-BE49-F238E27FC236}">
                <a16:creationId xmlns:a16="http://schemas.microsoft.com/office/drawing/2014/main" id="{520183C8-3E5A-7944-B374-66F4E690A9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5801" y="6477000"/>
            <a:ext cx="2438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24 November 2025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4F601EA-F37C-2F4F-96DD-9815ABD1ACD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1371600"/>
            <a:ext cx="10972800" cy="5029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849339768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sm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337297-65E8-2744-A552-26FC1EF386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81233" y="6477000"/>
            <a:ext cx="60960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prstClr val="white"/>
                </a:solidFill>
              </a:rPr>
              <a:t>Czech-Italian Collaboration Workshop &amp; Enrico Costa Award 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B033030-B233-6743-B307-8BE0F1C55E3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05801" y="6477000"/>
            <a:ext cx="2438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24 November 2025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B5A228C-04E8-9544-92FD-EC5148682C8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04468" y="1374808"/>
            <a:ext cx="5388864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D494BB2B-D1A4-3740-BABE-69E54F026AD6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193536" y="1374808"/>
            <a:ext cx="5388864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14808962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0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641600" y="152400"/>
            <a:ext cx="8940800" cy="914400"/>
          </a:xfrm>
        </p:spPr>
        <p:txBody>
          <a:bodyPr/>
          <a:lstStyle>
            <a:lvl1pPr>
              <a:defRPr cap="sm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F3C4886-12BA-DC43-889D-2A0502BC37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81233" y="6477000"/>
            <a:ext cx="60960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prstClr val="white"/>
                </a:solidFill>
              </a:rPr>
              <a:t>Czech-Italian Collaboration Workshop &amp; Enrico Costa Award 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5">
            <a:extLst>
              <a:ext uri="{FF2B5EF4-FFF2-40B4-BE49-F238E27FC236}">
                <a16:creationId xmlns:a16="http://schemas.microsoft.com/office/drawing/2014/main" id="{D7821B5D-B40E-5C4F-B732-961F37E97C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5801" y="6477000"/>
            <a:ext cx="2438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24 November 2025</a:t>
            </a:r>
          </a:p>
        </p:txBody>
      </p:sp>
    </p:spTree>
    <p:extLst>
      <p:ext uri="{BB962C8B-B14F-4D97-AF65-F5344CB8AC3E}">
        <p14:creationId xmlns:p14="http://schemas.microsoft.com/office/powerpoint/2010/main" val="57188467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 userDrawn="1"/>
        </p:nvSpPr>
        <p:spPr>
          <a:xfrm>
            <a:off x="0" y="6572272"/>
            <a:ext cx="12192000" cy="2857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8" name="Segnaposto numero diapositiva 3"/>
          <p:cNvSpPr txBox="1">
            <a:spLocks/>
          </p:cNvSpPr>
          <p:nvPr userDrawn="1"/>
        </p:nvSpPr>
        <p:spPr>
          <a:xfrm>
            <a:off x="11430039" y="6572272"/>
            <a:ext cx="666755" cy="2857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z="18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262814-E5FC-43A8-A5A4-AE54A705D22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398149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">
    <p:bg>
      <p:bgPr>
        <a:blipFill dpi="0" rotWithShape="0">
          <a:blip r:embed="rId2" cstate="screen">
            <a:alphaModFix amt="3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39146031"/>
      </p:ext>
    </p:extLst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1246991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it-IT" dirty="0" err="1"/>
              <a:t>Polarimetry</a:t>
            </a:r>
            <a:r>
              <a:rPr lang="it-IT" dirty="0"/>
              <a:t> in the 2-10 </a:t>
            </a:r>
            <a:r>
              <a:rPr lang="it-IT" dirty="0" err="1"/>
              <a:t>keV</a:t>
            </a:r>
            <a:r>
              <a:rPr lang="it-IT" dirty="0"/>
              <a:t> </a:t>
            </a:r>
            <a:r>
              <a:rPr lang="it-IT" dirty="0" err="1"/>
              <a:t>energy</a:t>
            </a:r>
            <a:r>
              <a:rPr lang="it-IT" dirty="0"/>
              <a:t> band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19715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203518"/>
      </p:ext>
    </p:extLst>
  </p:cSld>
  <p:clrMapOvr>
    <a:masterClrMapping/>
  </p:clrMapOvr>
  <p:transition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blipFill dpi="0" rotWithShape="0">
          <a:blip r:embed="rId2" cstate="screen">
            <a:alphaModFix amt="3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484F90E-8E67-455C-BDF5-FE6CD62B1362}"/>
              </a:ext>
            </a:extLst>
          </p:cNvPr>
          <p:cNvSpPr txBox="1"/>
          <p:nvPr userDrawn="1"/>
        </p:nvSpPr>
        <p:spPr>
          <a:xfrm>
            <a:off x="10566400" y="6604217"/>
            <a:ext cx="1524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Page </a:t>
            </a:r>
            <a:fld id="{D67FD47B-5263-4F60-B17C-6DBD6A524A58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7651147"/>
      </p:ext>
    </p:extLst>
  </p:cSld>
  <p:clrMapOvr>
    <a:masterClrMapping/>
  </p:clrMapOvr>
  <p:transition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7696" y="228600"/>
            <a:ext cx="10294705" cy="685800"/>
          </a:xfrm>
        </p:spPr>
        <p:txBody>
          <a:bodyPr>
            <a:normAutofit/>
          </a:bodyPr>
          <a:lstStyle>
            <a:lvl1pPr>
              <a:defRPr sz="19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7590246"/>
      </p:ext>
    </p:extLst>
  </p:cSld>
  <p:clrMapOvr>
    <a:masterClrMapping/>
  </p:clrMapOvr>
  <p:transition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62638"/>
            <a:ext cx="5384800" cy="5181600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 marL="685800" indent="-215504">
              <a:defRPr sz="1200"/>
            </a:lvl3pPr>
            <a:lvl4pPr marL="901304" indent="-215504">
              <a:defRPr sz="1200"/>
            </a:lvl4pPr>
            <a:lvl5pPr marL="1116806" indent="-215504"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62638"/>
            <a:ext cx="5384800" cy="5181600"/>
          </a:xfrm>
        </p:spPr>
        <p:txBody>
          <a:bodyPr vert="horz" lIns="91440" tIns="45720" rIns="91440" bIns="45720" rtlCol="0">
            <a:normAutofit/>
          </a:bodyPr>
          <a:lstStyle>
            <a:lvl1pPr algn="l" defTabSz="685800" rtl="0" eaLnBrk="1" latinLnBrk="0" hangingPunct="1">
              <a:spcBef>
                <a:spcPct val="20000"/>
              </a:spcBef>
              <a:buClr>
                <a:schemeClr val="tx2"/>
              </a:buClr>
              <a:defRPr lang="en-US" sz="15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 Narrow" pitchFamily="34" charset="0"/>
              <a:buChar char="—"/>
              <a:defRPr lang="en-US" sz="135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 Narrow" pitchFamily="34" charset="0"/>
              <a:buChar char="—"/>
              <a:defRPr lang="en-US" sz="1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 Narrow" pitchFamily="34" charset="0"/>
              <a:buChar char="—"/>
              <a:defRPr lang="en-US" sz="1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 Narrow" pitchFamily="34" charset="0"/>
              <a:buChar char="—"/>
              <a:defRPr lang="en-US" sz="1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907597395"/>
      </p:ext>
    </p:extLst>
  </p:cSld>
  <p:clrMapOvr>
    <a:masterClrMapping/>
  </p:clrMapOvr>
  <p:transition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F3460-5A0E-46FE-B71D-2EADB17B2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90F8ED-1954-4090-86DB-AD241E3685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162639"/>
            <a:ext cx="11034445" cy="2268930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 marL="685800" indent="-215504">
              <a:defRPr sz="1200"/>
            </a:lvl3pPr>
            <a:lvl4pPr marL="901304" indent="-215504">
              <a:defRPr sz="1200"/>
            </a:lvl4pPr>
            <a:lvl5pPr marL="1116806" indent="-215504"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748EE40-46BE-4A43-A39C-A42F3DCCC8BF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07319" y="3616452"/>
            <a:ext cx="11034445" cy="2393933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 marL="685800" indent="-215504">
              <a:defRPr sz="1200"/>
            </a:lvl3pPr>
            <a:lvl4pPr marL="901304" indent="-215504">
              <a:defRPr sz="1200"/>
            </a:lvl4pPr>
            <a:lvl5pPr marL="1116806" indent="-215504"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891064840"/>
      </p:ext>
    </p:extLst>
  </p:cSld>
  <p:clrMapOvr>
    <a:masterClrMapping/>
  </p:clrMapOvr>
  <p:transition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 userDrawn="1"/>
        </p:nvCxnSpPr>
        <p:spPr>
          <a:xfrm rot="5400000">
            <a:off x="3429000" y="3733800"/>
            <a:ext cx="5334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1"/>
            <a:ext cx="5689600" cy="2590800"/>
          </a:xfrm>
        </p:spPr>
        <p:txBody>
          <a:bodyPr>
            <a:normAutofit/>
          </a:bodyPr>
          <a:lstStyle>
            <a:lvl1pPr>
              <a:defRPr sz="1500"/>
            </a:lvl1pPr>
            <a:lvl2pPr marL="345281" indent="-215504">
              <a:defRPr sz="1350"/>
            </a:lvl2pPr>
            <a:lvl3pPr marL="556022" indent="-210741">
              <a:defRPr sz="1200"/>
            </a:lvl3pPr>
            <a:lvl4pPr marL="731044" indent="-175022">
              <a:defRPr sz="1050"/>
            </a:lvl4pPr>
            <a:lvl5pPr marL="1116806" indent="-215504"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304800" y="3810000"/>
            <a:ext cx="5689600" cy="2590800"/>
          </a:xfrm>
        </p:spPr>
        <p:txBody>
          <a:bodyPr>
            <a:normAutofit/>
          </a:bodyPr>
          <a:lstStyle>
            <a:lvl1pPr>
              <a:defRPr sz="1500"/>
            </a:lvl1pPr>
            <a:lvl2pPr marL="345281" indent="-215504">
              <a:defRPr sz="1350"/>
            </a:lvl2pPr>
            <a:lvl3pPr marL="556022" indent="-210741">
              <a:defRPr sz="1200"/>
            </a:lvl3pPr>
            <a:lvl4pPr marL="731044" indent="-175022">
              <a:defRPr sz="1050"/>
            </a:lvl4pPr>
            <a:lvl5pPr marL="1116806" indent="-215504"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6197600" y="1066800"/>
            <a:ext cx="5689600" cy="2590800"/>
          </a:xfrm>
        </p:spPr>
        <p:txBody>
          <a:bodyPr>
            <a:normAutofit/>
          </a:bodyPr>
          <a:lstStyle>
            <a:lvl1pPr>
              <a:defRPr sz="1500"/>
            </a:lvl1pPr>
            <a:lvl2pPr marL="345281" indent="-215504">
              <a:defRPr sz="1350"/>
            </a:lvl2pPr>
            <a:lvl3pPr marL="556022" indent="-210741">
              <a:defRPr sz="1200"/>
            </a:lvl3pPr>
            <a:lvl4pPr marL="731044" indent="-175022">
              <a:defRPr sz="1050"/>
            </a:lvl4pPr>
            <a:lvl5pPr marL="1116806" indent="-215504"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5"/>
          </p:nvPr>
        </p:nvSpPr>
        <p:spPr>
          <a:xfrm>
            <a:off x="6197600" y="3809999"/>
            <a:ext cx="5689600" cy="2590800"/>
          </a:xfrm>
        </p:spPr>
        <p:txBody>
          <a:bodyPr>
            <a:normAutofit/>
          </a:bodyPr>
          <a:lstStyle>
            <a:lvl1pPr>
              <a:defRPr sz="1500"/>
            </a:lvl1pPr>
            <a:lvl2pPr marL="345281" indent="-215504">
              <a:defRPr sz="1350"/>
            </a:lvl2pPr>
            <a:lvl3pPr marL="556022" indent="-210741">
              <a:defRPr sz="1200"/>
            </a:lvl3pPr>
            <a:lvl4pPr marL="731044" indent="-175022">
              <a:defRPr sz="1050"/>
            </a:lvl4pPr>
            <a:lvl5pPr marL="1116806" indent="-215504"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304800" y="3733800"/>
            <a:ext cx="115824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6172283"/>
      </p:ext>
    </p:extLst>
  </p:cSld>
  <p:clrMapOvr>
    <a:masterClrMapping/>
  </p:clrMapOvr>
  <p:transition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48608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788370"/>
            <a:ext cx="5386917" cy="3951288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148608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788370"/>
            <a:ext cx="5389033" cy="3951288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331332578"/>
      </p:ext>
    </p:extLst>
  </p:cSld>
  <p:clrMapOvr>
    <a:masterClrMapping/>
  </p:clrMapOvr>
  <p:transition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eft,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066800"/>
            <a:ext cx="8331200" cy="54102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8839200" y="1066800"/>
            <a:ext cx="3050117" cy="5410200"/>
          </a:xfrm>
        </p:spPr>
        <p:txBody>
          <a:bodyPr>
            <a:normAutofit/>
          </a:bodyPr>
          <a:lstStyle>
            <a:lvl1pPr>
              <a:defRPr sz="1500"/>
            </a:lvl1pPr>
            <a:lvl2pPr marL="385763" indent="-215504">
              <a:defRPr sz="1350"/>
            </a:lvl2pPr>
            <a:lvl3pPr marL="556022" indent="-170260">
              <a:defRPr sz="1200"/>
            </a:lvl3pPr>
            <a:lvl4pPr marL="731044" indent="-175022">
              <a:defRPr sz="105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81243577"/>
      </p:ext>
    </p:extLst>
  </p:cSld>
  <p:clrMapOvr>
    <a:masterClrMapping/>
  </p:clrMapOvr>
  <p:transition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,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7A683-670E-466E-9FB4-F209BA7DE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73298F-7F9D-479F-9563-63493DDDA0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73483" y="953679"/>
            <a:ext cx="7918516" cy="54102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981AB8-2C07-4862-9D5B-F8B3AE4F653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04800" y="1010239"/>
            <a:ext cx="3050117" cy="5410200"/>
          </a:xfrm>
        </p:spPr>
        <p:txBody>
          <a:bodyPr>
            <a:normAutofit/>
          </a:bodyPr>
          <a:lstStyle>
            <a:lvl1pPr>
              <a:defRPr sz="1500"/>
            </a:lvl1pPr>
            <a:lvl2pPr marL="385763" indent="-215504">
              <a:defRPr sz="1350"/>
            </a:lvl2pPr>
            <a:lvl3pPr marL="556022" indent="-170260">
              <a:defRPr sz="1200"/>
            </a:lvl3pPr>
            <a:lvl4pPr marL="731044" indent="-175022">
              <a:defRPr sz="105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304931826"/>
      </p:ext>
    </p:extLst>
  </p:cSld>
  <p:clrMapOvr>
    <a:masterClrMapping/>
  </p:clrMapOvr>
  <p:transition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P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641600" y="381000"/>
            <a:ext cx="8940800" cy="914400"/>
          </a:xfrm>
        </p:spPr>
        <p:txBody>
          <a:bodyPr/>
          <a:lstStyle>
            <a:lvl1pPr>
              <a:defRPr cap="small" baseline="0"/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609600" y="1447800"/>
            <a:ext cx="109728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2585726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6D1F7-3DE9-4629-A8E9-AE82E9BD8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807595"/>
      </p:ext>
    </p:extLst>
  </p:cSld>
  <p:clrMapOvr>
    <a:masterClrMapping/>
  </p:clrMapOvr>
  <p:transition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54344943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P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641600" y="381000"/>
            <a:ext cx="8940800" cy="914400"/>
          </a:xfrm>
        </p:spPr>
        <p:txBody>
          <a:bodyPr/>
          <a:lstStyle>
            <a:lvl1pPr>
              <a:defRPr cap="small" baseline="0"/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609600" y="1447800"/>
            <a:ext cx="109728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0730313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sm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167F2D4-F51D-3542-B776-36B4152875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81233" y="6477000"/>
            <a:ext cx="60960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prstClr val="white"/>
                </a:solidFill>
              </a:rPr>
              <a:t>Czech-Italian Collaboration Workshop &amp; Enrico Costa Award 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Date Placeholder 5">
            <a:extLst>
              <a:ext uri="{FF2B5EF4-FFF2-40B4-BE49-F238E27FC236}">
                <a16:creationId xmlns:a16="http://schemas.microsoft.com/office/drawing/2014/main" id="{520183C8-3E5A-7944-B374-66F4E690A9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5801" y="6477000"/>
            <a:ext cx="2438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24 November 2025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4F601EA-F37C-2F4F-96DD-9815ABD1ACD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1371600"/>
            <a:ext cx="10972800" cy="5029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33797339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sm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337297-65E8-2744-A552-26FC1EF386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81233" y="6477000"/>
            <a:ext cx="60960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prstClr val="white"/>
                </a:solidFill>
              </a:rPr>
              <a:t>Czech-Italian Collaboration Workshop &amp; Enrico Costa Award 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B033030-B233-6743-B307-8BE0F1C55E3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05801" y="6477000"/>
            <a:ext cx="2438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24 November 2025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B5A228C-04E8-9544-92FD-EC5148682C8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04468" y="1374808"/>
            <a:ext cx="5388864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D494BB2B-D1A4-3740-BABE-69E54F026AD6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193536" y="1374808"/>
            <a:ext cx="5388864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7489272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0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641600" y="152400"/>
            <a:ext cx="8940800" cy="914400"/>
          </a:xfrm>
        </p:spPr>
        <p:txBody>
          <a:bodyPr/>
          <a:lstStyle>
            <a:lvl1pPr>
              <a:defRPr cap="sm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F3C4886-12BA-DC43-889D-2A0502BC37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81233" y="6477000"/>
            <a:ext cx="60960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prstClr val="white"/>
                </a:solidFill>
              </a:rPr>
              <a:t>Czech-Italian Collaboration Workshop &amp; Enrico Costa Award 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5">
            <a:extLst>
              <a:ext uri="{FF2B5EF4-FFF2-40B4-BE49-F238E27FC236}">
                <a16:creationId xmlns:a16="http://schemas.microsoft.com/office/drawing/2014/main" id="{D7821B5D-B40E-5C4F-B732-961F37E97C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5801" y="6477000"/>
            <a:ext cx="2438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24 November 2025</a:t>
            </a:r>
          </a:p>
        </p:txBody>
      </p:sp>
    </p:spTree>
    <p:extLst>
      <p:ext uri="{BB962C8B-B14F-4D97-AF65-F5344CB8AC3E}">
        <p14:creationId xmlns:p14="http://schemas.microsoft.com/office/powerpoint/2010/main" val="99832700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 userDrawn="1"/>
        </p:nvSpPr>
        <p:spPr>
          <a:xfrm>
            <a:off x="0" y="6572272"/>
            <a:ext cx="12192000" cy="2857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8" name="Segnaposto numero diapositiva 3"/>
          <p:cNvSpPr txBox="1">
            <a:spLocks/>
          </p:cNvSpPr>
          <p:nvPr userDrawn="1"/>
        </p:nvSpPr>
        <p:spPr>
          <a:xfrm>
            <a:off x="11430039" y="6572272"/>
            <a:ext cx="666755" cy="2857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z="18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262814-E5FC-43A8-A5A4-AE54A705D22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083480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">
    <p:bg>
      <p:bgPr>
        <a:blipFill dpi="0" rotWithShape="0">
          <a:blip r:embed="rId2" cstate="screen">
            <a:alphaModFix amt="3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5584991"/>
      </p:ext>
    </p:extLst>
  </p:cSld>
  <p:clrMapOvr>
    <a:masterClrMapping/>
  </p:clrMapOvr>
  <p:transition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it-IT" dirty="0" err="1"/>
              <a:t>Polarimetry</a:t>
            </a:r>
            <a:r>
              <a:rPr lang="it-IT" dirty="0"/>
              <a:t> in the 2-10 </a:t>
            </a:r>
            <a:r>
              <a:rPr lang="it-IT" dirty="0" err="1"/>
              <a:t>keV</a:t>
            </a:r>
            <a:r>
              <a:rPr lang="it-IT" dirty="0"/>
              <a:t> </a:t>
            </a:r>
            <a:r>
              <a:rPr lang="it-IT" dirty="0" err="1"/>
              <a:t>energy</a:t>
            </a:r>
            <a:r>
              <a:rPr lang="it-IT" dirty="0"/>
              <a:t> band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2231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06785319"/>
      </p:ext>
    </p:extLst>
  </p:cSld>
  <p:clrMapOvr>
    <a:masterClrMapping/>
  </p:clrMapOvr>
  <p:transition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sm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167F2D4-F51D-3542-B776-36B4152875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81233" y="6477000"/>
            <a:ext cx="60960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Czech-Italian Collaboration Workshop &amp; Enrico Costa Award 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8" name="Date Placeholder 5">
            <a:extLst>
              <a:ext uri="{FF2B5EF4-FFF2-40B4-BE49-F238E27FC236}">
                <a16:creationId xmlns:a16="http://schemas.microsoft.com/office/drawing/2014/main" id="{520183C8-3E5A-7944-B374-66F4E690A9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5801" y="6477000"/>
            <a:ext cx="2438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24 November 2025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4F601EA-F37C-2F4F-96DD-9815ABD1ACD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1371600"/>
            <a:ext cx="10972800" cy="5029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65315188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blipFill dpi="0" rotWithShape="0">
          <a:blip r:embed="rId2" cstate="screen">
            <a:alphaModFix amt="3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484F90E-8E67-455C-BDF5-FE6CD62B1362}"/>
              </a:ext>
            </a:extLst>
          </p:cNvPr>
          <p:cNvSpPr txBox="1"/>
          <p:nvPr userDrawn="1"/>
        </p:nvSpPr>
        <p:spPr>
          <a:xfrm>
            <a:off x="10566400" y="6604217"/>
            <a:ext cx="1524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Page </a:t>
            </a:r>
            <a:fld id="{D67FD47B-5263-4F60-B17C-6DBD6A524A58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1014243"/>
      </p:ext>
    </p:extLst>
  </p:cSld>
  <p:clrMapOvr>
    <a:masterClrMapping/>
  </p:clrMapOvr>
  <p:transition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7696" y="228600"/>
            <a:ext cx="10294705" cy="685800"/>
          </a:xfrm>
        </p:spPr>
        <p:txBody>
          <a:bodyPr>
            <a:normAutofit/>
          </a:bodyPr>
          <a:lstStyle>
            <a:lvl1pPr>
              <a:defRPr sz="19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9171256"/>
      </p:ext>
    </p:extLst>
  </p:cSld>
  <p:clrMapOvr>
    <a:masterClrMapping/>
  </p:clrMapOvr>
  <p:transition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62638"/>
            <a:ext cx="5384800" cy="5181600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 marL="685800" indent="-215504">
              <a:defRPr sz="1200"/>
            </a:lvl3pPr>
            <a:lvl4pPr marL="901304" indent="-215504">
              <a:defRPr sz="1200"/>
            </a:lvl4pPr>
            <a:lvl5pPr marL="1116806" indent="-215504"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62638"/>
            <a:ext cx="5384800" cy="5181600"/>
          </a:xfrm>
        </p:spPr>
        <p:txBody>
          <a:bodyPr vert="horz" lIns="91440" tIns="45720" rIns="91440" bIns="45720" rtlCol="0">
            <a:normAutofit/>
          </a:bodyPr>
          <a:lstStyle>
            <a:lvl1pPr algn="l" defTabSz="685800" rtl="0" eaLnBrk="1" latinLnBrk="0" hangingPunct="1">
              <a:spcBef>
                <a:spcPct val="20000"/>
              </a:spcBef>
              <a:buClr>
                <a:schemeClr val="tx2"/>
              </a:buClr>
              <a:defRPr lang="en-US" sz="15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 Narrow" pitchFamily="34" charset="0"/>
              <a:buChar char="—"/>
              <a:defRPr lang="en-US" sz="135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 Narrow" pitchFamily="34" charset="0"/>
              <a:buChar char="—"/>
              <a:defRPr lang="en-US" sz="1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 Narrow" pitchFamily="34" charset="0"/>
              <a:buChar char="—"/>
              <a:defRPr lang="en-US" sz="1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 Narrow" pitchFamily="34" charset="0"/>
              <a:buChar char="—"/>
              <a:defRPr lang="en-US" sz="1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907238855"/>
      </p:ext>
    </p:extLst>
  </p:cSld>
  <p:clrMapOvr>
    <a:masterClrMapping/>
  </p:clrMapOvr>
  <p:transition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F3460-5A0E-46FE-B71D-2EADB17B2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90F8ED-1954-4090-86DB-AD241E3685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162639"/>
            <a:ext cx="11034445" cy="2268930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 marL="685800" indent="-215504">
              <a:defRPr sz="1200"/>
            </a:lvl3pPr>
            <a:lvl4pPr marL="901304" indent="-215504">
              <a:defRPr sz="1200"/>
            </a:lvl4pPr>
            <a:lvl5pPr marL="1116806" indent="-215504"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748EE40-46BE-4A43-A39C-A42F3DCCC8BF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07319" y="3616452"/>
            <a:ext cx="11034445" cy="2393933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 marL="685800" indent="-215504">
              <a:defRPr sz="1200"/>
            </a:lvl3pPr>
            <a:lvl4pPr marL="901304" indent="-215504">
              <a:defRPr sz="1200"/>
            </a:lvl4pPr>
            <a:lvl5pPr marL="1116806" indent="-215504"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58021589"/>
      </p:ext>
    </p:extLst>
  </p:cSld>
  <p:clrMapOvr>
    <a:masterClrMapping/>
  </p:clrMapOvr>
  <p:transition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 userDrawn="1"/>
        </p:nvCxnSpPr>
        <p:spPr>
          <a:xfrm rot="5400000">
            <a:off x="3429000" y="3733800"/>
            <a:ext cx="5334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1"/>
            <a:ext cx="5689600" cy="2590800"/>
          </a:xfrm>
        </p:spPr>
        <p:txBody>
          <a:bodyPr>
            <a:normAutofit/>
          </a:bodyPr>
          <a:lstStyle>
            <a:lvl1pPr>
              <a:defRPr sz="1500"/>
            </a:lvl1pPr>
            <a:lvl2pPr marL="345281" indent="-215504">
              <a:defRPr sz="1350"/>
            </a:lvl2pPr>
            <a:lvl3pPr marL="556022" indent="-210741">
              <a:defRPr sz="1200"/>
            </a:lvl3pPr>
            <a:lvl4pPr marL="731044" indent="-175022">
              <a:defRPr sz="1050"/>
            </a:lvl4pPr>
            <a:lvl5pPr marL="1116806" indent="-215504"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304800" y="3810000"/>
            <a:ext cx="5689600" cy="2590800"/>
          </a:xfrm>
        </p:spPr>
        <p:txBody>
          <a:bodyPr>
            <a:normAutofit/>
          </a:bodyPr>
          <a:lstStyle>
            <a:lvl1pPr>
              <a:defRPr sz="1500"/>
            </a:lvl1pPr>
            <a:lvl2pPr marL="345281" indent="-215504">
              <a:defRPr sz="1350"/>
            </a:lvl2pPr>
            <a:lvl3pPr marL="556022" indent="-210741">
              <a:defRPr sz="1200"/>
            </a:lvl3pPr>
            <a:lvl4pPr marL="731044" indent="-175022">
              <a:defRPr sz="1050"/>
            </a:lvl4pPr>
            <a:lvl5pPr marL="1116806" indent="-215504"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6197600" y="1066800"/>
            <a:ext cx="5689600" cy="2590800"/>
          </a:xfrm>
        </p:spPr>
        <p:txBody>
          <a:bodyPr>
            <a:normAutofit/>
          </a:bodyPr>
          <a:lstStyle>
            <a:lvl1pPr>
              <a:defRPr sz="1500"/>
            </a:lvl1pPr>
            <a:lvl2pPr marL="345281" indent="-215504">
              <a:defRPr sz="1350"/>
            </a:lvl2pPr>
            <a:lvl3pPr marL="556022" indent="-210741">
              <a:defRPr sz="1200"/>
            </a:lvl3pPr>
            <a:lvl4pPr marL="731044" indent="-175022">
              <a:defRPr sz="1050"/>
            </a:lvl4pPr>
            <a:lvl5pPr marL="1116806" indent="-215504"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5"/>
          </p:nvPr>
        </p:nvSpPr>
        <p:spPr>
          <a:xfrm>
            <a:off x="6197600" y="3809999"/>
            <a:ext cx="5689600" cy="2590800"/>
          </a:xfrm>
        </p:spPr>
        <p:txBody>
          <a:bodyPr>
            <a:normAutofit/>
          </a:bodyPr>
          <a:lstStyle>
            <a:lvl1pPr>
              <a:defRPr sz="1500"/>
            </a:lvl1pPr>
            <a:lvl2pPr marL="345281" indent="-215504">
              <a:defRPr sz="1350"/>
            </a:lvl2pPr>
            <a:lvl3pPr marL="556022" indent="-210741">
              <a:defRPr sz="1200"/>
            </a:lvl3pPr>
            <a:lvl4pPr marL="731044" indent="-175022">
              <a:defRPr sz="1050"/>
            </a:lvl4pPr>
            <a:lvl5pPr marL="1116806" indent="-215504"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304800" y="3733800"/>
            <a:ext cx="115824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14537"/>
      </p:ext>
    </p:extLst>
  </p:cSld>
  <p:clrMapOvr>
    <a:masterClrMapping/>
  </p:clrMapOvr>
  <p:transition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48608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788370"/>
            <a:ext cx="5386917" cy="3951288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148608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788370"/>
            <a:ext cx="5389033" cy="3951288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85445370"/>
      </p:ext>
    </p:extLst>
  </p:cSld>
  <p:clrMapOvr>
    <a:masterClrMapping/>
  </p:clrMapOvr>
  <p:transition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eft,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066800"/>
            <a:ext cx="8331200" cy="54102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8839200" y="1066800"/>
            <a:ext cx="3050117" cy="5410200"/>
          </a:xfrm>
        </p:spPr>
        <p:txBody>
          <a:bodyPr>
            <a:normAutofit/>
          </a:bodyPr>
          <a:lstStyle>
            <a:lvl1pPr>
              <a:defRPr sz="1500"/>
            </a:lvl1pPr>
            <a:lvl2pPr marL="385763" indent="-215504">
              <a:defRPr sz="1350"/>
            </a:lvl2pPr>
            <a:lvl3pPr marL="556022" indent="-170260">
              <a:defRPr sz="1200"/>
            </a:lvl3pPr>
            <a:lvl4pPr marL="731044" indent="-175022">
              <a:defRPr sz="105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01529491"/>
      </p:ext>
    </p:extLst>
  </p:cSld>
  <p:clrMapOvr>
    <a:masterClrMapping/>
  </p:clrMapOvr>
  <p:transition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,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7A683-670E-466E-9FB4-F209BA7DE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73298F-7F9D-479F-9563-63493DDDA0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73483" y="953679"/>
            <a:ext cx="7918516" cy="54102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981AB8-2C07-4862-9D5B-F8B3AE4F653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04800" y="1010239"/>
            <a:ext cx="3050117" cy="5410200"/>
          </a:xfrm>
        </p:spPr>
        <p:txBody>
          <a:bodyPr>
            <a:normAutofit/>
          </a:bodyPr>
          <a:lstStyle>
            <a:lvl1pPr>
              <a:defRPr sz="1500"/>
            </a:lvl1pPr>
            <a:lvl2pPr marL="385763" indent="-215504">
              <a:defRPr sz="1350"/>
            </a:lvl2pPr>
            <a:lvl3pPr marL="556022" indent="-170260">
              <a:defRPr sz="1200"/>
            </a:lvl3pPr>
            <a:lvl4pPr marL="731044" indent="-175022">
              <a:defRPr sz="105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552474242"/>
      </p:ext>
    </p:extLst>
  </p:cSld>
  <p:clrMapOvr>
    <a:masterClrMapping/>
  </p:clrMapOvr>
  <p:transition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6D1F7-3DE9-4629-A8E9-AE82E9BD8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68986926"/>
      </p:ext>
    </p:extLst>
  </p:cSld>
  <p:clrMapOvr>
    <a:masterClrMapping/>
  </p:clrMapOvr>
  <p:transition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068363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sm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337297-65E8-2744-A552-26FC1EF386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81233" y="6477000"/>
            <a:ext cx="60960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Czech-Italian Collaboration Workshop &amp; Enrico Costa Award 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B033030-B233-6743-B307-8BE0F1C55E3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05801" y="6477000"/>
            <a:ext cx="2438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24 November 2025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B5A228C-04E8-9544-92FD-EC5148682C8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04468" y="1374808"/>
            <a:ext cx="5388864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D494BB2B-D1A4-3740-BABE-69E54F026AD6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193536" y="1374808"/>
            <a:ext cx="5388864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4344972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P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641600" y="381000"/>
            <a:ext cx="8940800" cy="914400"/>
          </a:xfrm>
        </p:spPr>
        <p:txBody>
          <a:bodyPr/>
          <a:lstStyle>
            <a:lvl1pPr>
              <a:defRPr cap="small" baseline="0"/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609600" y="1447800"/>
            <a:ext cx="109728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3347217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sm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167F2D4-F51D-3542-B776-36B4152875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81233" y="6477000"/>
            <a:ext cx="60960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Czech-Italian Collaboration Workshop &amp; Enrico Costa Award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8" name="Date Placeholder 5">
            <a:extLst>
              <a:ext uri="{FF2B5EF4-FFF2-40B4-BE49-F238E27FC236}">
                <a16:creationId xmlns:a16="http://schemas.microsoft.com/office/drawing/2014/main" id="{520183C8-3E5A-7944-B374-66F4E690A9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5801" y="6477000"/>
            <a:ext cx="2438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24 November 2025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4F601EA-F37C-2F4F-96DD-9815ABD1ACD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1371600"/>
            <a:ext cx="10972800" cy="5029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28972426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sm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337297-65E8-2744-A552-26FC1EF386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81233" y="6477000"/>
            <a:ext cx="60960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Czech-Italian Collaboration Workshop &amp; Enrico Costa Award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B033030-B233-6743-B307-8BE0F1C55E3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05801" y="6477000"/>
            <a:ext cx="2438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24 November 2025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B5A228C-04E8-9544-92FD-EC5148682C8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04468" y="1374808"/>
            <a:ext cx="5388864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D494BB2B-D1A4-3740-BABE-69E54F026AD6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193536" y="1374808"/>
            <a:ext cx="5388864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5128631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0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641600" y="152400"/>
            <a:ext cx="8940800" cy="914400"/>
          </a:xfrm>
        </p:spPr>
        <p:txBody>
          <a:bodyPr/>
          <a:lstStyle>
            <a:lvl1pPr>
              <a:defRPr cap="sm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F3C4886-12BA-DC43-889D-2A0502BC37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81233" y="6477000"/>
            <a:ext cx="60960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Czech-Italian Collaboration Workshop &amp; Enrico Costa Award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5" name="Date Placeholder 5">
            <a:extLst>
              <a:ext uri="{FF2B5EF4-FFF2-40B4-BE49-F238E27FC236}">
                <a16:creationId xmlns:a16="http://schemas.microsoft.com/office/drawing/2014/main" id="{D7821B5D-B40E-5C4F-B732-961F37E97C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5801" y="6477000"/>
            <a:ext cx="2438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24 November 2025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3105569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24 November 2025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Czech-Italian Collaboration Workshop &amp; Enrico Costa Award 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3083904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egnaposto numero diapositiva 3"/>
          <p:cNvSpPr txBox="1">
            <a:spLocks/>
          </p:cNvSpPr>
          <p:nvPr userDrawn="1"/>
        </p:nvSpPr>
        <p:spPr>
          <a:xfrm>
            <a:off x="11430039" y="6572272"/>
            <a:ext cx="666755" cy="2857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z="18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262814-E5FC-43A8-A5A4-AE54A705D22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9406349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">
    <p:bg>
      <p:bgPr>
        <a:blipFill dpi="0" rotWithShape="0">
          <a:blip r:embed="rId2" cstate="screen">
            <a:alphaModFix amt="3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53785979"/>
      </p:ext>
    </p:extLst>
  </p:cSld>
  <p:clrMapOvr>
    <a:masterClrMapping/>
  </p:clrMapOvr>
  <p:transition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it-IT" dirty="0" err="1"/>
              <a:t>Polarimetry</a:t>
            </a:r>
            <a:r>
              <a:rPr lang="it-IT" dirty="0"/>
              <a:t> in the 2-10 </a:t>
            </a:r>
            <a:r>
              <a:rPr lang="it-IT" dirty="0" err="1"/>
              <a:t>keV</a:t>
            </a:r>
            <a:r>
              <a:rPr lang="it-IT" dirty="0"/>
              <a:t> </a:t>
            </a:r>
            <a:r>
              <a:rPr lang="it-IT" dirty="0" err="1"/>
              <a:t>energy</a:t>
            </a:r>
            <a:r>
              <a:rPr lang="it-IT" dirty="0"/>
              <a:t> band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274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8295829"/>
      </p:ext>
    </p:extLst>
  </p:cSld>
  <p:clrMapOvr>
    <a:masterClrMapping/>
  </p:clrMapOvr>
  <p:transition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blipFill dpi="0" rotWithShape="0">
          <a:blip r:embed="rId2" cstate="screen">
            <a:alphaModFix amt="3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484F90E-8E67-455C-BDF5-FE6CD62B1362}"/>
              </a:ext>
            </a:extLst>
          </p:cNvPr>
          <p:cNvSpPr txBox="1"/>
          <p:nvPr userDrawn="1"/>
        </p:nvSpPr>
        <p:spPr>
          <a:xfrm>
            <a:off x="10566400" y="6604217"/>
            <a:ext cx="1524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5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Page </a:t>
            </a:r>
            <a:fld id="{D67FD47B-5263-4F60-B17C-6DBD6A524A58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675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0743812"/>
      </p:ext>
    </p:extLst>
  </p:cSld>
  <p:clrMapOvr>
    <a:masterClrMapping/>
  </p:clrMapOvr>
  <p:transition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0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641600" y="152400"/>
            <a:ext cx="8940800" cy="914400"/>
          </a:xfrm>
        </p:spPr>
        <p:txBody>
          <a:bodyPr/>
          <a:lstStyle>
            <a:lvl1pPr>
              <a:defRPr cap="sm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F3C4886-12BA-DC43-889D-2A0502BC37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81233" y="6477000"/>
            <a:ext cx="60960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Czech-Italian Collaboration Workshop &amp; Enrico Costa Award 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5" name="Date Placeholder 5">
            <a:extLst>
              <a:ext uri="{FF2B5EF4-FFF2-40B4-BE49-F238E27FC236}">
                <a16:creationId xmlns:a16="http://schemas.microsoft.com/office/drawing/2014/main" id="{D7821B5D-B40E-5C4F-B732-961F37E97C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5801" y="6477000"/>
            <a:ext cx="2438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24 November 2025</a:t>
            </a:r>
          </a:p>
        </p:txBody>
      </p:sp>
    </p:spTree>
    <p:extLst>
      <p:ext uri="{BB962C8B-B14F-4D97-AF65-F5344CB8AC3E}">
        <p14:creationId xmlns:p14="http://schemas.microsoft.com/office/powerpoint/2010/main" val="2294280390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7696" y="228600"/>
            <a:ext cx="10294705" cy="685800"/>
          </a:xfrm>
        </p:spPr>
        <p:txBody>
          <a:bodyPr>
            <a:normAutofit/>
          </a:bodyPr>
          <a:lstStyle>
            <a:lvl1pPr>
              <a:defRPr sz="19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2532355"/>
      </p:ext>
    </p:extLst>
  </p:cSld>
  <p:clrMapOvr>
    <a:masterClrMapping/>
  </p:clrMapOvr>
  <p:transition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62638"/>
            <a:ext cx="5384800" cy="5181600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 marL="685800" indent="-215504">
              <a:defRPr sz="1200"/>
            </a:lvl3pPr>
            <a:lvl4pPr marL="901304" indent="-215504">
              <a:defRPr sz="1200"/>
            </a:lvl4pPr>
            <a:lvl5pPr marL="1116806" indent="-215504"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62638"/>
            <a:ext cx="5384800" cy="5181600"/>
          </a:xfrm>
        </p:spPr>
        <p:txBody>
          <a:bodyPr vert="horz" lIns="91440" tIns="45720" rIns="91440" bIns="45720" rtlCol="0">
            <a:normAutofit/>
          </a:bodyPr>
          <a:lstStyle>
            <a:lvl1pPr algn="l" defTabSz="685800" rtl="0" eaLnBrk="1" latinLnBrk="0" hangingPunct="1">
              <a:spcBef>
                <a:spcPct val="20000"/>
              </a:spcBef>
              <a:buClr>
                <a:schemeClr val="tx2"/>
              </a:buClr>
              <a:defRPr lang="en-US" sz="15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 Narrow" pitchFamily="34" charset="0"/>
              <a:buChar char="—"/>
              <a:defRPr lang="en-US" sz="135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 Narrow" pitchFamily="34" charset="0"/>
              <a:buChar char="—"/>
              <a:defRPr lang="en-US" sz="1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 Narrow" pitchFamily="34" charset="0"/>
              <a:buChar char="—"/>
              <a:defRPr lang="en-US" sz="1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 Narrow" pitchFamily="34" charset="0"/>
              <a:buChar char="—"/>
              <a:defRPr lang="en-US" sz="1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913791707"/>
      </p:ext>
    </p:extLst>
  </p:cSld>
  <p:clrMapOvr>
    <a:masterClrMapping/>
  </p:clrMapOvr>
  <p:transition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F3460-5A0E-46FE-B71D-2EADB17B2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90F8ED-1954-4090-86DB-AD241E3685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162639"/>
            <a:ext cx="11034445" cy="2268930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 marL="685800" indent="-215504">
              <a:defRPr sz="1200"/>
            </a:lvl3pPr>
            <a:lvl4pPr marL="901304" indent="-215504">
              <a:defRPr sz="1200"/>
            </a:lvl4pPr>
            <a:lvl5pPr marL="1116806" indent="-215504"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748EE40-46BE-4A43-A39C-A42F3DCCC8BF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07319" y="3616452"/>
            <a:ext cx="11034445" cy="2393933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 marL="685800" indent="-215504">
              <a:defRPr sz="1200"/>
            </a:lvl3pPr>
            <a:lvl4pPr marL="901304" indent="-215504">
              <a:defRPr sz="1200"/>
            </a:lvl4pPr>
            <a:lvl5pPr marL="1116806" indent="-215504"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122074721"/>
      </p:ext>
    </p:extLst>
  </p:cSld>
  <p:clrMapOvr>
    <a:masterClrMapping/>
  </p:clrMapOvr>
  <p:transition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 userDrawn="1"/>
        </p:nvCxnSpPr>
        <p:spPr>
          <a:xfrm rot="5400000">
            <a:off x="3429000" y="3733800"/>
            <a:ext cx="5334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1"/>
            <a:ext cx="5689600" cy="2590800"/>
          </a:xfrm>
        </p:spPr>
        <p:txBody>
          <a:bodyPr>
            <a:normAutofit/>
          </a:bodyPr>
          <a:lstStyle>
            <a:lvl1pPr>
              <a:defRPr sz="1500"/>
            </a:lvl1pPr>
            <a:lvl2pPr marL="345281" indent="-215504">
              <a:defRPr sz="1350"/>
            </a:lvl2pPr>
            <a:lvl3pPr marL="556022" indent="-210741">
              <a:defRPr sz="1200"/>
            </a:lvl3pPr>
            <a:lvl4pPr marL="731044" indent="-175022">
              <a:defRPr sz="1050"/>
            </a:lvl4pPr>
            <a:lvl5pPr marL="1116806" indent="-215504"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304800" y="3810000"/>
            <a:ext cx="5689600" cy="2590800"/>
          </a:xfrm>
        </p:spPr>
        <p:txBody>
          <a:bodyPr>
            <a:normAutofit/>
          </a:bodyPr>
          <a:lstStyle>
            <a:lvl1pPr>
              <a:defRPr sz="1500"/>
            </a:lvl1pPr>
            <a:lvl2pPr marL="345281" indent="-215504">
              <a:defRPr sz="1350"/>
            </a:lvl2pPr>
            <a:lvl3pPr marL="556022" indent="-210741">
              <a:defRPr sz="1200"/>
            </a:lvl3pPr>
            <a:lvl4pPr marL="731044" indent="-175022">
              <a:defRPr sz="1050"/>
            </a:lvl4pPr>
            <a:lvl5pPr marL="1116806" indent="-215504"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6197600" y="1066800"/>
            <a:ext cx="5689600" cy="2590800"/>
          </a:xfrm>
        </p:spPr>
        <p:txBody>
          <a:bodyPr>
            <a:normAutofit/>
          </a:bodyPr>
          <a:lstStyle>
            <a:lvl1pPr>
              <a:defRPr sz="1500"/>
            </a:lvl1pPr>
            <a:lvl2pPr marL="345281" indent="-215504">
              <a:defRPr sz="1350"/>
            </a:lvl2pPr>
            <a:lvl3pPr marL="556022" indent="-210741">
              <a:defRPr sz="1200"/>
            </a:lvl3pPr>
            <a:lvl4pPr marL="731044" indent="-175022">
              <a:defRPr sz="1050"/>
            </a:lvl4pPr>
            <a:lvl5pPr marL="1116806" indent="-215504"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5"/>
          </p:nvPr>
        </p:nvSpPr>
        <p:spPr>
          <a:xfrm>
            <a:off x="6197600" y="3809999"/>
            <a:ext cx="5689600" cy="2590800"/>
          </a:xfrm>
        </p:spPr>
        <p:txBody>
          <a:bodyPr>
            <a:normAutofit/>
          </a:bodyPr>
          <a:lstStyle>
            <a:lvl1pPr>
              <a:defRPr sz="1500"/>
            </a:lvl1pPr>
            <a:lvl2pPr marL="345281" indent="-215504">
              <a:defRPr sz="1350"/>
            </a:lvl2pPr>
            <a:lvl3pPr marL="556022" indent="-210741">
              <a:defRPr sz="1200"/>
            </a:lvl3pPr>
            <a:lvl4pPr marL="731044" indent="-175022">
              <a:defRPr sz="1050"/>
            </a:lvl4pPr>
            <a:lvl5pPr marL="1116806" indent="-215504"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304800" y="3733800"/>
            <a:ext cx="115824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159963"/>
      </p:ext>
    </p:extLst>
  </p:cSld>
  <p:clrMapOvr>
    <a:masterClrMapping/>
  </p:clrMapOvr>
  <p:transition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48608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788370"/>
            <a:ext cx="5386917" cy="3951288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148608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788370"/>
            <a:ext cx="5389033" cy="3951288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759350769"/>
      </p:ext>
    </p:extLst>
  </p:cSld>
  <p:clrMapOvr>
    <a:masterClrMapping/>
  </p:clrMapOvr>
  <p:transition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eft,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066800"/>
            <a:ext cx="8331200" cy="54102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8839200" y="1066800"/>
            <a:ext cx="3050117" cy="5410200"/>
          </a:xfrm>
        </p:spPr>
        <p:txBody>
          <a:bodyPr>
            <a:normAutofit/>
          </a:bodyPr>
          <a:lstStyle>
            <a:lvl1pPr>
              <a:defRPr sz="1500"/>
            </a:lvl1pPr>
            <a:lvl2pPr marL="385763" indent="-215504">
              <a:defRPr sz="1350"/>
            </a:lvl2pPr>
            <a:lvl3pPr marL="556022" indent="-170260">
              <a:defRPr sz="1200"/>
            </a:lvl3pPr>
            <a:lvl4pPr marL="731044" indent="-175022">
              <a:defRPr sz="105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16386489"/>
      </p:ext>
    </p:extLst>
  </p:cSld>
  <p:clrMapOvr>
    <a:masterClrMapping/>
  </p:clrMapOvr>
  <p:transition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,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7A683-670E-466E-9FB4-F209BA7DE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73298F-7F9D-479F-9563-63493DDDA0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73483" y="953679"/>
            <a:ext cx="7918516" cy="54102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981AB8-2C07-4862-9D5B-F8B3AE4F653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04800" y="1010239"/>
            <a:ext cx="3050117" cy="5410200"/>
          </a:xfrm>
        </p:spPr>
        <p:txBody>
          <a:bodyPr>
            <a:normAutofit/>
          </a:bodyPr>
          <a:lstStyle>
            <a:lvl1pPr>
              <a:defRPr sz="1500"/>
            </a:lvl1pPr>
            <a:lvl2pPr marL="385763" indent="-215504">
              <a:defRPr sz="1350"/>
            </a:lvl2pPr>
            <a:lvl3pPr marL="556022" indent="-170260">
              <a:defRPr sz="1200"/>
            </a:lvl3pPr>
            <a:lvl4pPr marL="731044" indent="-175022">
              <a:defRPr sz="105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742898229"/>
      </p:ext>
    </p:extLst>
  </p:cSld>
  <p:clrMapOvr>
    <a:masterClrMapping/>
  </p:clrMapOvr>
  <p:transition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6D1F7-3DE9-4629-A8E9-AE82E9BD8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7004971"/>
      </p:ext>
    </p:extLst>
  </p:cSld>
  <p:clrMapOvr>
    <a:masterClrMapping/>
  </p:clrMapOvr>
  <p:transition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60368998"/>
      </p:ext>
    </p:extLst>
  </p:cSld>
  <p:clrMapOvr>
    <a:masterClrMapping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P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641600" y="381000"/>
            <a:ext cx="8940800" cy="914400"/>
          </a:xfrm>
        </p:spPr>
        <p:txBody>
          <a:bodyPr/>
          <a:lstStyle>
            <a:lvl1pPr>
              <a:defRPr cap="small" baseline="0"/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609600" y="1447800"/>
            <a:ext cx="109728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8017550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0184302"/>
      </p:ext>
    </p:extLst>
  </p:cSld>
  <p:clrMapOvr>
    <a:masterClrMapping/>
  </p:clrMapOvr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sm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167F2D4-F51D-3542-B776-36B4152875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81233" y="6477000"/>
            <a:ext cx="60960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Czech-Italian Collaboration Workshop &amp; Enrico Costa Award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8" name="Date Placeholder 5">
            <a:extLst>
              <a:ext uri="{FF2B5EF4-FFF2-40B4-BE49-F238E27FC236}">
                <a16:creationId xmlns:a16="http://schemas.microsoft.com/office/drawing/2014/main" id="{520183C8-3E5A-7944-B374-66F4E690A9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5801" y="6477000"/>
            <a:ext cx="2438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24 November 2025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4F601EA-F37C-2F4F-96DD-9815ABD1ACD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1371600"/>
            <a:ext cx="10972800" cy="5029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56824916"/>
      </p:ext>
    </p:extLst>
  </p:cSld>
  <p:clrMapOvr>
    <a:masterClrMapping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sm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337297-65E8-2744-A552-26FC1EF386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81233" y="6477000"/>
            <a:ext cx="60960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Czech-Italian Collaboration Workshop &amp; Enrico Costa Award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B033030-B233-6743-B307-8BE0F1C55E3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05801" y="6477000"/>
            <a:ext cx="2438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24 November 2025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B5A228C-04E8-9544-92FD-EC5148682C8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04468" y="1374808"/>
            <a:ext cx="5388864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D494BB2B-D1A4-3740-BABE-69E54F026AD6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193536" y="1374808"/>
            <a:ext cx="5388864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0299479"/>
      </p:ext>
    </p:extLst>
  </p:cSld>
  <p:clrMapOvr>
    <a:masterClrMapping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0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641600" y="152400"/>
            <a:ext cx="8940800" cy="914400"/>
          </a:xfrm>
        </p:spPr>
        <p:txBody>
          <a:bodyPr/>
          <a:lstStyle>
            <a:lvl1pPr>
              <a:defRPr cap="sm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F3C4886-12BA-DC43-889D-2A0502BC37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81233" y="6477000"/>
            <a:ext cx="60960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Czech-Italian Collaboration Workshop &amp; Enrico Costa Award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5" name="Date Placeholder 5">
            <a:extLst>
              <a:ext uri="{FF2B5EF4-FFF2-40B4-BE49-F238E27FC236}">
                <a16:creationId xmlns:a16="http://schemas.microsoft.com/office/drawing/2014/main" id="{D7821B5D-B40E-5C4F-B732-961F37E97C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5801" y="6477000"/>
            <a:ext cx="2438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24 November 2025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5623980"/>
      </p:ext>
    </p:extLst>
  </p:cSld>
  <p:clrMapOvr>
    <a:masterClrMapping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 userDrawn="1"/>
        </p:nvSpPr>
        <p:spPr>
          <a:xfrm>
            <a:off x="0" y="6572272"/>
            <a:ext cx="12192000" cy="2857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8" name="Segnaposto numero diapositiva 3"/>
          <p:cNvSpPr txBox="1">
            <a:spLocks/>
          </p:cNvSpPr>
          <p:nvPr userDrawn="1"/>
        </p:nvSpPr>
        <p:spPr>
          <a:xfrm>
            <a:off x="11430039" y="6572272"/>
            <a:ext cx="666755" cy="2857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z="18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262814-E5FC-43A8-A5A4-AE54A705D22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6585055"/>
      </p:ext>
    </p:extLst>
  </p:cSld>
  <p:clrMapOvr>
    <a:masterClrMapping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A4F115-86BF-57C8-820B-133C9D2B2D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1433041"/>
            <a:ext cx="10972800" cy="2743200"/>
          </a:xfrm>
        </p:spPr>
        <p:txBody>
          <a:bodyPr anchor="ctr" anchorCtr="1">
            <a:normAutofit/>
          </a:bodyPr>
          <a:lstStyle>
            <a:lvl1pPr algn="ctr">
              <a:defRPr sz="4800" b="1">
                <a:ln w="19050">
                  <a:solidFill>
                    <a:schemeClr val="tx1"/>
                  </a:solidFill>
                </a:ln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0296D6-7081-A296-FA00-73DE3D491B2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09600" y="4352474"/>
            <a:ext cx="10972800" cy="1828800"/>
          </a:xfrm>
        </p:spPr>
        <p:txBody>
          <a:bodyPr anchor="ctr" anchorCtr="1">
            <a:normAutofit/>
          </a:bodyPr>
          <a:lstStyle>
            <a:lvl1pPr marL="0" indent="0" algn="ctr">
              <a:buNone/>
              <a:defRPr sz="3200" b="0">
                <a:ln w="12700">
                  <a:solidFill>
                    <a:schemeClr val="tx1"/>
                  </a:solidFill>
                </a:ln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1E50F7-A3E7-D37E-1E37-78654709E9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 November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E7A695-2FB5-98FA-EAC9-705E56D385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Czech-Italian Collaboration Workshop &amp; Enrico Costa Award 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FED72A-4B80-74B2-7C71-5A450AE61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71C7A-D204-2B40-A632-5C86133FC6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9836632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05B2B1-ACE6-A334-B81F-40ECF3AA34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24 November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3AE3A50-2F81-C38A-87A4-C50F7DE13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Czech-Italian Collaboration Workshop &amp; Enrico Costa Award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DB666D-DC54-0F45-0788-C5C45584BF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71C7A-D204-2B40-A632-5C86133FC6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E8386774-E461-CA70-5BE3-117CB4C3C965}"/>
              </a:ext>
            </a:extLst>
          </p:cNvPr>
          <p:cNvCxnSpPr/>
          <p:nvPr userDrawn="1"/>
        </p:nvCxnSpPr>
        <p:spPr>
          <a:xfrm>
            <a:off x="381000" y="1374229"/>
            <a:ext cx="1143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6092511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D6C360-A4D5-A4B3-22F0-AAE78C434D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E805EC6-9864-4F7E-AE6B-C4AA0388A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 November 2025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9A59FAF9-EC42-44D8-BE0F-554875FE09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Czech-Italian Collaboration Workshop &amp; Enrico Costa Award 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8F7BDDCD-D6EA-D415-447E-4223B8FF1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71C7A-D204-2B40-A632-5C86133FC6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9693967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42899F-6665-FB6B-3C92-30A3F4B4D4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7E6FC3D2-DCCF-E210-3A71-02D1342440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 November 2025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373711F-DAA7-1E38-8712-7E841C5B22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Czech-Italian Collaboration Workshop &amp; Enrico Costa Award 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ECCDD62-7D29-706E-A4F2-638EFD469E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71C7A-D204-2B40-A632-5C86133FC6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0549874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3496E3A-4077-DC62-8BA1-19F6DE7FB6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GB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994E42FE-F5CB-3E64-883B-C6D01A612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 November 2025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8D333487-0D1A-E4E7-38DC-6EB1424DF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Czech-Italian Collaboration Workshop &amp; Enrico Costa Award 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BE192710-5284-8CE1-92C1-B81A35DEF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71C7A-D204-2B40-A632-5C86133FC6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2100215"/>
      </p:ext>
    </p:extLst>
  </p:cSld>
  <p:clrMapOvr>
    <a:masterClrMapping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646E47-5BFF-CC3A-8FB1-A1F6611099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0FC446-42D3-7036-B0CB-D934E754F69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000" y="1447936"/>
            <a:ext cx="5486400" cy="47548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C2951D-54AA-987B-8E93-9347C254BD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24602" y="1473659"/>
            <a:ext cx="5486400" cy="47548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E1C6BE-C1DE-C11A-3C35-8ABBF33DFE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 November 2025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5DF537-13AA-130E-8302-8BF2E6AAFA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Czech-Italian Collaboration Workshop &amp; Enrico Costa Award 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BCD3E4B-926B-9C2F-B9A3-ED67678C6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71C7A-D204-2B40-A632-5C86133FC6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E048F8F-5404-9E79-4423-D16DF03B597B}"/>
              </a:ext>
            </a:extLst>
          </p:cNvPr>
          <p:cNvCxnSpPr/>
          <p:nvPr userDrawn="1"/>
        </p:nvCxnSpPr>
        <p:spPr>
          <a:xfrm>
            <a:off x="381000" y="1374229"/>
            <a:ext cx="1143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490808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">
    <p:bg>
      <p:bgPr>
        <a:blipFill dpi="0" rotWithShape="0">
          <a:blip r:embed="rId2" cstate="screen">
            <a:alphaModFix amt="3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37993958"/>
      </p:ext>
    </p:extLst>
  </p:cSld>
  <p:clrMapOvr>
    <a:masterClrMapping/>
  </p:clrMapOvr>
  <p:transition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A4C261-4FBA-25ED-10C7-AE68F7514E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163BD55-9ADC-0AE9-7781-57C1CDAB42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 November 2025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D35D837-4E92-4AE6-DAD7-4C0B588AA8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Czech-Italian Collaboration Workshop &amp; Enrico Costa Award 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B7DD916-532F-511A-346E-882426F5DD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71C7A-D204-2B40-A632-5C86133FC6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A1CC8EED-38AE-DED5-654D-9CD95CADF402}"/>
              </a:ext>
            </a:extLst>
          </p:cNvPr>
          <p:cNvCxnSpPr/>
          <p:nvPr userDrawn="1"/>
        </p:nvCxnSpPr>
        <p:spPr>
          <a:xfrm>
            <a:off x="381000" y="1374229"/>
            <a:ext cx="114300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47503558"/>
      </p:ext>
    </p:extLst>
  </p:cSld>
  <p:clrMapOvr>
    <a:masterClrMapping/>
  </p:clrMapOvr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C1FB7D6-B513-8AA2-F600-C55F6096CF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 November 2025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DFE478-7A89-4BAC-8667-97684D0659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Czech-Italian Collaboration Workshop &amp; Enrico Costa Award 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258B53-E28C-75DD-A702-1E8E6B8223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71C7A-D204-2B40-A632-5C86133FC6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63616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it-IT" dirty="0" err="1"/>
              <a:t>Polarimetry</a:t>
            </a:r>
            <a:r>
              <a:rPr lang="it-IT" dirty="0"/>
              <a:t> in the 2-10 </a:t>
            </a:r>
            <a:r>
              <a:rPr lang="it-IT" dirty="0" err="1"/>
              <a:t>keV</a:t>
            </a:r>
            <a:r>
              <a:rPr lang="it-IT" dirty="0"/>
              <a:t> </a:t>
            </a:r>
            <a:r>
              <a:rPr lang="it-IT" dirty="0" err="1"/>
              <a:t>energy</a:t>
            </a:r>
            <a:r>
              <a:rPr lang="it-IT" dirty="0"/>
              <a:t> band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55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aseline="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928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367118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blipFill dpi="0" rotWithShape="0">
          <a:blip r:embed="rId2" cstate="screen">
            <a:alphaModFix amt="3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484F90E-8E67-455C-BDF5-FE6CD62B1362}"/>
              </a:ext>
            </a:extLst>
          </p:cNvPr>
          <p:cNvSpPr txBox="1"/>
          <p:nvPr userDrawn="1"/>
        </p:nvSpPr>
        <p:spPr>
          <a:xfrm>
            <a:off x="10566400" y="6604217"/>
            <a:ext cx="1524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Page </a:t>
            </a:r>
            <a:fld id="{D67FD47B-5263-4F60-B17C-6DBD6A524A58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4437248"/>
      </p:ext>
    </p:extLst>
  </p:cSld>
  <p:clrMapOvr>
    <a:masterClrMapping/>
  </p:clrMapOvr>
  <p:transition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7696" y="228600"/>
            <a:ext cx="10294705" cy="685800"/>
          </a:xfrm>
        </p:spPr>
        <p:txBody>
          <a:bodyPr>
            <a:normAutofit/>
          </a:bodyPr>
          <a:lstStyle>
            <a:lvl1pPr>
              <a:defRPr sz="19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246234"/>
      </p:ext>
    </p:extLst>
  </p:cSld>
  <p:clrMapOvr>
    <a:masterClrMapping/>
  </p:clrMapOvr>
  <p:transition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62638"/>
            <a:ext cx="5384800" cy="5181600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 marL="685800" indent="-215504">
              <a:defRPr sz="1200"/>
            </a:lvl3pPr>
            <a:lvl4pPr marL="901304" indent="-215504">
              <a:defRPr sz="1200"/>
            </a:lvl4pPr>
            <a:lvl5pPr marL="1116806" indent="-215504"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62638"/>
            <a:ext cx="5384800" cy="5181600"/>
          </a:xfrm>
        </p:spPr>
        <p:txBody>
          <a:bodyPr vert="horz" lIns="91440" tIns="45720" rIns="91440" bIns="45720" rtlCol="0">
            <a:normAutofit/>
          </a:bodyPr>
          <a:lstStyle>
            <a:lvl1pPr algn="l" defTabSz="685800" rtl="0" eaLnBrk="1" latinLnBrk="0" hangingPunct="1">
              <a:spcBef>
                <a:spcPct val="20000"/>
              </a:spcBef>
              <a:buClr>
                <a:schemeClr val="tx2"/>
              </a:buClr>
              <a:defRPr lang="en-US" sz="15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 Narrow" pitchFamily="34" charset="0"/>
              <a:buChar char="—"/>
              <a:defRPr lang="en-US" sz="135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 Narrow" pitchFamily="34" charset="0"/>
              <a:buChar char="—"/>
              <a:defRPr lang="en-US" sz="1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 Narrow" pitchFamily="34" charset="0"/>
              <a:buChar char="—"/>
              <a:defRPr lang="en-US" sz="1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 Narrow" pitchFamily="34" charset="0"/>
              <a:buChar char="—"/>
              <a:defRPr lang="en-US" sz="1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684291018"/>
      </p:ext>
    </p:extLst>
  </p:cSld>
  <p:clrMapOvr>
    <a:masterClrMapping/>
  </p:clrMapOvr>
  <p:transition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F3460-5A0E-46FE-B71D-2EADB17B2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90F8ED-1954-4090-86DB-AD241E3685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162639"/>
            <a:ext cx="11034445" cy="2268930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 marL="685800" indent="-215504">
              <a:defRPr sz="1200"/>
            </a:lvl3pPr>
            <a:lvl4pPr marL="901304" indent="-215504">
              <a:defRPr sz="1200"/>
            </a:lvl4pPr>
            <a:lvl5pPr marL="1116806" indent="-215504"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748EE40-46BE-4A43-A39C-A42F3DCCC8BF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07319" y="3616452"/>
            <a:ext cx="11034445" cy="2393933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 marL="685800" indent="-215504">
              <a:defRPr sz="1200"/>
            </a:lvl3pPr>
            <a:lvl4pPr marL="901304" indent="-215504">
              <a:defRPr sz="1200"/>
            </a:lvl4pPr>
            <a:lvl5pPr marL="1116806" indent="-215504"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154142799"/>
      </p:ext>
    </p:extLst>
  </p:cSld>
  <p:clrMapOvr>
    <a:masterClrMapping/>
  </p:clrMapOvr>
  <p:transition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 userDrawn="1"/>
        </p:nvCxnSpPr>
        <p:spPr>
          <a:xfrm rot="5400000">
            <a:off x="3429000" y="3733800"/>
            <a:ext cx="5334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1"/>
            <a:ext cx="5689600" cy="2590800"/>
          </a:xfrm>
        </p:spPr>
        <p:txBody>
          <a:bodyPr>
            <a:normAutofit/>
          </a:bodyPr>
          <a:lstStyle>
            <a:lvl1pPr>
              <a:defRPr sz="1500"/>
            </a:lvl1pPr>
            <a:lvl2pPr marL="345281" indent="-215504">
              <a:defRPr sz="1350"/>
            </a:lvl2pPr>
            <a:lvl3pPr marL="556022" indent="-210741">
              <a:defRPr sz="1200"/>
            </a:lvl3pPr>
            <a:lvl4pPr marL="731044" indent="-175022">
              <a:defRPr sz="1050"/>
            </a:lvl4pPr>
            <a:lvl5pPr marL="1116806" indent="-215504"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304800" y="3810000"/>
            <a:ext cx="5689600" cy="2590800"/>
          </a:xfrm>
        </p:spPr>
        <p:txBody>
          <a:bodyPr>
            <a:normAutofit/>
          </a:bodyPr>
          <a:lstStyle>
            <a:lvl1pPr>
              <a:defRPr sz="1500"/>
            </a:lvl1pPr>
            <a:lvl2pPr marL="345281" indent="-215504">
              <a:defRPr sz="1350"/>
            </a:lvl2pPr>
            <a:lvl3pPr marL="556022" indent="-210741">
              <a:defRPr sz="1200"/>
            </a:lvl3pPr>
            <a:lvl4pPr marL="731044" indent="-175022">
              <a:defRPr sz="1050"/>
            </a:lvl4pPr>
            <a:lvl5pPr marL="1116806" indent="-215504"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6197600" y="1066800"/>
            <a:ext cx="5689600" cy="2590800"/>
          </a:xfrm>
        </p:spPr>
        <p:txBody>
          <a:bodyPr>
            <a:normAutofit/>
          </a:bodyPr>
          <a:lstStyle>
            <a:lvl1pPr>
              <a:defRPr sz="1500"/>
            </a:lvl1pPr>
            <a:lvl2pPr marL="345281" indent="-215504">
              <a:defRPr sz="1350"/>
            </a:lvl2pPr>
            <a:lvl3pPr marL="556022" indent="-210741">
              <a:defRPr sz="1200"/>
            </a:lvl3pPr>
            <a:lvl4pPr marL="731044" indent="-175022">
              <a:defRPr sz="1050"/>
            </a:lvl4pPr>
            <a:lvl5pPr marL="1116806" indent="-215504"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5"/>
          </p:nvPr>
        </p:nvSpPr>
        <p:spPr>
          <a:xfrm>
            <a:off x="6197600" y="3809999"/>
            <a:ext cx="5689600" cy="2590800"/>
          </a:xfrm>
        </p:spPr>
        <p:txBody>
          <a:bodyPr>
            <a:normAutofit/>
          </a:bodyPr>
          <a:lstStyle>
            <a:lvl1pPr>
              <a:defRPr sz="1500"/>
            </a:lvl1pPr>
            <a:lvl2pPr marL="345281" indent="-215504">
              <a:defRPr sz="1350"/>
            </a:lvl2pPr>
            <a:lvl3pPr marL="556022" indent="-210741">
              <a:defRPr sz="1200"/>
            </a:lvl3pPr>
            <a:lvl4pPr marL="731044" indent="-175022">
              <a:defRPr sz="1050"/>
            </a:lvl4pPr>
            <a:lvl5pPr marL="1116806" indent="-215504"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304800" y="3733800"/>
            <a:ext cx="115824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1866262"/>
      </p:ext>
    </p:extLst>
  </p:cSld>
  <p:clrMapOvr>
    <a:masterClrMapping/>
  </p:clrMapOvr>
  <p:transition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48608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788370"/>
            <a:ext cx="5386917" cy="3951288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148608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788370"/>
            <a:ext cx="5389033" cy="3951288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549352705"/>
      </p:ext>
    </p:extLst>
  </p:cSld>
  <p:clrMapOvr>
    <a:masterClrMapping/>
  </p:clrMapOvr>
  <p:transition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eft,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066800"/>
            <a:ext cx="8331200" cy="54102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8839200" y="1066800"/>
            <a:ext cx="3050117" cy="5410200"/>
          </a:xfrm>
        </p:spPr>
        <p:txBody>
          <a:bodyPr>
            <a:normAutofit/>
          </a:bodyPr>
          <a:lstStyle>
            <a:lvl1pPr>
              <a:defRPr sz="1500"/>
            </a:lvl1pPr>
            <a:lvl2pPr marL="385763" indent="-215504">
              <a:defRPr sz="1350"/>
            </a:lvl2pPr>
            <a:lvl3pPr marL="556022" indent="-170260">
              <a:defRPr sz="1200"/>
            </a:lvl3pPr>
            <a:lvl4pPr marL="731044" indent="-175022">
              <a:defRPr sz="105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25045471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,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7A683-670E-466E-9FB4-F209BA7DE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73298F-7F9D-479F-9563-63493DDDA0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73483" y="953679"/>
            <a:ext cx="7918516" cy="54102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981AB8-2C07-4862-9D5B-F8B3AE4F653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04800" y="1010239"/>
            <a:ext cx="3050117" cy="5410200"/>
          </a:xfrm>
        </p:spPr>
        <p:txBody>
          <a:bodyPr>
            <a:normAutofit/>
          </a:bodyPr>
          <a:lstStyle>
            <a:lvl1pPr>
              <a:defRPr sz="1500"/>
            </a:lvl1pPr>
            <a:lvl2pPr marL="385763" indent="-215504">
              <a:defRPr sz="1350"/>
            </a:lvl2pPr>
            <a:lvl3pPr marL="556022" indent="-170260">
              <a:defRPr sz="1200"/>
            </a:lvl3pPr>
            <a:lvl4pPr marL="731044" indent="-175022">
              <a:defRPr sz="105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47535023"/>
      </p:ext>
    </p:extLst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85765798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6D1F7-3DE9-4629-A8E9-AE82E9BD8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1589374"/>
      </p:ext>
    </p:extLst>
  </p:cSld>
  <p:clrMapOvr>
    <a:masterClrMapping/>
  </p:clrMapOvr>
  <p:transition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9746219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P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641600" y="381000"/>
            <a:ext cx="8940800" cy="914400"/>
          </a:xfrm>
        </p:spPr>
        <p:txBody>
          <a:bodyPr/>
          <a:lstStyle>
            <a:lvl1pPr>
              <a:defRPr cap="small" baseline="0"/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609600" y="1447800"/>
            <a:ext cx="109728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70725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sm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167F2D4-F51D-3542-B776-36B4152875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81233" y="6477000"/>
            <a:ext cx="60960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Czech-Italian Collaboration Workshop &amp; Enrico Costa Award 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8" name="Date Placeholder 5">
            <a:extLst>
              <a:ext uri="{FF2B5EF4-FFF2-40B4-BE49-F238E27FC236}">
                <a16:creationId xmlns:a16="http://schemas.microsoft.com/office/drawing/2014/main" id="{520183C8-3E5A-7944-B374-66F4E690A9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5801" y="6477000"/>
            <a:ext cx="2438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24 November 2025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4F601EA-F37C-2F4F-96DD-9815ABD1ACD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1371600"/>
            <a:ext cx="10972800" cy="5029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8757134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sm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337297-65E8-2744-A552-26FC1EF386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81233" y="6477000"/>
            <a:ext cx="60960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Czech-Italian Collaboration Workshop &amp; Enrico Costa Award 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B033030-B233-6743-B307-8BE0F1C55E3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05801" y="6477000"/>
            <a:ext cx="2438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24 November 2025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B5A228C-04E8-9544-92FD-EC5148682C8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04468" y="1374808"/>
            <a:ext cx="5388864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D494BB2B-D1A4-3740-BABE-69E54F026AD6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193536" y="1374808"/>
            <a:ext cx="5388864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50558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0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641600" y="152400"/>
            <a:ext cx="8940800" cy="914400"/>
          </a:xfrm>
        </p:spPr>
        <p:txBody>
          <a:bodyPr/>
          <a:lstStyle>
            <a:lvl1pPr>
              <a:defRPr cap="sm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F3C4886-12BA-DC43-889D-2A0502BC37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81233" y="6477000"/>
            <a:ext cx="60960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Czech-Italian Collaboration Workshop &amp; Enrico Costa Award 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5" name="Date Placeholder 5">
            <a:extLst>
              <a:ext uri="{FF2B5EF4-FFF2-40B4-BE49-F238E27FC236}">
                <a16:creationId xmlns:a16="http://schemas.microsoft.com/office/drawing/2014/main" id="{D7821B5D-B40E-5C4F-B732-961F37E97C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5801" y="6477000"/>
            <a:ext cx="2438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24 November 2025</a:t>
            </a:r>
          </a:p>
        </p:txBody>
      </p:sp>
    </p:spTree>
    <p:extLst>
      <p:ext uri="{BB962C8B-B14F-4D97-AF65-F5344CB8AC3E}">
        <p14:creationId xmlns:p14="http://schemas.microsoft.com/office/powerpoint/2010/main" val="13737884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 userDrawn="1"/>
        </p:nvSpPr>
        <p:spPr>
          <a:xfrm>
            <a:off x="0" y="6572272"/>
            <a:ext cx="12192000" cy="2857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8" name="Segnaposto numero diapositiva 3"/>
          <p:cNvSpPr txBox="1">
            <a:spLocks/>
          </p:cNvSpPr>
          <p:nvPr userDrawn="1"/>
        </p:nvSpPr>
        <p:spPr>
          <a:xfrm>
            <a:off x="11430039" y="6572272"/>
            <a:ext cx="666755" cy="2857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z="18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262814-E5FC-43A8-A5A4-AE54A705D22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879049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">
    <p:bg>
      <p:bgPr>
        <a:blipFill dpi="0" rotWithShape="0">
          <a:blip r:embed="rId2" cstate="screen">
            <a:alphaModFix amt="3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44705618"/>
      </p:ext>
    </p:extLst>
  </p:cSld>
  <p:clrMapOvr>
    <a:masterClrMapping/>
  </p:clrMapOvr>
  <p:transition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it-IT" dirty="0" err="1"/>
              <a:t>Polarimetry</a:t>
            </a:r>
            <a:r>
              <a:rPr lang="it-IT" dirty="0"/>
              <a:t> in the 2-10 </a:t>
            </a:r>
            <a:r>
              <a:rPr lang="it-IT" dirty="0" err="1"/>
              <a:t>keV</a:t>
            </a:r>
            <a:r>
              <a:rPr lang="it-IT" dirty="0"/>
              <a:t> </a:t>
            </a:r>
            <a:r>
              <a:rPr lang="it-IT" dirty="0" err="1"/>
              <a:t>energy</a:t>
            </a:r>
            <a:r>
              <a:rPr lang="it-IT" dirty="0"/>
              <a:t> band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2452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7041006"/>
      </p:ext>
    </p:extLst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blipFill dpi="0" rotWithShape="0">
          <a:blip r:embed="rId2" cstate="screen">
            <a:alphaModFix amt="3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484F90E-8E67-455C-BDF5-FE6CD62B1362}"/>
              </a:ext>
            </a:extLst>
          </p:cNvPr>
          <p:cNvSpPr txBox="1"/>
          <p:nvPr userDrawn="1"/>
        </p:nvSpPr>
        <p:spPr>
          <a:xfrm>
            <a:off x="10566400" y="6604217"/>
            <a:ext cx="1524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Page </a:t>
            </a:r>
            <a:fld id="{D67FD47B-5263-4F60-B17C-6DBD6A524A58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5747276"/>
      </p:ext>
    </p:extLst>
  </p:cSld>
  <p:clrMapOvr>
    <a:masterClrMapping/>
  </p:clrMapOvr>
  <p:transition>
    <p:fad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blipFill dpi="0" rotWithShape="0">
          <a:blip r:embed="rId2" cstate="screen">
            <a:alphaModFix amt="3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484F90E-8E67-455C-BDF5-FE6CD62B1362}"/>
              </a:ext>
            </a:extLst>
          </p:cNvPr>
          <p:cNvSpPr txBox="1"/>
          <p:nvPr userDrawn="1"/>
        </p:nvSpPr>
        <p:spPr>
          <a:xfrm>
            <a:off x="10566400" y="6604217"/>
            <a:ext cx="1524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Page </a:t>
            </a:r>
            <a:fld id="{D67FD47B-5263-4F60-B17C-6DBD6A524A58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0071125"/>
      </p:ext>
    </p:extLst>
  </p:cSld>
  <p:clrMapOvr>
    <a:masterClrMapping/>
  </p:clrMapOvr>
  <p:transition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7696" y="228600"/>
            <a:ext cx="10294705" cy="685800"/>
          </a:xfrm>
        </p:spPr>
        <p:txBody>
          <a:bodyPr>
            <a:normAutofit/>
          </a:bodyPr>
          <a:lstStyle>
            <a:lvl1pPr>
              <a:defRPr sz="19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223024"/>
      </p:ext>
    </p:extLst>
  </p:cSld>
  <p:clrMapOvr>
    <a:masterClrMapping/>
  </p:clrMapOvr>
  <p:transition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62638"/>
            <a:ext cx="5384800" cy="5181600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 marL="685800" indent="-215504">
              <a:defRPr sz="1200"/>
            </a:lvl3pPr>
            <a:lvl4pPr marL="901304" indent="-215504">
              <a:defRPr sz="1200"/>
            </a:lvl4pPr>
            <a:lvl5pPr marL="1116806" indent="-215504"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62638"/>
            <a:ext cx="5384800" cy="5181600"/>
          </a:xfrm>
        </p:spPr>
        <p:txBody>
          <a:bodyPr vert="horz" lIns="91440" tIns="45720" rIns="91440" bIns="45720" rtlCol="0">
            <a:normAutofit/>
          </a:bodyPr>
          <a:lstStyle>
            <a:lvl1pPr algn="l" defTabSz="685800" rtl="0" eaLnBrk="1" latinLnBrk="0" hangingPunct="1">
              <a:spcBef>
                <a:spcPct val="20000"/>
              </a:spcBef>
              <a:buClr>
                <a:schemeClr val="tx2"/>
              </a:buClr>
              <a:defRPr lang="en-US" sz="15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 Narrow" pitchFamily="34" charset="0"/>
              <a:buChar char="—"/>
              <a:defRPr lang="en-US" sz="135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 Narrow" pitchFamily="34" charset="0"/>
              <a:buChar char="—"/>
              <a:defRPr lang="en-US" sz="1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 Narrow" pitchFamily="34" charset="0"/>
              <a:buChar char="—"/>
              <a:defRPr lang="en-US" sz="1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 Narrow" pitchFamily="34" charset="0"/>
              <a:buChar char="—"/>
              <a:defRPr lang="en-US" sz="1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063471181"/>
      </p:ext>
    </p:extLst>
  </p:cSld>
  <p:clrMapOvr>
    <a:masterClrMapping/>
  </p:clrMapOvr>
  <p:transition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F3460-5A0E-46FE-B71D-2EADB17B2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90F8ED-1954-4090-86DB-AD241E3685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162639"/>
            <a:ext cx="11034445" cy="2268930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 marL="685800" indent="-215504">
              <a:defRPr sz="1200"/>
            </a:lvl3pPr>
            <a:lvl4pPr marL="901304" indent="-215504">
              <a:defRPr sz="1200"/>
            </a:lvl4pPr>
            <a:lvl5pPr marL="1116806" indent="-215504"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748EE40-46BE-4A43-A39C-A42F3DCCC8BF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07319" y="3616452"/>
            <a:ext cx="11034445" cy="2393933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 marL="685800" indent="-215504">
              <a:defRPr sz="1200"/>
            </a:lvl3pPr>
            <a:lvl4pPr marL="901304" indent="-215504">
              <a:defRPr sz="1200"/>
            </a:lvl4pPr>
            <a:lvl5pPr marL="1116806" indent="-215504"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28228048"/>
      </p:ext>
    </p:extLst>
  </p:cSld>
  <p:clrMapOvr>
    <a:masterClrMapping/>
  </p:clrMapOvr>
  <p:transition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 userDrawn="1"/>
        </p:nvCxnSpPr>
        <p:spPr>
          <a:xfrm rot="5400000">
            <a:off x="3429000" y="3733800"/>
            <a:ext cx="5334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1"/>
            <a:ext cx="5689600" cy="2590800"/>
          </a:xfrm>
        </p:spPr>
        <p:txBody>
          <a:bodyPr>
            <a:normAutofit/>
          </a:bodyPr>
          <a:lstStyle>
            <a:lvl1pPr>
              <a:defRPr sz="1500"/>
            </a:lvl1pPr>
            <a:lvl2pPr marL="345281" indent="-215504">
              <a:defRPr sz="1350"/>
            </a:lvl2pPr>
            <a:lvl3pPr marL="556022" indent="-210741">
              <a:defRPr sz="1200"/>
            </a:lvl3pPr>
            <a:lvl4pPr marL="731044" indent="-175022">
              <a:defRPr sz="1050"/>
            </a:lvl4pPr>
            <a:lvl5pPr marL="1116806" indent="-215504"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304800" y="3810000"/>
            <a:ext cx="5689600" cy="2590800"/>
          </a:xfrm>
        </p:spPr>
        <p:txBody>
          <a:bodyPr>
            <a:normAutofit/>
          </a:bodyPr>
          <a:lstStyle>
            <a:lvl1pPr>
              <a:defRPr sz="1500"/>
            </a:lvl1pPr>
            <a:lvl2pPr marL="345281" indent="-215504">
              <a:defRPr sz="1350"/>
            </a:lvl2pPr>
            <a:lvl3pPr marL="556022" indent="-210741">
              <a:defRPr sz="1200"/>
            </a:lvl3pPr>
            <a:lvl4pPr marL="731044" indent="-175022">
              <a:defRPr sz="1050"/>
            </a:lvl4pPr>
            <a:lvl5pPr marL="1116806" indent="-215504"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6197600" y="1066800"/>
            <a:ext cx="5689600" cy="2590800"/>
          </a:xfrm>
        </p:spPr>
        <p:txBody>
          <a:bodyPr>
            <a:normAutofit/>
          </a:bodyPr>
          <a:lstStyle>
            <a:lvl1pPr>
              <a:defRPr sz="1500"/>
            </a:lvl1pPr>
            <a:lvl2pPr marL="345281" indent="-215504">
              <a:defRPr sz="1350"/>
            </a:lvl2pPr>
            <a:lvl3pPr marL="556022" indent="-210741">
              <a:defRPr sz="1200"/>
            </a:lvl3pPr>
            <a:lvl4pPr marL="731044" indent="-175022">
              <a:defRPr sz="1050"/>
            </a:lvl4pPr>
            <a:lvl5pPr marL="1116806" indent="-215504"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5"/>
          </p:nvPr>
        </p:nvSpPr>
        <p:spPr>
          <a:xfrm>
            <a:off x="6197600" y="3809999"/>
            <a:ext cx="5689600" cy="2590800"/>
          </a:xfrm>
        </p:spPr>
        <p:txBody>
          <a:bodyPr>
            <a:normAutofit/>
          </a:bodyPr>
          <a:lstStyle>
            <a:lvl1pPr>
              <a:defRPr sz="1500"/>
            </a:lvl1pPr>
            <a:lvl2pPr marL="345281" indent="-215504">
              <a:defRPr sz="1350"/>
            </a:lvl2pPr>
            <a:lvl3pPr marL="556022" indent="-210741">
              <a:defRPr sz="1200"/>
            </a:lvl3pPr>
            <a:lvl4pPr marL="731044" indent="-175022">
              <a:defRPr sz="1050"/>
            </a:lvl4pPr>
            <a:lvl5pPr marL="1116806" indent="-215504"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304800" y="3733800"/>
            <a:ext cx="115824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9930466"/>
      </p:ext>
    </p:extLst>
  </p:cSld>
  <p:clrMapOvr>
    <a:masterClrMapping/>
  </p:clrMapOvr>
  <p:transition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48608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788370"/>
            <a:ext cx="5386917" cy="3951288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148608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788370"/>
            <a:ext cx="5389033" cy="3951288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844482344"/>
      </p:ext>
    </p:extLst>
  </p:cSld>
  <p:clrMapOvr>
    <a:masterClrMapping/>
  </p:clrMapOvr>
  <p:transition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eft,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066800"/>
            <a:ext cx="8331200" cy="54102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8839200" y="1066800"/>
            <a:ext cx="3050117" cy="5410200"/>
          </a:xfrm>
        </p:spPr>
        <p:txBody>
          <a:bodyPr>
            <a:normAutofit/>
          </a:bodyPr>
          <a:lstStyle>
            <a:lvl1pPr>
              <a:defRPr sz="1500"/>
            </a:lvl1pPr>
            <a:lvl2pPr marL="385763" indent="-215504">
              <a:defRPr sz="1350"/>
            </a:lvl2pPr>
            <a:lvl3pPr marL="556022" indent="-170260">
              <a:defRPr sz="1200"/>
            </a:lvl3pPr>
            <a:lvl4pPr marL="731044" indent="-175022">
              <a:defRPr sz="105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76916005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,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7A683-670E-466E-9FB4-F209BA7DE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73298F-7F9D-479F-9563-63493DDDA0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73483" y="953679"/>
            <a:ext cx="7918516" cy="54102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981AB8-2C07-4862-9D5B-F8B3AE4F653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04800" y="1010239"/>
            <a:ext cx="3050117" cy="5410200"/>
          </a:xfrm>
        </p:spPr>
        <p:txBody>
          <a:bodyPr>
            <a:normAutofit/>
          </a:bodyPr>
          <a:lstStyle>
            <a:lvl1pPr>
              <a:defRPr sz="1500"/>
            </a:lvl1pPr>
            <a:lvl2pPr marL="385763" indent="-215504">
              <a:defRPr sz="1350"/>
            </a:lvl2pPr>
            <a:lvl3pPr marL="556022" indent="-170260">
              <a:defRPr sz="1200"/>
            </a:lvl3pPr>
            <a:lvl4pPr marL="731044" indent="-175022">
              <a:defRPr sz="105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088042569"/>
      </p:ext>
    </p:extLst>
  </p:cSld>
  <p:clrMapOvr>
    <a:masterClrMapping/>
  </p:clrMapOvr>
  <p:transition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6D1F7-3DE9-4629-A8E9-AE82E9BD8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9744346"/>
      </p:ext>
    </p:extLst>
  </p:cSld>
  <p:clrMapOvr>
    <a:masterClrMapping/>
  </p:clrMapOvr>
  <p:transition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579505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7696" y="228600"/>
            <a:ext cx="10294705" cy="685800"/>
          </a:xfrm>
        </p:spPr>
        <p:txBody>
          <a:bodyPr>
            <a:normAutofit/>
          </a:bodyPr>
          <a:lstStyle>
            <a:lvl1pPr>
              <a:defRPr sz="19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1641540"/>
      </p:ext>
    </p:extLst>
  </p:cSld>
  <p:clrMapOvr>
    <a:masterClrMapping/>
  </p:clrMapOvr>
  <p:transition>
    <p:fade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P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641600" y="381000"/>
            <a:ext cx="8940800" cy="914400"/>
          </a:xfrm>
        </p:spPr>
        <p:txBody>
          <a:bodyPr/>
          <a:lstStyle>
            <a:lvl1pPr>
              <a:defRPr cap="small" baseline="0"/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609600" y="1447800"/>
            <a:ext cx="109728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678721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sm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167F2D4-F51D-3542-B776-36B4152875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81233" y="6477000"/>
            <a:ext cx="60960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Czech-Italian Collaboration Workshop &amp; Enrico Costa Award 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8" name="Date Placeholder 5">
            <a:extLst>
              <a:ext uri="{FF2B5EF4-FFF2-40B4-BE49-F238E27FC236}">
                <a16:creationId xmlns:a16="http://schemas.microsoft.com/office/drawing/2014/main" id="{520183C8-3E5A-7944-B374-66F4E690A9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5801" y="6477000"/>
            <a:ext cx="2438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24 November 2025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4F601EA-F37C-2F4F-96DD-9815ABD1ACD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1371600"/>
            <a:ext cx="10972800" cy="5029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6563032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sm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337297-65E8-2744-A552-26FC1EF386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81233" y="6477000"/>
            <a:ext cx="60960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Czech-Italian Collaboration Workshop &amp; Enrico Costa Award 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B033030-B233-6743-B307-8BE0F1C55E3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05801" y="6477000"/>
            <a:ext cx="2438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24 November 2025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B5A228C-04E8-9544-92FD-EC5148682C8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04468" y="1374808"/>
            <a:ext cx="5388864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D494BB2B-D1A4-3740-BABE-69E54F026AD6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193536" y="1374808"/>
            <a:ext cx="5388864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6437995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0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641600" y="152400"/>
            <a:ext cx="8940800" cy="914400"/>
          </a:xfrm>
        </p:spPr>
        <p:txBody>
          <a:bodyPr/>
          <a:lstStyle>
            <a:lvl1pPr>
              <a:defRPr cap="sm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F3C4886-12BA-DC43-889D-2A0502BC37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81233" y="6477000"/>
            <a:ext cx="60960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Czech-Italian Collaboration Workshop &amp; Enrico Costa Award 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5" name="Date Placeholder 5">
            <a:extLst>
              <a:ext uri="{FF2B5EF4-FFF2-40B4-BE49-F238E27FC236}">
                <a16:creationId xmlns:a16="http://schemas.microsoft.com/office/drawing/2014/main" id="{D7821B5D-B40E-5C4F-B732-961F37E97C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5801" y="6477000"/>
            <a:ext cx="2438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24 November 2025</a:t>
            </a:r>
          </a:p>
        </p:txBody>
      </p:sp>
    </p:spTree>
    <p:extLst>
      <p:ext uri="{BB962C8B-B14F-4D97-AF65-F5344CB8AC3E}">
        <p14:creationId xmlns:p14="http://schemas.microsoft.com/office/powerpoint/2010/main" val="360048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 userDrawn="1"/>
        </p:nvSpPr>
        <p:spPr>
          <a:xfrm>
            <a:off x="0" y="6572272"/>
            <a:ext cx="12192000" cy="2857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8" name="Segnaposto numero diapositiva 3"/>
          <p:cNvSpPr txBox="1">
            <a:spLocks/>
          </p:cNvSpPr>
          <p:nvPr userDrawn="1"/>
        </p:nvSpPr>
        <p:spPr>
          <a:xfrm>
            <a:off x="11430039" y="6572272"/>
            <a:ext cx="666755" cy="2857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z="18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262814-E5FC-43A8-A5A4-AE54A705D22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350882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">
    <p:bg>
      <p:bgPr>
        <a:blipFill dpi="0" rotWithShape="0">
          <a:blip r:embed="rId2" cstate="screen">
            <a:alphaModFix amt="3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6515141"/>
      </p:ext>
    </p:extLst>
  </p:cSld>
  <p:clrMapOvr>
    <a:masterClrMapping/>
  </p:clrMapOvr>
  <p:transition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it-IT" dirty="0" err="1"/>
              <a:t>Polarimetry</a:t>
            </a:r>
            <a:r>
              <a:rPr lang="it-IT" dirty="0"/>
              <a:t> in the 2-10 </a:t>
            </a:r>
            <a:r>
              <a:rPr lang="it-IT" dirty="0" err="1"/>
              <a:t>keV</a:t>
            </a:r>
            <a:r>
              <a:rPr lang="it-IT" dirty="0"/>
              <a:t> </a:t>
            </a:r>
            <a:r>
              <a:rPr lang="it-IT" dirty="0" err="1"/>
              <a:t>energy</a:t>
            </a:r>
            <a:r>
              <a:rPr lang="it-IT" dirty="0"/>
              <a:t> band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367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8883340"/>
      </p:ext>
    </p:extLst>
  </p:cSld>
  <p:clrMapOvr>
    <a:masterClrMapping/>
  </p:clrMapOvr>
  <p:transition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blipFill dpi="0" rotWithShape="0">
          <a:blip r:embed="rId2" cstate="screen">
            <a:alphaModFix amt="3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484F90E-8E67-455C-BDF5-FE6CD62B1362}"/>
              </a:ext>
            </a:extLst>
          </p:cNvPr>
          <p:cNvSpPr txBox="1"/>
          <p:nvPr userDrawn="1"/>
        </p:nvSpPr>
        <p:spPr>
          <a:xfrm>
            <a:off x="10566400" y="6604217"/>
            <a:ext cx="1524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Page </a:t>
            </a:r>
            <a:fld id="{D67FD47B-5263-4F60-B17C-6DBD6A524A58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2576398"/>
      </p:ext>
    </p:extLst>
  </p:cSld>
  <p:clrMapOvr>
    <a:masterClrMapping/>
  </p:clrMapOvr>
  <p:transition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7696" y="228600"/>
            <a:ext cx="10294705" cy="685800"/>
          </a:xfrm>
        </p:spPr>
        <p:txBody>
          <a:bodyPr>
            <a:normAutofit/>
          </a:bodyPr>
          <a:lstStyle>
            <a:lvl1pPr>
              <a:defRPr sz="19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9602875"/>
      </p:ext>
    </p:extLst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62638"/>
            <a:ext cx="5384800" cy="5181600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 marL="685800" indent="-215504">
              <a:defRPr sz="1200"/>
            </a:lvl3pPr>
            <a:lvl4pPr marL="901304" indent="-215504">
              <a:defRPr sz="1200"/>
            </a:lvl4pPr>
            <a:lvl5pPr marL="1116806" indent="-215504"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62638"/>
            <a:ext cx="5384800" cy="5181600"/>
          </a:xfrm>
        </p:spPr>
        <p:txBody>
          <a:bodyPr vert="horz" lIns="91440" tIns="45720" rIns="91440" bIns="45720" rtlCol="0">
            <a:normAutofit/>
          </a:bodyPr>
          <a:lstStyle>
            <a:lvl1pPr algn="l" defTabSz="685800" rtl="0" eaLnBrk="1" latinLnBrk="0" hangingPunct="1">
              <a:spcBef>
                <a:spcPct val="20000"/>
              </a:spcBef>
              <a:buClr>
                <a:schemeClr val="tx2"/>
              </a:buClr>
              <a:defRPr lang="en-US" sz="15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 Narrow" pitchFamily="34" charset="0"/>
              <a:buChar char="—"/>
              <a:defRPr lang="en-US" sz="135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 Narrow" pitchFamily="34" charset="0"/>
              <a:buChar char="—"/>
              <a:defRPr lang="en-US" sz="1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 Narrow" pitchFamily="34" charset="0"/>
              <a:buChar char="—"/>
              <a:defRPr lang="en-US" sz="1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 Narrow" pitchFamily="34" charset="0"/>
              <a:buChar char="—"/>
              <a:defRPr lang="en-US" sz="1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17701467"/>
      </p:ext>
    </p:extLst>
  </p:cSld>
  <p:clrMapOvr>
    <a:masterClrMapping/>
  </p:clrMapOvr>
  <p:transition>
    <p:fade/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62638"/>
            <a:ext cx="5384800" cy="5181600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 marL="685800" indent="-215504">
              <a:defRPr sz="1200"/>
            </a:lvl3pPr>
            <a:lvl4pPr marL="901304" indent="-215504">
              <a:defRPr sz="1200"/>
            </a:lvl4pPr>
            <a:lvl5pPr marL="1116806" indent="-215504"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62638"/>
            <a:ext cx="5384800" cy="5181600"/>
          </a:xfrm>
        </p:spPr>
        <p:txBody>
          <a:bodyPr vert="horz" lIns="91440" tIns="45720" rIns="91440" bIns="45720" rtlCol="0">
            <a:normAutofit/>
          </a:bodyPr>
          <a:lstStyle>
            <a:lvl1pPr algn="l" defTabSz="685800" rtl="0" eaLnBrk="1" latinLnBrk="0" hangingPunct="1">
              <a:spcBef>
                <a:spcPct val="20000"/>
              </a:spcBef>
              <a:buClr>
                <a:schemeClr val="tx2"/>
              </a:buClr>
              <a:defRPr lang="en-US" sz="15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 Narrow" pitchFamily="34" charset="0"/>
              <a:buChar char="—"/>
              <a:defRPr lang="en-US" sz="135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 Narrow" pitchFamily="34" charset="0"/>
              <a:buChar char="—"/>
              <a:defRPr lang="en-US" sz="1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 Narrow" pitchFamily="34" charset="0"/>
              <a:buChar char="—"/>
              <a:defRPr lang="en-US" sz="1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 Narrow" pitchFamily="34" charset="0"/>
              <a:buChar char="—"/>
              <a:defRPr lang="en-US" sz="1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870167683"/>
      </p:ext>
    </p:extLst>
  </p:cSld>
  <p:clrMapOvr>
    <a:masterClrMapping/>
  </p:clrMapOvr>
  <p:transition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F3460-5A0E-46FE-B71D-2EADB17B2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90F8ED-1954-4090-86DB-AD241E3685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162639"/>
            <a:ext cx="11034445" cy="2268930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 marL="685800" indent="-215504">
              <a:defRPr sz="1200"/>
            </a:lvl3pPr>
            <a:lvl4pPr marL="901304" indent="-215504">
              <a:defRPr sz="1200"/>
            </a:lvl4pPr>
            <a:lvl5pPr marL="1116806" indent="-215504"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748EE40-46BE-4A43-A39C-A42F3DCCC8BF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07319" y="3616452"/>
            <a:ext cx="11034445" cy="2393933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 marL="685800" indent="-215504">
              <a:defRPr sz="1200"/>
            </a:lvl3pPr>
            <a:lvl4pPr marL="901304" indent="-215504">
              <a:defRPr sz="1200"/>
            </a:lvl4pPr>
            <a:lvl5pPr marL="1116806" indent="-215504"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367410225"/>
      </p:ext>
    </p:extLst>
  </p:cSld>
  <p:clrMapOvr>
    <a:masterClrMapping/>
  </p:clrMapOvr>
  <p:transition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 userDrawn="1"/>
        </p:nvCxnSpPr>
        <p:spPr>
          <a:xfrm rot="5400000">
            <a:off x="3429000" y="3733800"/>
            <a:ext cx="5334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1"/>
            <a:ext cx="5689600" cy="2590800"/>
          </a:xfrm>
        </p:spPr>
        <p:txBody>
          <a:bodyPr>
            <a:normAutofit/>
          </a:bodyPr>
          <a:lstStyle>
            <a:lvl1pPr>
              <a:defRPr sz="1500"/>
            </a:lvl1pPr>
            <a:lvl2pPr marL="345281" indent="-215504">
              <a:defRPr sz="1350"/>
            </a:lvl2pPr>
            <a:lvl3pPr marL="556022" indent="-210741">
              <a:defRPr sz="1200"/>
            </a:lvl3pPr>
            <a:lvl4pPr marL="731044" indent="-175022">
              <a:defRPr sz="1050"/>
            </a:lvl4pPr>
            <a:lvl5pPr marL="1116806" indent="-215504"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304800" y="3810000"/>
            <a:ext cx="5689600" cy="2590800"/>
          </a:xfrm>
        </p:spPr>
        <p:txBody>
          <a:bodyPr>
            <a:normAutofit/>
          </a:bodyPr>
          <a:lstStyle>
            <a:lvl1pPr>
              <a:defRPr sz="1500"/>
            </a:lvl1pPr>
            <a:lvl2pPr marL="345281" indent="-215504">
              <a:defRPr sz="1350"/>
            </a:lvl2pPr>
            <a:lvl3pPr marL="556022" indent="-210741">
              <a:defRPr sz="1200"/>
            </a:lvl3pPr>
            <a:lvl4pPr marL="731044" indent="-175022">
              <a:defRPr sz="1050"/>
            </a:lvl4pPr>
            <a:lvl5pPr marL="1116806" indent="-215504"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6197600" y="1066800"/>
            <a:ext cx="5689600" cy="2590800"/>
          </a:xfrm>
        </p:spPr>
        <p:txBody>
          <a:bodyPr>
            <a:normAutofit/>
          </a:bodyPr>
          <a:lstStyle>
            <a:lvl1pPr>
              <a:defRPr sz="1500"/>
            </a:lvl1pPr>
            <a:lvl2pPr marL="345281" indent="-215504">
              <a:defRPr sz="1350"/>
            </a:lvl2pPr>
            <a:lvl3pPr marL="556022" indent="-210741">
              <a:defRPr sz="1200"/>
            </a:lvl3pPr>
            <a:lvl4pPr marL="731044" indent="-175022">
              <a:defRPr sz="1050"/>
            </a:lvl4pPr>
            <a:lvl5pPr marL="1116806" indent="-215504"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5"/>
          </p:nvPr>
        </p:nvSpPr>
        <p:spPr>
          <a:xfrm>
            <a:off x="6197600" y="3809999"/>
            <a:ext cx="5689600" cy="2590800"/>
          </a:xfrm>
        </p:spPr>
        <p:txBody>
          <a:bodyPr>
            <a:normAutofit/>
          </a:bodyPr>
          <a:lstStyle>
            <a:lvl1pPr>
              <a:defRPr sz="1500"/>
            </a:lvl1pPr>
            <a:lvl2pPr marL="345281" indent="-215504">
              <a:defRPr sz="1350"/>
            </a:lvl2pPr>
            <a:lvl3pPr marL="556022" indent="-210741">
              <a:defRPr sz="1200"/>
            </a:lvl3pPr>
            <a:lvl4pPr marL="731044" indent="-175022">
              <a:defRPr sz="1050"/>
            </a:lvl4pPr>
            <a:lvl5pPr marL="1116806" indent="-215504"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304800" y="3733800"/>
            <a:ext cx="115824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957392"/>
      </p:ext>
    </p:extLst>
  </p:cSld>
  <p:clrMapOvr>
    <a:masterClrMapping/>
  </p:clrMapOvr>
  <p:transition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48608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788370"/>
            <a:ext cx="5386917" cy="3951288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148608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788370"/>
            <a:ext cx="5389033" cy="3951288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653970778"/>
      </p:ext>
    </p:extLst>
  </p:cSld>
  <p:clrMapOvr>
    <a:masterClrMapping/>
  </p:clrMapOvr>
  <p:transition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eft,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066800"/>
            <a:ext cx="8331200" cy="54102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8839200" y="1066800"/>
            <a:ext cx="3050117" cy="5410200"/>
          </a:xfrm>
        </p:spPr>
        <p:txBody>
          <a:bodyPr>
            <a:normAutofit/>
          </a:bodyPr>
          <a:lstStyle>
            <a:lvl1pPr>
              <a:defRPr sz="1500"/>
            </a:lvl1pPr>
            <a:lvl2pPr marL="385763" indent="-215504">
              <a:defRPr sz="1350"/>
            </a:lvl2pPr>
            <a:lvl3pPr marL="556022" indent="-170260">
              <a:defRPr sz="1200"/>
            </a:lvl3pPr>
            <a:lvl4pPr marL="731044" indent="-175022">
              <a:defRPr sz="105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8805882"/>
      </p:ext>
    </p:extLst>
  </p:cSld>
  <p:clrMapOvr>
    <a:masterClrMapping/>
  </p:clrMapOvr>
  <p:transition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,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7A683-670E-466E-9FB4-F209BA7DE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73298F-7F9D-479F-9563-63493DDDA0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73483" y="953679"/>
            <a:ext cx="7918516" cy="54102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981AB8-2C07-4862-9D5B-F8B3AE4F653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04800" y="1010239"/>
            <a:ext cx="3050117" cy="5410200"/>
          </a:xfrm>
        </p:spPr>
        <p:txBody>
          <a:bodyPr>
            <a:normAutofit/>
          </a:bodyPr>
          <a:lstStyle>
            <a:lvl1pPr>
              <a:defRPr sz="1500"/>
            </a:lvl1pPr>
            <a:lvl2pPr marL="385763" indent="-215504">
              <a:defRPr sz="1350"/>
            </a:lvl2pPr>
            <a:lvl3pPr marL="556022" indent="-170260">
              <a:defRPr sz="1200"/>
            </a:lvl3pPr>
            <a:lvl4pPr marL="731044" indent="-175022">
              <a:defRPr sz="105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437908749"/>
      </p:ext>
    </p:extLst>
  </p:cSld>
  <p:clrMapOvr>
    <a:masterClrMapping/>
  </p:clrMapOvr>
  <p:transition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6D1F7-3DE9-4629-A8E9-AE82E9BD8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006226"/>
      </p:ext>
    </p:extLst>
  </p:cSld>
  <p:clrMapOvr>
    <a:masterClrMapping/>
  </p:clrMapOvr>
  <p:transition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213822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P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641600" y="381000"/>
            <a:ext cx="8940800" cy="914400"/>
          </a:xfrm>
        </p:spPr>
        <p:txBody>
          <a:bodyPr/>
          <a:lstStyle>
            <a:lvl1pPr>
              <a:defRPr cap="small" baseline="0"/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609600" y="1447800"/>
            <a:ext cx="109728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464585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sm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167F2D4-F51D-3542-B776-36B4152875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81233" y="6477000"/>
            <a:ext cx="60960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Czech-Italian Collaboration Workshop &amp; Enrico Costa Award 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8" name="Date Placeholder 5">
            <a:extLst>
              <a:ext uri="{FF2B5EF4-FFF2-40B4-BE49-F238E27FC236}">
                <a16:creationId xmlns:a16="http://schemas.microsoft.com/office/drawing/2014/main" id="{520183C8-3E5A-7944-B374-66F4E690A9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5801" y="6477000"/>
            <a:ext cx="2438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24 November 2025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4F601EA-F37C-2F4F-96DD-9815ABD1ACD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1371600"/>
            <a:ext cx="10972800" cy="5029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846222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F3460-5A0E-46FE-B71D-2EADB17B2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90F8ED-1954-4090-86DB-AD241E3685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162639"/>
            <a:ext cx="11034445" cy="2268930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 marL="685800" indent="-215504">
              <a:defRPr sz="1200"/>
            </a:lvl3pPr>
            <a:lvl4pPr marL="901304" indent="-215504">
              <a:defRPr sz="1200"/>
            </a:lvl4pPr>
            <a:lvl5pPr marL="1116806" indent="-215504"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748EE40-46BE-4A43-A39C-A42F3DCCC8BF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07319" y="3616452"/>
            <a:ext cx="11034445" cy="2393933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 marL="685800" indent="-215504">
              <a:defRPr sz="1200"/>
            </a:lvl3pPr>
            <a:lvl4pPr marL="901304" indent="-215504">
              <a:defRPr sz="1200"/>
            </a:lvl4pPr>
            <a:lvl5pPr marL="1116806" indent="-215504"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945650179"/>
      </p:ext>
    </p:extLst>
  </p:cSld>
  <p:clrMapOvr>
    <a:masterClrMapping/>
  </p:clrMapOvr>
  <p:transition>
    <p:fade/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sm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337297-65E8-2744-A552-26FC1EF386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81233" y="6477000"/>
            <a:ext cx="60960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Czech-Italian Collaboration Workshop &amp; Enrico Costa Award 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B033030-B233-6743-B307-8BE0F1C55E3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05801" y="6477000"/>
            <a:ext cx="2438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24 November 2025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B5A228C-04E8-9544-92FD-EC5148682C8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04468" y="1374808"/>
            <a:ext cx="5388864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D494BB2B-D1A4-3740-BABE-69E54F026AD6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193536" y="1374808"/>
            <a:ext cx="5388864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7222548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0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641600" y="152400"/>
            <a:ext cx="8940800" cy="914400"/>
          </a:xfrm>
        </p:spPr>
        <p:txBody>
          <a:bodyPr/>
          <a:lstStyle>
            <a:lvl1pPr>
              <a:defRPr cap="sm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F3C4886-12BA-DC43-889D-2A0502BC37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81233" y="6477000"/>
            <a:ext cx="60960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Czech-Italian Collaboration Workshop &amp; Enrico Costa Award 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5" name="Date Placeholder 5">
            <a:extLst>
              <a:ext uri="{FF2B5EF4-FFF2-40B4-BE49-F238E27FC236}">
                <a16:creationId xmlns:a16="http://schemas.microsoft.com/office/drawing/2014/main" id="{D7821B5D-B40E-5C4F-B732-961F37E97C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5801" y="6477000"/>
            <a:ext cx="2438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24 November 2025</a:t>
            </a:r>
          </a:p>
        </p:txBody>
      </p:sp>
    </p:spTree>
    <p:extLst>
      <p:ext uri="{BB962C8B-B14F-4D97-AF65-F5344CB8AC3E}">
        <p14:creationId xmlns:p14="http://schemas.microsoft.com/office/powerpoint/2010/main" val="1502867186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657563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tangolo 6"/>
          <p:cNvSpPr/>
          <p:nvPr userDrawn="1"/>
        </p:nvSpPr>
        <p:spPr>
          <a:xfrm>
            <a:off x="0" y="6572272"/>
            <a:ext cx="12192000" cy="28572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8" name="Segnaposto numero diapositiva 3"/>
          <p:cNvSpPr txBox="1">
            <a:spLocks/>
          </p:cNvSpPr>
          <p:nvPr userDrawn="1"/>
        </p:nvSpPr>
        <p:spPr>
          <a:xfrm>
            <a:off x="11430039" y="6572272"/>
            <a:ext cx="666755" cy="28572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>
              <a:defRPr sz="180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B262814-E5FC-43A8-A5A4-AE54A705D220}" type="slidenum">
              <a:rPr kumimoji="0" 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9BBB59">
                    <a:lumMod val="50000"/>
                  </a:srgbClr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9BBB59">
                  <a:lumMod val="50000"/>
                </a:srgbClr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9396712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">
    <p:bg>
      <p:bgPr>
        <a:blipFill dpi="0" rotWithShape="0">
          <a:blip r:embed="rId2" cstate="screen">
            <a:alphaModFix amt="3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31835630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it-IT" dirty="0" err="1"/>
              <a:t>Polarimetry</a:t>
            </a:r>
            <a:r>
              <a:rPr lang="it-IT" dirty="0"/>
              <a:t> in the 2-10 </a:t>
            </a:r>
            <a:r>
              <a:rPr lang="it-IT" dirty="0" err="1"/>
              <a:t>keV</a:t>
            </a:r>
            <a:r>
              <a:rPr lang="it-IT" dirty="0"/>
              <a:t> </a:t>
            </a:r>
            <a:r>
              <a:rPr lang="it-IT" dirty="0" err="1"/>
              <a:t>energy</a:t>
            </a:r>
            <a:r>
              <a:rPr lang="it-IT" dirty="0"/>
              <a:t> band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086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1555133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blipFill dpi="0" rotWithShape="0">
          <a:blip r:embed="rId2" cstate="screen">
            <a:alphaModFix amt="3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484F90E-8E67-455C-BDF5-FE6CD62B1362}"/>
              </a:ext>
            </a:extLst>
          </p:cNvPr>
          <p:cNvSpPr txBox="1"/>
          <p:nvPr userDrawn="1"/>
        </p:nvSpPr>
        <p:spPr>
          <a:xfrm>
            <a:off x="10566400" y="6604217"/>
            <a:ext cx="1524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Page </a:t>
            </a:r>
            <a:fld id="{D67FD47B-5263-4F60-B17C-6DBD6A524A58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0985093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7696" y="228600"/>
            <a:ext cx="10294705" cy="685800"/>
          </a:xfrm>
        </p:spPr>
        <p:txBody>
          <a:bodyPr>
            <a:normAutofit/>
          </a:bodyPr>
          <a:lstStyle>
            <a:lvl1pPr>
              <a:defRPr sz="19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8322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62638"/>
            <a:ext cx="5384800" cy="5181600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 marL="685800" indent="-215504">
              <a:defRPr sz="1200"/>
            </a:lvl3pPr>
            <a:lvl4pPr marL="901304" indent="-215504">
              <a:defRPr sz="1200"/>
            </a:lvl4pPr>
            <a:lvl5pPr marL="1116806" indent="-215504"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62638"/>
            <a:ext cx="5384800" cy="5181600"/>
          </a:xfrm>
        </p:spPr>
        <p:txBody>
          <a:bodyPr vert="horz" lIns="91440" tIns="45720" rIns="91440" bIns="45720" rtlCol="0">
            <a:normAutofit/>
          </a:bodyPr>
          <a:lstStyle>
            <a:lvl1pPr algn="l" defTabSz="685800" rtl="0" eaLnBrk="1" latinLnBrk="0" hangingPunct="1">
              <a:spcBef>
                <a:spcPct val="20000"/>
              </a:spcBef>
              <a:buClr>
                <a:schemeClr val="tx2"/>
              </a:buClr>
              <a:defRPr lang="en-US" sz="15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 Narrow" pitchFamily="34" charset="0"/>
              <a:buChar char="—"/>
              <a:defRPr lang="en-US" sz="135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 Narrow" pitchFamily="34" charset="0"/>
              <a:buChar char="—"/>
              <a:defRPr lang="en-US" sz="1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 Narrow" pitchFamily="34" charset="0"/>
              <a:buChar char="—"/>
              <a:defRPr lang="en-US" sz="1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 Narrow" pitchFamily="34" charset="0"/>
              <a:buChar char="—"/>
              <a:defRPr lang="en-US" sz="1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1459056247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 userDrawn="1"/>
        </p:nvCxnSpPr>
        <p:spPr>
          <a:xfrm rot="5400000">
            <a:off x="3429000" y="3733800"/>
            <a:ext cx="5334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1"/>
            <a:ext cx="5689600" cy="2590800"/>
          </a:xfrm>
        </p:spPr>
        <p:txBody>
          <a:bodyPr>
            <a:normAutofit/>
          </a:bodyPr>
          <a:lstStyle>
            <a:lvl1pPr>
              <a:defRPr sz="1500"/>
            </a:lvl1pPr>
            <a:lvl2pPr marL="345281" indent="-215504">
              <a:defRPr sz="1350"/>
            </a:lvl2pPr>
            <a:lvl3pPr marL="556022" indent="-210741">
              <a:defRPr sz="1200"/>
            </a:lvl3pPr>
            <a:lvl4pPr marL="731044" indent="-175022">
              <a:defRPr sz="1050"/>
            </a:lvl4pPr>
            <a:lvl5pPr marL="1116806" indent="-215504"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304800" y="3810000"/>
            <a:ext cx="5689600" cy="2590800"/>
          </a:xfrm>
        </p:spPr>
        <p:txBody>
          <a:bodyPr>
            <a:normAutofit/>
          </a:bodyPr>
          <a:lstStyle>
            <a:lvl1pPr>
              <a:defRPr sz="1500"/>
            </a:lvl1pPr>
            <a:lvl2pPr marL="345281" indent="-215504">
              <a:defRPr sz="1350"/>
            </a:lvl2pPr>
            <a:lvl3pPr marL="556022" indent="-210741">
              <a:defRPr sz="1200"/>
            </a:lvl3pPr>
            <a:lvl4pPr marL="731044" indent="-175022">
              <a:defRPr sz="1050"/>
            </a:lvl4pPr>
            <a:lvl5pPr marL="1116806" indent="-215504"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6197600" y="1066800"/>
            <a:ext cx="5689600" cy="2590800"/>
          </a:xfrm>
        </p:spPr>
        <p:txBody>
          <a:bodyPr>
            <a:normAutofit/>
          </a:bodyPr>
          <a:lstStyle>
            <a:lvl1pPr>
              <a:defRPr sz="1500"/>
            </a:lvl1pPr>
            <a:lvl2pPr marL="345281" indent="-215504">
              <a:defRPr sz="1350"/>
            </a:lvl2pPr>
            <a:lvl3pPr marL="556022" indent="-210741">
              <a:defRPr sz="1200"/>
            </a:lvl3pPr>
            <a:lvl4pPr marL="731044" indent="-175022">
              <a:defRPr sz="1050"/>
            </a:lvl4pPr>
            <a:lvl5pPr marL="1116806" indent="-215504"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5"/>
          </p:nvPr>
        </p:nvSpPr>
        <p:spPr>
          <a:xfrm>
            <a:off x="6197600" y="3809999"/>
            <a:ext cx="5689600" cy="2590800"/>
          </a:xfrm>
        </p:spPr>
        <p:txBody>
          <a:bodyPr>
            <a:normAutofit/>
          </a:bodyPr>
          <a:lstStyle>
            <a:lvl1pPr>
              <a:defRPr sz="1500"/>
            </a:lvl1pPr>
            <a:lvl2pPr marL="345281" indent="-215504">
              <a:defRPr sz="1350"/>
            </a:lvl2pPr>
            <a:lvl3pPr marL="556022" indent="-210741">
              <a:defRPr sz="1200"/>
            </a:lvl3pPr>
            <a:lvl4pPr marL="731044" indent="-175022">
              <a:defRPr sz="1050"/>
            </a:lvl4pPr>
            <a:lvl5pPr marL="1116806" indent="-215504"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304800" y="3733800"/>
            <a:ext cx="115824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678982"/>
      </p:ext>
    </p:extLst>
  </p:cSld>
  <p:clrMapOvr>
    <a:masterClrMapping/>
  </p:clrMapOvr>
  <p:transition>
    <p:fade/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F3460-5A0E-46FE-B71D-2EADB17B2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90F8ED-1954-4090-86DB-AD241E3685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162639"/>
            <a:ext cx="11034445" cy="2268930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 marL="685800" indent="-215504">
              <a:defRPr sz="1200"/>
            </a:lvl3pPr>
            <a:lvl4pPr marL="901304" indent="-215504">
              <a:defRPr sz="1200"/>
            </a:lvl4pPr>
            <a:lvl5pPr marL="1116806" indent="-215504"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748EE40-46BE-4A43-A39C-A42F3DCCC8BF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07319" y="3616452"/>
            <a:ext cx="11034445" cy="2393933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 marL="685800" indent="-215504">
              <a:defRPr sz="1200"/>
            </a:lvl3pPr>
            <a:lvl4pPr marL="901304" indent="-215504">
              <a:defRPr sz="1200"/>
            </a:lvl4pPr>
            <a:lvl5pPr marL="1116806" indent="-215504"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906180969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 userDrawn="1"/>
        </p:nvCxnSpPr>
        <p:spPr>
          <a:xfrm rot="5400000">
            <a:off x="3429000" y="3733800"/>
            <a:ext cx="5334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1"/>
            <a:ext cx="5689600" cy="2590800"/>
          </a:xfrm>
        </p:spPr>
        <p:txBody>
          <a:bodyPr>
            <a:normAutofit/>
          </a:bodyPr>
          <a:lstStyle>
            <a:lvl1pPr>
              <a:defRPr sz="1500"/>
            </a:lvl1pPr>
            <a:lvl2pPr marL="345281" indent="-215504">
              <a:defRPr sz="1350"/>
            </a:lvl2pPr>
            <a:lvl3pPr marL="556022" indent="-210741">
              <a:defRPr sz="1200"/>
            </a:lvl3pPr>
            <a:lvl4pPr marL="731044" indent="-175022">
              <a:defRPr sz="1050"/>
            </a:lvl4pPr>
            <a:lvl5pPr marL="1116806" indent="-215504"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304800" y="3810000"/>
            <a:ext cx="5689600" cy="2590800"/>
          </a:xfrm>
        </p:spPr>
        <p:txBody>
          <a:bodyPr>
            <a:normAutofit/>
          </a:bodyPr>
          <a:lstStyle>
            <a:lvl1pPr>
              <a:defRPr sz="1500"/>
            </a:lvl1pPr>
            <a:lvl2pPr marL="345281" indent="-215504">
              <a:defRPr sz="1350"/>
            </a:lvl2pPr>
            <a:lvl3pPr marL="556022" indent="-210741">
              <a:defRPr sz="1200"/>
            </a:lvl3pPr>
            <a:lvl4pPr marL="731044" indent="-175022">
              <a:defRPr sz="1050"/>
            </a:lvl4pPr>
            <a:lvl5pPr marL="1116806" indent="-215504"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6197600" y="1066800"/>
            <a:ext cx="5689600" cy="2590800"/>
          </a:xfrm>
        </p:spPr>
        <p:txBody>
          <a:bodyPr>
            <a:normAutofit/>
          </a:bodyPr>
          <a:lstStyle>
            <a:lvl1pPr>
              <a:defRPr sz="1500"/>
            </a:lvl1pPr>
            <a:lvl2pPr marL="345281" indent="-215504">
              <a:defRPr sz="1350"/>
            </a:lvl2pPr>
            <a:lvl3pPr marL="556022" indent="-210741">
              <a:defRPr sz="1200"/>
            </a:lvl3pPr>
            <a:lvl4pPr marL="731044" indent="-175022">
              <a:defRPr sz="1050"/>
            </a:lvl4pPr>
            <a:lvl5pPr marL="1116806" indent="-215504"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5"/>
          </p:nvPr>
        </p:nvSpPr>
        <p:spPr>
          <a:xfrm>
            <a:off x="6197600" y="3809999"/>
            <a:ext cx="5689600" cy="2590800"/>
          </a:xfrm>
        </p:spPr>
        <p:txBody>
          <a:bodyPr>
            <a:normAutofit/>
          </a:bodyPr>
          <a:lstStyle>
            <a:lvl1pPr>
              <a:defRPr sz="1500"/>
            </a:lvl1pPr>
            <a:lvl2pPr marL="345281" indent="-215504">
              <a:defRPr sz="1350"/>
            </a:lvl2pPr>
            <a:lvl3pPr marL="556022" indent="-210741">
              <a:defRPr sz="1200"/>
            </a:lvl3pPr>
            <a:lvl4pPr marL="731044" indent="-175022">
              <a:defRPr sz="1050"/>
            </a:lvl4pPr>
            <a:lvl5pPr marL="1116806" indent="-215504"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304800" y="3733800"/>
            <a:ext cx="115824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337647"/>
      </p:ext>
    </p:extLst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48608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788370"/>
            <a:ext cx="5386917" cy="3951288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148608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788370"/>
            <a:ext cx="5389033" cy="3951288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794801206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eft, text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04800" y="1066800"/>
            <a:ext cx="8331200" cy="54102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10" name="Content Placeholder 3"/>
          <p:cNvSpPr>
            <a:spLocks noGrp="1"/>
          </p:cNvSpPr>
          <p:nvPr>
            <p:ph sz="half" idx="13"/>
          </p:nvPr>
        </p:nvSpPr>
        <p:spPr>
          <a:xfrm>
            <a:off x="8839200" y="1066800"/>
            <a:ext cx="3050117" cy="5410200"/>
          </a:xfrm>
        </p:spPr>
        <p:txBody>
          <a:bodyPr>
            <a:normAutofit/>
          </a:bodyPr>
          <a:lstStyle>
            <a:lvl1pPr>
              <a:defRPr sz="1500"/>
            </a:lvl1pPr>
            <a:lvl2pPr marL="385763" indent="-215504">
              <a:defRPr sz="1350"/>
            </a:lvl2pPr>
            <a:lvl3pPr marL="556022" indent="-170260">
              <a:defRPr sz="1200"/>
            </a:lvl3pPr>
            <a:lvl4pPr marL="731044" indent="-175022">
              <a:defRPr sz="105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4" name="Title 1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78449068"/>
      </p:ext>
    </p:extLst>
  </p:cSld>
  <p:clrMapOvr>
    <a:masterClrMapping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left, picture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97A683-670E-466E-9FB4-F209BA7DE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73298F-7F9D-479F-9563-63493DDDA0E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4273483" y="953679"/>
            <a:ext cx="7918516" cy="54102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1981AB8-2C07-4862-9D5B-F8B3AE4F6535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04800" y="1010239"/>
            <a:ext cx="3050117" cy="5410200"/>
          </a:xfrm>
        </p:spPr>
        <p:txBody>
          <a:bodyPr>
            <a:normAutofit/>
          </a:bodyPr>
          <a:lstStyle>
            <a:lvl1pPr>
              <a:defRPr sz="1500"/>
            </a:lvl1pPr>
            <a:lvl2pPr marL="385763" indent="-215504">
              <a:defRPr sz="1350"/>
            </a:lvl2pPr>
            <a:lvl3pPr marL="556022" indent="-170260">
              <a:defRPr sz="1200"/>
            </a:lvl3pPr>
            <a:lvl4pPr marL="731044" indent="-175022">
              <a:defRPr sz="105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285633364"/>
      </p:ext>
    </p:extLst>
  </p:cSld>
  <p:clrMapOvr>
    <a:masterClrMapping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6D1F7-3DE9-4629-A8E9-AE82E9BD8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7503125"/>
      </p:ext>
    </p:extLst>
  </p:cSld>
  <p:clrMapOvr>
    <a:masterClrMapping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7916266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 Pa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641600" y="381000"/>
            <a:ext cx="8940800" cy="914400"/>
          </a:xfrm>
        </p:spPr>
        <p:txBody>
          <a:bodyPr/>
          <a:lstStyle>
            <a:lvl1pPr>
              <a:defRPr cap="small" baseline="0"/>
            </a:lvl1pPr>
          </a:lstStyle>
          <a:p>
            <a:r>
              <a:rPr lang="en-US"/>
              <a:t>Click to edit Master title style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609600" y="1447800"/>
            <a:ext cx="109728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007360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small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167F2D4-F51D-3542-B776-36B4152875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81233" y="6477000"/>
            <a:ext cx="60960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prstClr val="white"/>
                </a:solidFill>
              </a:rPr>
              <a:t>Czech-Italian Collaboration Workshop &amp; Enrico Costa Award 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Date Placeholder 5">
            <a:extLst>
              <a:ext uri="{FF2B5EF4-FFF2-40B4-BE49-F238E27FC236}">
                <a16:creationId xmlns:a16="http://schemas.microsoft.com/office/drawing/2014/main" id="{520183C8-3E5A-7944-B374-66F4E690A9E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5801" y="6477000"/>
            <a:ext cx="2438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24 November 2025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4F601EA-F37C-2F4F-96DD-9815ABD1ACDD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609600" y="1371600"/>
            <a:ext cx="10972800" cy="50292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85347252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2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cap="sm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337297-65E8-2744-A552-26FC1EF386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81233" y="6477000"/>
            <a:ext cx="60960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prstClr val="white"/>
                </a:solidFill>
              </a:rPr>
              <a:t>Czech-Italian Collaboration Workshop &amp; Enrico Costa Award 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DB033030-B233-6743-B307-8BE0F1C55E33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05801" y="6477000"/>
            <a:ext cx="2438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24 November 2025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B5A228C-04E8-9544-92FD-EC5148682C8F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04468" y="1374808"/>
            <a:ext cx="5388864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D494BB2B-D1A4-3740-BABE-69E54F026AD6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6193536" y="1374808"/>
            <a:ext cx="5388864" cy="5029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614758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148608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1788370"/>
            <a:ext cx="5386917" cy="3951288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148608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788370"/>
            <a:ext cx="5389033" cy="3951288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335478137"/>
      </p:ext>
    </p:extLst>
  </p:cSld>
  <p:clrMapOvr>
    <a:masterClrMapping/>
  </p:clrMapOvr>
  <p:transition>
    <p:fade/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0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2641600" y="152400"/>
            <a:ext cx="8940800" cy="914400"/>
          </a:xfrm>
        </p:spPr>
        <p:txBody>
          <a:bodyPr/>
          <a:lstStyle>
            <a:lvl1pPr>
              <a:defRPr cap="small" baseline="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0F3C4886-12BA-DC43-889D-2A0502BC374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81233" y="6477000"/>
            <a:ext cx="60960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GB">
                <a:solidFill>
                  <a:prstClr val="white"/>
                </a:solidFill>
              </a:rPr>
              <a:t>Czech-Italian Collaboration Workshop &amp; Enrico Costa Award </a:t>
            </a: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Date Placeholder 5">
            <a:extLst>
              <a:ext uri="{FF2B5EF4-FFF2-40B4-BE49-F238E27FC236}">
                <a16:creationId xmlns:a16="http://schemas.microsoft.com/office/drawing/2014/main" id="{D7821B5D-B40E-5C4F-B732-961F37E97C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5801" y="6477000"/>
            <a:ext cx="2438400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>
                <a:solidFill>
                  <a:prstClr val="white"/>
                </a:solidFill>
              </a:rPr>
              <a:t>24 November 2025</a:t>
            </a:r>
          </a:p>
        </p:txBody>
      </p:sp>
    </p:spTree>
    <p:extLst>
      <p:ext uri="{BB962C8B-B14F-4D97-AF65-F5344CB8AC3E}">
        <p14:creationId xmlns:p14="http://schemas.microsoft.com/office/powerpoint/2010/main" val="328340713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776469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page">
    <p:bg>
      <p:bgPr>
        <a:blipFill dpi="0" rotWithShape="0">
          <a:blip r:embed="rId2" cstate="screen">
            <a:alphaModFix amt="3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69629470"/>
      </p:ext>
    </p:extLst>
  </p:cSld>
  <p:clrMapOvr>
    <a:masterClrMapping/>
  </p:clrMapOvr>
  <p:transition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it-IT" dirty="0" err="1"/>
              <a:t>Polarimetry</a:t>
            </a:r>
            <a:r>
              <a:rPr lang="it-IT" dirty="0"/>
              <a:t> in the 2-10 </a:t>
            </a:r>
            <a:r>
              <a:rPr lang="it-IT" dirty="0" err="1"/>
              <a:t>keV</a:t>
            </a:r>
            <a:r>
              <a:rPr lang="it-IT" dirty="0"/>
              <a:t> </a:t>
            </a:r>
            <a:r>
              <a:rPr lang="it-IT" dirty="0" err="1"/>
              <a:t>energy</a:t>
            </a:r>
            <a:r>
              <a:rPr lang="it-IT" dirty="0"/>
              <a:t> band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904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9136881"/>
      </p:ext>
    </p:extLst>
  </p:cSld>
  <p:clrMapOvr>
    <a:masterClrMapping/>
  </p:clrMapOvr>
  <p:transition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Agenda">
    <p:bg>
      <p:bgPr>
        <a:blipFill dpi="0" rotWithShape="0">
          <a:blip r:embed="rId2" cstate="screen">
            <a:alphaModFix amt="3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B484F90E-8E67-455C-BDF5-FE6CD62B1362}"/>
              </a:ext>
            </a:extLst>
          </p:cNvPr>
          <p:cNvSpPr txBox="1"/>
          <p:nvPr userDrawn="1"/>
        </p:nvSpPr>
        <p:spPr>
          <a:xfrm>
            <a:off x="10566400" y="6604217"/>
            <a:ext cx="1524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Page </a:t>
            </a:r>
            <a:fld id="{D67FD47B-5263-4F60-B17C-6DBD6A524A58}" type="slidenum">
              <a:rPr kumimoji="0" lang="en-US" sz="675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675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3196347"/>
      </p:ext>
    </p:extLst>
  </p:cSld>
  <p:clrMapOvr>
    <a:masterClrMapping/>
  </p:clrMapOvr>
  <p:transition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7696" y="228600"/>
            <a:ext cx="10294705" cy="685800"/>
          </a:xfrm>
        </p:spPr>
        <p:txBody>
          <a:bodyPr>
            <a:normAutofit/>
          </a:bodyPr>
          <a:lstStyle>
            <a:lvl1pPr>
              <a:defRPr sz="195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200"/>
            </a:lvl4pPr>
            <a:lvl5pPr>
              <a:defRPr sz="1200" baseline="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8125252"/>
      </p:ext>
    </p:extLst>
  </p:cSld>
  <p:clrMapOvr>
    <a:masterClrMapping/>
  </p:clrMapOvr>
  <p:transition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62638"/>
            <a:ext cx="5384800" cy="5181600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 marL="685800" indent="-215504">
              <a:defRPr sz="1200"/>
            </a:lvl3pPr>
            <a:lvl4pPr marL="901304" indent="-215504">
              <a:defRPr sz="1200"/>
            </a:lvl4pPr>
            <a:lvl5pPr marL="1116806" indent="-215504"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62638"/>
            <a:ext cx="5384800" cy="5181600"/>
          </a:xfrm>
        </p:spPr>
        <p:txBody>
          <a:bodyPr vert="horz" lIns="91440" tIns="45720" rIns="91440" bIns="45720" rtlCol="0">
            <a:normAutofit/>
          </a:bodyPr>
          <a:lstStyle>
            <a:lvl1pPr algn="l" defTabSz="685800" rtl="0" eaLnBrk="1" latinLnBrk="0" hangingPunct="1">
              <a:spcBef>
                <a:spcPct val="20000"/>
              </a:spcBef>
              <a:buClr>
                <a:schemeClr val="tx2"/>
              </a:buClr>
              <a:defRPr lang="en-US" sz="1500" b="1" kern="120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1pPr>
            <a:lvl2pPr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 Narrow" pitchFamily="34" charset="0"/>
              <a:buChar char="—"/>
              <a:defRPr lang="en-US" sz="135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2pPr>
            <a:lvl3pPr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 Narrow" pitchFamily="34" charset="0"/>
              <a:buChar char="—"/>
              <a:defRPr lang="en-US" sz="1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3pPr>
            <a:lvl4pPr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 Narrow" pitchFamily="34" charset="0"/>
              <a:buChar char="—"/>
              <a:defRPr lang="en-US" sz="1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4pPr>
            <a:lvl5pPr algn="l" defTabSz="685800" rtl="0" eaLnBrk="1" latinLnBrk="0" hangingPunct="1">
              <a:spcBef>
                <a:spcPct val="20000"/>
              </a:spcBef>
              <a:buClr>
                <a:schemeClr val="tx2"/>
              </a:buClr>
              <a:buFont typeface="Arial Narrow" pitchFamily="34" charset="0"/>
              <a:buChar char="—"/>
              <a:defRPr lang="en-US" sz="1200" b="1" kern="1200" dirty="0" smtClean="0">
                <a:solidFill>
                  <a:schemeClr val="tx1"/>
                </a:solidFill>
                <a:latin typeface="Arial Narrow" pitchFamily="34" charset="0"/>
                <a:ea typeface="+mn-ea"/>
                <a:cs typeface="+mn-cs"/>
              </a:defRPr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196532356"/>
      </p:ext>
    </p:extLst>
  </p:cSld>
  <p:clrMapOvr>
    <a:masterClrMapping/>
  </p:clrMapOvr>
  <p:transition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ro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FF3460-5A0E-46FE-B71D-2EADB17B2C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90F8ED-1954-4090-86DB-AD241E3685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09600" y="1162639"/>
            <a:ext cx="11034445" cy="2268930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 marL="685800" indent="-215504">
              <a:defRPr sz="1200"/>
            </a:lvl3pPr>
            <a:lvl4pPr marL="901304" indent="-215504">
              <a:defRPr sz="1200"/>
            </a:lvl4pPr>
            <a:lvl5pPr marL="1116806" indent="-215504"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B748EE40-46BE-4A43-A39C-A42F3DCCC8BF}"/>
              </a:ext>
            </a:extLst>
          </p:cNvPr>
          <p:cNvSpPr>
            <a:spLocks noGrp="1"/>
          </p:cNvSpPr>
          <p:nvPr>
            <p:ph sz="half" idx="10"/>
          </p:nvPr>
        </p:nvSpPr>
        <p:spPr>
          <a:xfrm>
            <a:off x="607319" y="3616452"/>
            <a:ext cx="11034445" cy="2393933"/>
          </a:xfrm>
        </p:spPr>
        <p:txBody>
          <a:bodyPr>
            <a:normAutofit/>
          </a:bodyPr>
          <a:lstStyle>
            <a:lvl1pPr>
              <a:defRPr sz="1500"/>
            </a:lvl1pPr>
            <a:lvl2pPr>
              <a:defRPr sz="1350"/>
            </a:lvl2pPr>
            <a:lvl3pPr marL="685800" indent="-215504">
              <a:defRPr sz="1200"/>
            </a:lvl3pPr>
            <a:lvl4pPr marL="901304" indent="-215504">
              <a:defRPr sz="1200"/>
            </a:lvl4pPr>
            <a:lvl5pPr marL="1116806" indent="-215504"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3138130754"/>
      </p:ext>
    </p:extLst>
  </p:cSld>
  <p:clrMapOvr>
    <a:masterClrMapping/>
  </p:clrMapOvr>
  <p:transition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a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" name="Straight Connector 11"/>
          <p:cNvCxnSpPr/>
          <p:nvPr userDrawn="1"/>
        </p:nvCxnSpPr>
        <p:spPr>
          <a:xfrm rot="5400000">
            <a:off x="3429000" y="3733800"/>
            <a:ext cx="53340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1"/>
            <a:ext cx="5689600" cy="2590800"/>
          </a:xfrm>
        </p:spPr>
        <p:txBody>
          <a:bodyPr>
            <a:normAutofit/>
          </a:bodyPr>
          <a:lstStyle>
            <a:lvl1pPr>
              <a:defRPr sz="1500"/>
            </a:lvl1pPr>
            <a:lvl2pPr marL="345281" indent="-215504">
              <a:defRPr sz="1350"/>
            </a:lvl2pPr>
            <a:lvl3pPr marL="556022" indent="-210741">
              <a:defRPr sz="1200"/>
            </a:lvl3pPr>
            <a:lvl4pPr marL="731044" indent="-175022">
              <a:defRPr sz="1050"/>
            </a:lvl4pPr>
            <a:lvl5pPr marL="1116806" indent="-215504"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304800" y="3810000"/>
            <a:ext cx="5689600" cy="2590800"/>
          </a:xfrm>
        </p:spPr>
        <p:txBody>
          <a:bodyPr>
            <a:normAutofit/>
          </a:bodyPr>
          <a:lstStyle>
            <a:lvl1pPr>
              <a:defRPr sz="1500"/>
            </a:lvl1pPr>
            <a:lvl2pPr marL="345281" indent="-215504">
              <a:defRPr sz="1350"/>
            </a:lvl2pPr>
            <a:lvl3pPr marL="556022" indent="-210741">
              <a:defRPr sz="1200"/>
            </a:lvl3pPr>
            <a:lvl4pPr marL="731044" indent="-175022">
              <a:defRPr sz="1050"/>
            </a:lvl4pPr>
            <a:lvl5pPr marL="1116806" indent="-215504"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6197600" y="1066800"/>
            <a:ext cx="5689600" cy="2590800"/>
          </a:xfrm>
        </p:spPr>
        <p:txBody>
          <a:bodyPr>
            <a:normAutofit/>
          </a:bodyPr>
          <a:lstStyle>
            <a:lvl1pPr>
              <a:defRPr sz="1500"/>
            </a:lvl1pPr>
            <a:lvl2pPr marL="345281" indent="-215504">
              <a:defRPr sz="1350"/>
            </a:lvl2pPr>
            <a:lvl3pPr marL="556022" indent="-210741">
              <a:defRPr sz="1200"/>
            </a:lvl3pPr>
            <a:lvl4pPr marL="731044" indent="-175022">
              <a:defRPr sz="1050"/>
            </a:lvl4pPr>
            <a:lvl5pPr marL="1116806" indent="-215504"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5"/>
          </p:nvPr>
        </p:nvSpPr>
        <p:spPr>
          <a:xfrm>
            <a:off x="6197600" y="3809999"/>
            <a:ext cx="5689600" cy="2590800"/>
          </a:xfrm>
        </p:spPr>
        <p:txBody>
          <a:bodyPr>
            <a:normAutofit/>
          </a:bodyPr>
          <a:lstStyle>
            <a:lvl1pPr>
              <a:defRPr sz="1500"/>
            </a:lvl1pPr>
            <a:lvl2pPr marL="345281" indent="-215504">
              <a:defRPr sz="1350"/>
            </a:lvl2pPr>
            <a:lvl3pPr marL="556022" indent="-210741">
              <a:defRPr sz="1200"/>
            </a:lvl3pPr>
            <a:lvl4pPr marL="731044" indent="-175022">
              <a:defRPr sz="1050"/>
            </a:lvl4pPr>
            <a:lvl5pPr marL="1116806" indent="-215504">
              <a:defRPr sz="120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304800" y="3733800"/>
            <a:ext cx="11582400" cy="0"/>
          </a:xfrm>
          <a:prstGeom prst="line">
            <a:avLst/>
          </a:prstGeom>
          <a:ln w="254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itle 2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755651"/>
      </p:ext>
    </p:extLst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jp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3.xml"/><Relationship Id="rId13" Type="http://schemas.openxmlformats.org/officeDocument/2006/relationships/slideLayout" Target="../slideLayouts/slideLayout178.xml"/><Relationship Id="rId18" Type="http://schemas.openxmlformats.org/officeDocument/2006/relationships/slideLayout" Target="../slideLayouts/slideLayout183.xml"/><Relationship Id="rId3" Type="http://schemas.openxmlformats.org/officeDocument/2006/relationships/slideLayout" Target="../slideLayouts/slideLayout168.xml"/><Relationship Id="rId7" Type="http://schemas.openxmlformats.org/officeDocument/2006/relationships/slideLayout" Target="../slideLayouts/slideLayout172.xml"/><Relationship Id="rId12" Type="http://schemas.openxmlformats.org/officeDocument/2006/relationships/slideLayout" Target="../slideLayouts/slideLayout177.xml"/><Relationship Id="rId17" Type="http://schemas.openxmlformats.org/officeDocument/2006/relationships/slideLayout" Target="../slideLayouts/slideLayout182.xml"/><Relationship Id="rId2" Type="http://schemas.openxmlformats.org/officeDocument/2006/relationships/slideLayout" Target="../slideLayouts/slideLayout167.xml"/><Relationship Id="rId16" Type="http://schemas.openxmlformats.org/officeDocument/2006/relationships/slideLayout" Target="../slideLayouts/slideLayout181.xml"/><Relationship Id="rId20" Type="http://schemas.openxmlformats.org/officeDocument/2006/relationships/image" Target="../media/image1.jpg"/><Relationship Id="rId1" Type="http://schemas.openxmlformats.org/officeDocument/2006/relationships/slideLayout" Target="../slideLayouts/slideLayout166.xml"/><Relationship Id="rId6" Type="http://schemas.openxmlformats.org/officeDocument/2006/relationships/slideLayout" Target="../slideLayouts/slideLayout171.xml"/><Relationship Id="rId11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70.xml"/><Relationship Id="rId15" Type="http://schemas.openxmlformats.org/officeDocument/2006/relationships/slideLayout" Target="../slideLayouts/slideLayout180.xml"/><Relationship Id="rId10" Type="http://schemas.openxmlformats.org/officeDocument/2006/relationships/slideLayout" Target="../slideLayouts/slideLayout175.xml"/><Relationship Id="rId19" Type="http://schemas.openxmlformats.org/officeDocument/2006/relationships/theme" Target="../theme/theme10.xml"/><Relationship Id="rId4" Type="http://schemas.openxmlformats.org/officeDocument/2006/relationships/slideLayout" Target="../slideLayouts/slideLayout169.xml"/><Relationship Id="rId9" Type="http://schemas.openxmlformats.org/officeDocument/2006/relationships/slideLayout" Target="../slideLayouts/slideLayout174.xml"/><Relationship Id="rId14" Type="http://schemas.openxmlformats.org/officeDocument/2006/relationships/slideLayout" Target="../slideLayouts/slideLayout179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1.xml"/><Relationship Id="rId3" Type="http://schemas.openxmlformats.org/officeDocument/2006/relationships/slideLayout" Target="../slideLayouts/slideLayout186.xml"/><Relationship Id="rId7" Type="http://schemas.openxmlformats.org/officeDocument/2006/relationships/slideLayout" Target="../slideLayouts/slideLayout190.xml"/><Relationship Id="rId2" Type="http://schemas.openxmlformats.org/officeDocument/2006/relationships/slideLayout" Target="../slideLayouts/slideLayout185.xml"/><Relationship Id="rId1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9.xml"/><Relationship Id="rId5" Type="http://schemas.openxmlformats.org/officeDocument/2006/relationships/slideLayout" Target="../slideLayouts/slideLayout188.xml"/><Relationship Id="rId4" Type="http://schemas.openxmlformats.org/officeDocument/2006/relationships/slideLayout" Target="../slideLayouts/slideLayout187.xml"/><Relationship Id="rId9" Type="http://schemas.openxmlformats.org/officeDocument/2006/relationships/theme" Target="../theme/theme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image" Target="../media/image1.jpg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28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9.xml"/><Relationship Id="rId21" Type="http://schemas.openxmlformats.org/officeDocument/2006/relationships/image" Target="../media/image2.jpg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image" Target="../media/image1.jp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46.xml"/><Relationship Id="rId19" Type="http://schemas.openxmlformats.org/officeDocument/2006/relationships/theme" Target="../theme/theme3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2.xml"/><Relationship Id="rId13" Type="http://schemas.openxmlformats.org/officeDocument/2006/relationships/slideLayout" Target="../slideLayouts/slideLayout67.xml"/><Relationship Id="rId18" Type="http://schemas.openxmlformats.org/officeDocument/2006/relationships/slideLayout" Target="../slideLayouts/slideLayout72.xml"/><Relationship Id="rId3" Type="http://schemas.openxmlformats.org/officeDocument/2006/relationships/slideLayout" Target="../slideLayouts/slideLayout57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61.xml"/><Relationship Id="rId12" Type="http://schemas.openxmlformats.org/officeDocument/2006/relationships/slideLayout" Target="../slideLayouts/slideLayout66.xml"/><Relationship Id="rId17" Type="http://schemas.openxmlformats.org/officeDocument/2006/relationships/slideLayout" Target="../slideLayouts/slideLayout71.xml"/><Relationship Id="rId2" Type="http://schemas.openxmlformats.org/officeDocument/2006/relationships/slideLayout" Target="../slideLayouts/slideLayout56.xml"/><Relationship Id="rId16" Type="http://schemas.openxmlformats.org/officeDocument/2006/relationships/slideLayout" Target="../slideLayouts/slideLayout70.xml"/><Relationship Id="rId20" Type="http://schemas.openxmlformats.org/officeDocument/2006/relationships/theme" Target="../theme/theme4.xml"/><Relationship Id="rId1" Type="http://schemas.openxmlformats.org/officeDocument/2006/relationships/slideLayout" Target="../slideLayouts/slideLayout55.xml"/><Relationship Id="rId6" Type="http://schemas.openxmlformats.org/officeDocument/2006/relationships/slideLayout" Target="../slideLayouts/slideLayout60.xml"/><Relationship Id="rId11" Type="http://schemas.openxmlformats.org/officeDocument/2006/relationships/slideLayout" Target="../slideLayouts/slideLayout65.xml"/><Relationship Id="rId5" Type="http://schemas.openxmlformats.org/officeDocument/2006/relationships/slideLayout" Target="../slideLayouts/slideLayout59.xml"/><Relationship Id="rId15" Type="http://schemas.openxmlformats.org/officeDocument/2006/relationships/slideLayout" Target="../slideLayouts/slideLayout69.xml"/><Relationship Id="rId10" Type="http://schemas.openxmlformats.org/officeDocument/2006/relationships/slideLayout" Target="../slideLayouts/slideLayout64.xml"/><Relationship Id="rId19" Type="http://schemas.openxmlformats.org/officeDocument/2006/relationships/slideLayout" Target="../slideLayouts/slideLayout73.xml"/><Relationship Id="rId4" Type="http://schemas.openxmlformats.org/officeDocument/2006/relationships/slideLayout" Target="../slideLayouts/slideLayout58.xml"/><Relationship Id="rId9" Type="http://schemas.openxmlformats.org/officeDocument/2006/relationships/slideLayout" Target="../slideLayouts/slideLayout63.xml"/><Relationship Id="rId14" Type="http://schemas.openxmlformats.org/officeDocument/2006/relationships/slideLayout" Target="../slideLayouts/slideLayout6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1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17" Type="http://schemas.openxmlformats.org/officeDocument/2006/relationships/slideLayout" Target="../slideLayouts/slideLayout90.xml"/><Relationship Id="rId2" Type="http://schemas.openxmlformats.org/officeDocument/2006/relationships/slideLayout" Target="../slideLayouts/slideLayout75.xml"/><Relationship Id="rId16" Type="http://schemas.openxmlformats.org/officeDocument/2006/relationships/slideLayout" Target="../slideLayouts/slideLayout89.xml"/><Relationship Id="rId20" Type="http://schemas.openxmlformats.org/officeDocument/2006/relationships/image" Target="../media/image1.jpg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3.xml"/><Relationship Id="rId19" Type="http://schemas.openxmlformats.org/officeDocument/2006/relationships/theme" Target="../theme/theme5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9.xml"/><Relationship Id="rId13" Type="http://schemas.openxmlformats.org/officeDocument/2006/relationships/slideLayout" Target="../slideLayouts/slideLayout104.xml"/><Relationship Id="rId18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94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98.xml"/><Relationship Id="rId12" Type="http://schemas.openxmlformats.org/officeDocument/2006/relationships/slideLayout" Target="../slideLayouts/slideLayout103.xml"/><Relationship Id="rId17" Type="http://schemas.openxmlformats.org/officeDocument/2006/relationships/slideLayout" Target="../slideLayouts/slideLayout108.xml"/><Relationship Id="rId2" Type="http://schemas.openxmlformats.org/officeDocument/2006/relationships/slideLayout" Target="../slideLayouts/slideLayout93.xml"/><Relationship Id="rId16" Type="http://schemas.openxmlformats.org/officeDocument/2006/relationships/slideLayout" Target="../slideLayouts/slideLayout107.xml"/><Relationship Id="rId20" Type="http://schemas.openxmlformats.org/officeDocument/2006/relationships/theme" Target="../theme/theme6.xml"/><Relationship Id="rId1" Type="http://schemas.openxmlformats.org/officeDocument/2006/relationships/slideLayout" Target="../slideLayouts/slideLayout92.xml"/><Relationship Id="rId6" Type="http://schemas.openxmlformats.org/officeDocument/2006/relationships/slideLayout" Target="../slideLayouts/slideLayout97.xml"/><Relationship Id="rId11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96.xml"/><Relationship Id="rId1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01.xml"/><Relationship Id="rId19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95.xml"/><Relationship Id="rId9" Type="http://schemas.openxmlformats.org/officeDocument/2006/relationships/slideLayout" Target="../slideLayouts/slideLayout100.xml"/><Relationship Id="rId14" Type="http://schemas.openxmlformats.org/officeDocument/2006/relationships/slideLayout" Target="../slideLayouts/slideLayout10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13" Type="http://schemas.openxmlformats.org/officeDocument/2006/relationships/slideLayout" Target="../slideLayouts/slideLayout123.xml"/><Relationship Id="rId18" Type="http://schemas.openxmlformats.org/officeDocument/2006/relationships/slideLayout" Target="../slideLayouts/slideLayout128.xml"/><Relationship Id="rId3" Type="http://schemas.openxmlformats.org/officeDocument/2006/relationships/slideLayout" Target="../slideLayouts/slideLayout113.xml"/><Relationship Id="rId21" Type="http://schemas.openxmlformats.org/officeDocument/2006/relationships/image" Target="../media/image2.jpg"/><Relationship Id="rId7" Type="http://schemas.openxmlformats.org/officeDocument/2006/relationships/slideLayout" Target="../slideLayouts/slideLayout117.xml"/><Relationship Id="rId12" Type="http://schemas.openxmlformats.org/officeDocument/2006/relationships/slideLayout" Target="../slideLayouts/slideLayout122.xml"/><Relationship Id="rId17" Type="http://schemas.openxmlformats.org/officeDocument/2006/relationships/slideLayout" Target="../slideLayouts/slideLayout127.xml"/><Relationship Id="rId2" Type="http://schemas.openxmlformats.org/officeDocument/2006/relationships/slideLayout" Target="../slideLayouts/slideLayout112.xml"/><Relationship Id="rId16" Type="http://schemas.openxmlformats.org/officeDocument/2006/relationships/slideLayout" Target="../slideLayouts/slideLayout126.xml"/><Relationship Id="rId20" Type="http://schemas.openxmlformats.org/officeDocument/2006/relationships/image" Target="../media/image1.jpg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5" Type="http://schemas.openxmlformats.org/officeDocument/2006/relationships/slideLayout" Target="../slideLayouts/slideLayout125.xml"/><Relationship Id="rId10" Type="http://schemas.openxmlformats.org/officeDocument/2006/relationships/slideLayout" Target="../slideLayouts/slideLayout120.xml"/><Relationship Id="rId19" Type="http://schemas.openxmlformats.org/officeDocument/2006/relationships/theme" Target="../theme/theme7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Relationship Id="rId14" Type="http://schemas.openxmlformats.org/officeDocument/2006/relationships/slideLayout" Target="../slideLayouts/slideLayout124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slideLayout" Target="../slideLayouts/slideLayout141.xml"/><Relationship Id="rId18" Type="http://schemas.openxmlformats.org/officeDocument/2006/relationships/slideLayout" Target="../slideLayouts/slideLayout146.xml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slideLayout" Target="../slideLayouts/slideLayout140.xml"/><Relationship Id="rId17" Type="http://schemas.openxmlformats.org/officeDocument/2006/relationships/slideLayout" Target="../slideLayouts/slideLayout145.xml"/><Relationship Id="rId2" Type="http://schemas.openxmlformats.org/officeDocument/2006/relationships/slideLayout" Target="../slideLayouts/slideLayout130.xml"/><Relationship Id="rId16" Type="http://schemas.openxmlformats.org/officeDocument/2006/relationships/slideLayout" Target="../slideLayouts/slideLayout144.xml"/><Relationship Id="rId20" Type="http://schemas.openxmlformats.org/officeDocument/2006/relationships/image" Target="../media/image1.jpg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5" Type="http://schemas.openxmlformats.org/officeDocument/2006/relationships/slideLayout" Target="../slideLayouts/slideLayout143.xml"/><Relationship Id="rId10" Type="http://schemas.openxmlformats.org/officeDocument/2006/relationships/slideLayout" Target="../slideLayouts/slideLayout138.xml"/><Relationship Id="rId19" Type="http://schemas.openxmlformats.org/officeDocument/2006/relationships/theme" Target="../theme/theme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Relationship Id="rId14" Type="http://schemas.openxmlformats.org/officeDocument/2006/relationships/slideLayout" Target="../slideLayouts/slideLayout142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4.xml"/><Relationship Id="rId13" Type="http://schemas.openxmlformats.org/officeDocument/2006/relationships/slideLayout" Target="../slideLayouts/slideLayout159.xml"/><Relationship Id="rId18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49.xml"/><Relationship Id="rId21" Type="http://schemas.openxmlformats.org/officeDocument/2006/relationships/image" Target="../media/image1.jpg"/><Relationship Id="rId7" Type="http://schemas.openxmlformats.org/officeDocument/2006/relationships/slideLayout" Target="../slideLayouts/slideLayout153.xml"/><Relationship Id="rId12" Type="http://schemas.openxmlformats.org/officeDocument/2006/relationships/slideLayout" Target="../slideLayouts/slideLayout158.xml"/><Relationship Id="rId17" Type="http://schemas.openxmlformats.org/officeDocument/2006/relationships/slideLayout" Target="../slideLayouts/slideLayout163.xml"/><Relationship Id="rId2" Type="http://schemas.openxmlformats.org/officeDocument/2006/relationships/slideLayout" Target="../slideLayouts/slideLayout148.xml"/><Relationship Id="rId16" Type="http://schemas.openxmlformats.org/officeDocument/2006/relationships/slideLayout" Target="../slideLayouts/slideLayout162.xml"/><Relationship Id="rId20" Type="http://schemas.openxmlformats.org/officeDocument/2006/relationships/theme" Target="../theme/theme9.xml"/><Relationship Id="rId1" Type="http://schemas.openxmlformats.org/officeDocument/2006/relationships/slideLayout" Target="../slideLayouts/slideLayout147.xml"/><Relationship Id="rId6" Type="http://schemas.openxmlformats.org/officeDocument/2006/relationships/slideLayout" Target="../slideLayouts/slideLayout152.xml"/><Relationship Id="rId11" Type="http://schemas.openxmlformats.org/officeDocument/2006/relationships/slideLayout" Target="../slideLayouts/slideLayout157.xml"/><Relationship Id="rId5" Type="http://schemas.openxmlformats.org/officeDocument/2006/relationships/slideLayout" Target="../slideLayouts/slideLayout151.xml"/><Relationship Id="rId15" Type="http://schemas.openxmlformats.org/officeDocument/2006/relationships/slideLayout" Target="../slideLayouts/slideLayout161.xml"/><Relationship Id="rId10" Type="http://schemas.openxmlformats.org/officeDocument/2006/relationships/slideLayout" Target="../slideLayouts/slideLayout156.xml"/><Relationship Id="rId19" Type="http://schemas.openxmlformats.org/officeDocument/2006/relationships/slideLayout" Target="../slideLayouts/slideLayout165.xml"/><Relationship Id="rId4" Type="http://schemas.openxmlformats.org/officeDocument/2006/relationships/slideLayout" Target="../slideLayouts/slideLayout150.xml"/><Relationship Id="rId9" Type="http://schemas.openxmlformats.org/officeDocument/2006/relationships/slideLayout" Target="../slideLayouts/slideLayout155.xml"/><Relationship Id="rId14" Type="http://schemas.openxmlformats.org/officeDocument/2006/relationships/slideLayout" Target="../slideLayouts/slideLayout16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-1" y="194449"/>
            <a:ext cx="12169697" cy="739588"/>
          </a:xfrm>
          <a:prstGeom prst="rect">
            <a:avLst/>
          </a:prstGeom>
          <a:gradFill flip="none" rotWithShape="1">
            <a:gsLst>
              <a:gs pos="0">
                <a:srgbClr val="336699"/>
              </a:gs>
              <a:gs pos="0">
                <a:srgbClr val="336699">
                  <a:alpha val="24000"/>
                </a:srgbClr>
              </a:gs>
              <a:gs pos="100000">
                <a:srgbClr val="336699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1544" tIns="30772" rIns="61544" bIns="30772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6859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22400" y="228600"/>
            <a:ext cx="10160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9200"/>
            <a:ext cx="109728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566400" y="6604217"/>
            <a:ext cx="1524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5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 Page </a:t>
            </a:r>
            <a:fld id="{D67FD47B-5263-4F60-B17C-6DBD6A524A58}" type="slidenum">
              <a:rPr kumimoji="0" lang="en-US" sz="675" b="0" i="1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675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pic>
        <p:nvPicPr>
          <p:cNvPr id="10" name="Immagine 9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62394"/>
            <a:ext cx="1422398" cy="78182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98B7E0E-0562-9E24-52F9-144AB9A5DE59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1422399" y="162393"/>
            <a:ext cx="2739887" cy="80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9679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9" r:id="rId18"/>
  </p:sldLayoutIdLst>
  <p:transition>
    <p:fade/>
  </p:transition>
  <p:hf hdr="0"/>
  <p:txStyles>
    <p:titleStyle>
      <a:lvl1pPr algn="r" defTabSz="685800" rtl="0" eaLnBrk="1" latinLnBrk="0" hangingPunct="1">
        <a:spcBef>
          <a:spcPct val="0"/>
        </a:spcBef>
        <a:buNone/>
        <a:defRPr sz="195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 Narrow" pitchFamily="34" charset="0"/>
          <a:ea typeface="+mj-ea"/>
          <a:cs typeface="+mj-cs"/>
        </a:defRPr>
      </a:lvl1pPr>
    </p:titleStyle>
    <p:bodyStyle>
      <a:lvl1pPr marL="129779" indent="-129779" algn="l" defTabSz="6858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500"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1pPr>
      <a:lvl2pPr marL="431006" indent="-260747" algn="l" defTabSz="685800" rtl="0" eaLnBrk="1" latinLnBrk="0" hangingPunct="1">
        <a:spcBef>
          <a:spcPct val="20000"/>
        </a:spcBef>
        <a:buClr>
          <a:schemeClr val="tx2"/>
        </a:buClr>
        <a:buFont typeface="Arial Narrow" pitchFamily="34" charset="0"/>
        <a:buChar char="—"/>
        <a:defRPr sz="1350"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2pPr>
      <a:lvl3pPr marL="640556" indent="-209550" algn="l" defTabSz="685800" rtl="0" eaLnBrk="1" latinLnBrk="0" hangingPunct="1">
        <a:spcBef>
          <a:spcPct val="20000"/>
        </a:spcBef>
        <a:buClr>
          <a:schemeClr val="tx2"/>
        </a:buClr>
        <a:buFont typeface="Arial Narrow" pitchFamily="34" charset="0"/>
        <a:buChar char="—"/>
        <a:defRPr sz="1200"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3pPr>
      <a:lvl4pPr marL="856060" indent="-215504" algn="l" defTabSz="685800" rtl="0" eaLnBrk="1" latinLnBrk="0" hangingPunct="1">
        <a:spcBef>
          <a:spcPct val="20000"/>
        </a:spcBef>
        <a:buClr>
          <a:schemeClr val="tx2"/>
        </a:buClr>
        <a:buFont typeface="Arial Narrow" pitchFamily="34" charset="0"/>
        <a:buChar char="—"/>
        <a:defRPr sz="1200"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4pPr>
      <a:lvl5pPr marL="1116806" indent="-215504" algn="l" defTabSz="685800" rtl="0" eaLnBrk="1" latinLnBrk="0" hangingPunct="1">
        <a:spcBef>
          <a:spcPct val="20000"/>
        </a:spcBef>
        <a:buClr>
          <a:schemeClr val="tx2"/>
        </a:buClr>
        <a:buFont typeface="Arial Narrow" pitchFamily="34" charset="0"/>
        <a:buChar char="—"/>
        <a:defRPr sz="1200"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-1" y="194449"/>
            <a:ext cx="12169697" cy="739588"/>
          </a:xfrm>
          <a:prstGeom prst="rect">
            <a:avLst/>
          </a:prstGeom>
          <a:gradFill flip="none" rotWithShape="1">
            <a:gsLst>
              <a:gs pos="0">
                <a:srgbClr val="336699"/>
              </a:gs>
              <a:gs pos="0">
                <a:srgbClr val="336699">
                  <a:alpha val="24000"/>
                </a:srgbClr>
              </a:gs>
              <a:gs pos="100000">
                <a:srgbClr val="336699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1544" tIns="30772" rIns="61544" bIns="30772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6859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22400" y="228600"/>
            <a:ext cx="10160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9200"/>
            <a:ext cx="109728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566400" y="6604217"/>
            <a:ext cx="1524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5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 Page </a:t>
            </a:r>
            <a:fld id="{D67FD47B-5263-4F60-B17C-6DBD6A524A58}" type="slidenum">
              <a:rPr kumimoji="0" lang="en-US" sz="675" b="0" i="1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675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pic>
        <p:nvPicPr>
          <p:cNvPr id="10" name="Immagine 9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065"/>
            <a:ext cx="1391477" cy="74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488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4" r:id="rId1"/>
    <p:sldLayoutId id="2147483925" r:id="rId2"/>
    <p:sldLayoutId id="2147483926" r:id="rId3"/>
    <p:sldLayoutId id="2147483927" r:id="rId4"/>
    <p:sldLayoutId id="2147483928" r:id="rId5"/>
    <p:sldLayoutId id="2147483929" r:id="rId6"/>
    <p:sldLayoutId id="2147483930" r:id="rId7"/>
    <p:sldLayoutId id="2147483931" r:id="rId8"/>
    <p:sldLayoutId id="2147483932" r:id="rId9"/>
    <p:sldLayoutId id="2147483933" r:id="rId10"/>
    <p:sldLayoutId id="2147483934" r:id="rId11"/>
    <p:sldLayoutId id="2147483935" r:id="rId12"/>
    <p:sldLayoutId id="2147483936" r:id="rId13"/>
    <p:sldLayoutId id="2147483937" r:id="rId14"/>
    <p:sldLayoutId id="2147483938" r:id="rId15"/>
    <p:sldLayoutId id="2147483939" r:id="rId16"/>
    <p:sldLayoutId id="2147483940" r:id="rId17"/>
    <p:sldLayoutId id="2147483942" r:id="rId18"/>
  </p:sldLayoutIdLst>
  <p:transition>
    <p:fade/>
  </p:transition>
  <p:hf hdr="0"/>
  <p:txStyles>
    <p:titleStyle>
      <a:lvl1pPr algn="r" defTabSz="685800" rtl="0" eaLnBrk="1" latinLnBrk="0" hangingPunct="1">
        <a:spcBef>
          <a:spcPct val="0"/>
        </a:spcBef>
        <a:buNone/>
        <a:defRPr sz="195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 Narrow" pitchFamily="34" charset="0"/>
          <a:ea typeface="+mj-ea"/>
          <a:cs typeface="+mj-cs"/>
        </a:defRPr>
      </a:lvl1pPr>
    </p:titleStyle>
    <p:bodyStyle>
      <a:lvl1pPr marL="129779" indent="-129779" algn="l" defTabSz="6858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500"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1pPr>
      <a:lvl2pPr marL="431006" indent="-260747" algn="l" defTabSz="685800" rtl="0" eaLnBrk="1" latinLnBrk="0" hangingPunct="1">
        <a:spcBef>
          <a:spcPct val="20000"/>
        </a:spcBef>
        <a:buClr>
          <a:schemeClr val="tx2"/>
        </a:buClr>
        <a:buFont typeface="Arial Narrow" pitchFamily="34" charset="0"/>
        <a:buChar char="—"/>
        <a:defRPr sz="1350"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2pPr>
      <a:lvl3pPr marL="640556" indent="-209550" algn="l" defTabSz="685800" rtl="0" eaLnBrk="1" latinLnBrk="0" hangingPunct="1">
        <a:spcBef>
          <a:spcPct val="20000"/>
        </a:spcBef>
        <a:buClr>
          <a:schemeClr val="tx2"/>
        </a:buClr>
        <a:buFont typeface="Arial Narrow" pitchFamily="34" charset="0"/>
        <a:buChar char="—"/>
        <a:defRPr sz="1200"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3pPr>
      <a:lvl4pPr marL="856060" indent="-215504" algn="l" defTabSz="685800" rtl="0" eaLnBrk="1" latinLnBrk="0" hangingPunct="1">
        <a:spcBef>
          <a:spcPct val="20000"/>
        </a:spcBef>
        <a:buClr>
          <a:schemeClr val="tx2"/>
        </a:buClr>
        <a:buFont typeface="Arial Narrow" pitchFamily="34" charset="0"/>
        <a:buChar char="—"/>
        <a:defRPr sz="1200"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4pPr>
      <a:lvl5pPr marL="1116806" indent="-215504" algn="l" defTabSz="685800" rtl="0" eaLnBrk="1" latinLnBrk="0" hangingPunct="1">
        <a:spcBef>
          <a:spcPct val="20000"/>
        </a:spcBef>
        <a:buClr>
          <a:schemeClr val="tx2"/>
        </a:buClr>
        <a:buFont typeface="Arial Narrow" pitchFamily="34" charset="0"/>
        <a:buChar char="—"/>
        <a:defRPr sz="1200"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F3CA88C-E1A3-7516-C146-8B06C27DA6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1000" y="376699"/>
            <a:ext cx="11430000" cy="9144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A88574-FD4D-9514-07F3-B2DB4F1D33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1000" y="1455224"/>
            <a:ext cx="11430000" cy="47548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86BAB2-C8E1-C0E1-188D-1FA4D19EBB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81000" y="6356349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 November 2025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021A8D-F55C-C459-4040-68F97DD9164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895600" y="6356348"/>
            <a:ext cx="640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Czech-Italian Collaboration Workshop &amp; Enrico Costa Award 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2FC4D8-731B-1B02-F6D6-102EA2DEFB0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982200" y="635635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71C7A-D204-2B40-A632-5C86133FC6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1304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4" r:id="rId1"/>
    <p:sldLayoutId id="2147483945" r:id="rId2"/>
    <p:sldLayoutId id="2147483946" r:id="rId3"/>
    <p:sldLayoutId id="2147483947" r:id="rId4"/>
    <p:sldLayoutId id="2147483948" r:id="rId5"/>
    <p:sldLayoutId id="2147483949" r:id="rId6"/>
    <p:sldLayoutId id="2147483950" r:id="rId7"/>
    <p:sldLayoutId id="2147483951" r:id="rId8"/>
  </p:sldLayoutIdLst>
  <p:hf hdr="0"/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90000"/>
        </a:lnSpc>
        <a:spcBef>
          <a:spcPts val="400"/>
        </a:spcBef>
        <a:buFont typeface="Arial" panose="020B0604020202020204" pitchFamily="34" charset="0"/>
        <a:buChar char="•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90000"/>
        </a:lnSpc>
        <a:spcBef>
          <a:spcPts val="3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90000"/>
        </a:lnSpc>
        <a:spcBef>
          <a:spcPts val="20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90000"/>
        </a:lnSpc>
        <a:spcBef>
          <a:spcPts val="1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-1" y="194449"/>
            <a:ext cx="12169697" cy="739588"/>
          </a:xfrm>
          <a:prstGeom prst="rect">
            <a:avLst/>
          </a:prstGeom>
          <a:gradFill flip="none" rotWithShape="1">
            <a:gsLst>
              <a:gs pos="0">
                <a:srgbClr val="336699"/>
              </a:gs>
              <a:gs pos="0">
                <a:srgbClr val="336699">
                  <a:alpha val="24000"/>
                </a:srgbClr>
              </a:gs>
              <a:gs pos="100000">
                <a:srgbClr val="336699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1544" tIns="30772" rIns="61544" bIns="30772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6859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22400" y="228600"/>
            <a:ext cx="10160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9200"/>
            <a:ext cx="109728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566400" y="6604217"/>
            <a:ext cx="1524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5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 Page </a:t>
            </a:r>
            <a:fld id="{D67FD47B-5263-4F60-B17C-6DBD6A524A58}" type="slidenum">
              <a:rPr kumimoji="0" lang="en-US" sz="675" b="0" i="1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675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pic>
        <p:nvPicPr>
          <p:cNvPr id="10" name="Immagine 9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065"/>
            <a:ext cx="1391477" cy="74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864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  <p:sldLayoutId id="2147483695" r:id="rId15"/>
    <p:sldLayoutId id="2147483696" r:id="rId16"/>
    <p:sldLayoutId id="2147483697" r:id="rId17"/>
    <p:sldLayoutId id="2147483699" r:id="rId18"/>
  </p:sldLayoutIdLst>
  <p:transition>
    <p:fade/>
  </p:transition>
  <p:hf hdr="0"/>
  <p:txStyles>
    <p:titleStyle>
      <a:lvl1pPr algn="r" defTabSz="685800" rtl="0" eaLnBrk="1" latinLnBrk="0" hangingPunct="1">
        <a:spcBef>
          <a:spcPct val="0"/>
        </a:spcBef>
        <a:buNone/>
        <a:defRPr sz="195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 Narrow" pitchFamily="34" charset="0"/>
          <a:ea typeface="+mj-ea"/>
          <a:cs typeface="+mj-cs"/>
        </a:defRPr>
      </a:lvl1pPr>
    </p:titleStyle>
    <p:bodyStyle>
      <a:lvl1pPr marL="129779" indent="-129779" algn="l" defTabSz="6858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500"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1pPr>
      <a:lvl2pPr marL="431006" indent="-260747" algn="l" defTabSz="685800" rtl="0" eaLnBrk="1" latinLnBrk="0" hangingPunct="1">
        <a:spcBef>
          <a:spcPct val="20000"/>
        </a:spcBef>
        <a:buClr>
          <a:schemeClr val="tx2"/>
        </a:buClr>
        <a:buFont typeface="Arial Narrow" pitchFamily="34" charset="0"/>
        <a:buChar char="—"/>
        <a:defRPr sz="1350"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2pPr>
      <a:lvl3pPr marL="640556" indent="-209550" algn="l" defTabSz="685800" rtl="0" eaLnBrk="1" latinLnBrk="0" hangingPunct="1">
        <a:spcBef>
          <a:spcPct val="20000"/>
        </a:spcBef>
        <a:buClr>
          <a:schemeClr val="tx2"/>
        </a:buClr>
        <a:buFont typeface="Arial Narrow" pitchFamily="34" charset="0"/>
        <a:buChar char="—"/>
        <a:defRPr sz="1200"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3pPr>
      <a:lvl4pPr marL="856060" indent="-215504" algn="l" defTabSz="685800" rtl="0" eaLnBrk="1" latinLnBrk="0" hangingPunct="1">
        <a:spcBef>
          <a:spcPct val="20000"/>
        </a:spcBef>
        <a:buClr>
          <a:schemeClr val="tx2"/>
        </a:buClr>
        <a:buFont typeface="Arial Narrow" pitchFamily="34" charset="0"/>
        <a:buChar char="—"/>
        <a:defRPr sz="1200"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4pPr>
      <a:lvl5pPr marL="1116806" indent="-215504" algn="l" defTabSz="685800" rtl="0" eaLnBrk="1" latinLnBrk="0" hangingPunct="1">
        <a:spcBef>
          <a:spcPct val="20000"/>
        </a:spcBef>
        <a:buClr>
          <a:schemeClr val="tx2"/>
        </a:buClr>
        <a:buFont typeface="Arial Narrow" pitchFamily="34" charset="0"/>
        <a:buChar char="—"/>
        <a:defRPr sz="1200"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-1" y="194449"/>
            <a:ext cx="12169697" cy="739588"/>
          </a:xfrm>
          <a:prstGeom prst="rect">
            <a:avLst/>
          </a:prstGeom>
          <a:gradFill flip="none" rotWithShape="1">
            <a:gsLst>
              <a:gs pos="0">
                <a:srgbClr val="336699"/>
              </a:gs>
              <a:gs pos="0">
                <a:srgbClr val="336699">
                  <a:alpha val="24000"/>
                </a:srgbClr>
              </a:gs>
              <a:gs pos="100000">
                <a:srgbClr val="336699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1544" tIns="30772" rIns="61544" bIns="30772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6859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22400" y="228600"/>
            <a:ext cx="10160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9200"/>
            <a:ext cx="109728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566400" y="6604217"/>
            <a:ext cx="1524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5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 Page </a:t>
            </a:r>
            <a:fld id="{D67FD47B-5263-4F60-B17C-6DBD6A524A58}" type="slidenum">
              <a:rPr kumimoji="0" lang="en-US" sz="675" b="0" i="1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675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pic>
        <p:nvPicPr>
          <p:cNvPr id="10" name="Immagine 9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065"/>
            <a:ext cx="1391477" cy="74543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98B7E0E-0562-9E24-52F9-144AB9A5DE59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1422399" y="204065"/>
            <a:ext cx="2739887" cy="80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7943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  <p:sldLayoutId id="2147483734" r:id="rId18"/>
  </p:sldLayoutIdLst>
  <p:transition>
    <p:fade/>
  </p:transition>
  <p:hf hdr="0"/>
  <p:txStyles>
    <p:titleStyle>
      <a:lvl1pPr algn="r" defTabSz="685800" rtl="0" eaLnBrk="1" latinLnBrk="0" hangingPunct="1">
        <a:spcBef>
          <a:spcPct val="0"/>
        </a:spcBef>
        <a:buNone/>
        <a:defRPr sz="195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 Narrow" pitchFamily="34" charset="0"/>
          <a:ea typeface="+mj-ea"/>
          <a:cs typeface="+mj-cs"/>
        </a:defRPr>
      </a:lvl1pPr>
    </p:titleStyle>
    <p:bodyStyle>
      <a:lvl1pPr marL="129779" indent="-129779" algn="l" defTabSz="6858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500"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1pPr>
      <a:lvl2pPr marL="431006" indent="-260747" algn="l" defTabSz="685800" rtl="0" eaLnBrk="1" latinLnBrk="0" hangingPunct="1">
        <a:spcBef>
          <a:spcPct val="20000"/>
        </a:spcBef>
        <a:buClr>
          <a:schemeClr val="tx2"/>
        </a:buClr>
        <a:buFont typeface="Arial Narrow" pitchFamily="34" charset="0"/>
        <a:buChar char="—"/>
        <a:defRPr sz="1350"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2pPr>
      <a:lvl3pPr marL="640556" indent="-209550" algn="l" defTabSz="685800" rtl="0" eaLnBrk="1" latinLnBrk="0" hangingPunct="1">
        <a:spcBef>
          <a:spcPct val="20000"/>
        </a:spcBef>
        <a:buClr>
          <a:schemeClr val="tx2"/>
        </a:buClr>
        <a:buFont typeface="Arial Narrow" pitchFamily="34" charset="0"/>
        <a:buChar char="—"/>
        <a:defRPr sz="1200"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3pPr>
      <a:lvl4pPr marL="856060" indent="-215504" algn="l" defTabSz="685800" rtl="0" eaLnBrk="1" latinLnBrk="0" hangingPunct="1">
        <a:spcBef>
          <a:spcPct val="20000"/>
        </a:spcBef>
        <a:buClr>
          <a:schemeClr val="tx2"/>
        </a:buClr>
        <a:buFont typeface="Arial Narrow" pitchFamily="34" charset="0"/>
        <a:buChar char="—"/>
        <a:defRPr sz="1200"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4pPr>
      <a:lvl5pPr marL="1116806" indent="-215504" algn="l" defTabSz="685800" rtl="0" eaLnBrk="1" latinLnBrk="0" hangingPunct="1">
        <a:spcBef>
          <a:spcPct val="20000"/>
        </a:spcBef>
        <a:buClr>
          <a:schemeClr val="tx2"/>
        </a:buClr>
        <a:buFont typeface="Arial Narrow" pitchFamily="34" charset="0"/>
        <a:buChar char="—"/>
        <a:defRPr sz="1200"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-1" y="194449"/>
            <a:ext cx="12169697" cy="739588"/>
          </a:xfrm>
          <a:prstGeom prst="rect">
            <a:avLst/>
          </a:prstGeom>
          <a:gradFill flip="none" rotWithShape="1">
            <a:gsLst>
              <a:gs pos="0">
                <a:srgbClr val="336699"/>
              </a:gs>
              <a:gs pos="0">
                <a:srgbClr val="336699">
                  <a:alpha val="24000"/>
                </a:srgbClr>
              </a:gs>
              <a:gs pos="100000">
                <a:srgbClr val="336699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1544" tIns="30772" rIns="61544" bIns="30772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6859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22400" y="228600"/>
            <a:ext cx="10160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9200"/>
            <a:ext cx="109728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566400" y="6604217"/>
            <a:ext cx="1524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5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 Page </a:t>
            </a:r>
            <a:fld id="{D67FD47B-5263-4F60-B17C-6DBD6A524A58}" type="slidenum">
              <a:rPr kumimoji="0" lang="en-US" sz="675" b="0" i="1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675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pic>
        <p:nvPicPr>
          <p:cNvPr id="10" name="Immagine 9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065"/>
            <a:ext cx="1391477" cy="74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8421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  <p:sldLayoutId id="2147483749" r:id="rId14"/>
    <p:sldLayoutId id="2147483750" r:id="rId15"/>
    <p:sldLayoutId id="2147483751" r:id="rId16"/>
    <p:sldLayoutId id="2147483752" r:id="rId17"/>
    <p:sldLayoutId id="2147483753" r:id="rId18"/>
    <p:sldLayoutId id="2147483754" r:id="rId19"/>
  </p:sldLayoutIdLst>
  <p:transition>
    <p:fade/>
  </p:transition>
  <p:hf hdr="0"/>
  <p:txStyles>
    <p:titleStyle>
      <a:lvl1pPr algn="r" defTabSz="685800" rtl="0" eaLnBrk="1" latinLnBrk="0" hangingPunct="1">
        <a:spcBef>
          <a:spcPct val="0"/>
        </a:spcBef>
        <a:buNone/>
        <a:defRPr sz="195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 Narrow" pitchFamily="34" charset="0"/>
          <a:ea typeface="+mj-ea"/>
          <a:cs typeface="+mj-cs"/>
        </a:defRPr>
      </a:lvl1pPr>
    </p:titleStyle>
    <p:bodyStyle>
      <a:lvl1pPr marL="129779" indent="-129779" algn="l" defTabSz="6858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500"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1pPr>
      <a:lvl2pPr marL="431006" indent="-260747" algn="l" defTabSz="685800" rtl="0" eaLnBrk="1" latinLnBrk="0" hangingPunct="1">
        <a:spcBef>
          <a:spcPct val="20000"/>
        </a:spcBef>
        <a:buClr>
          <a:schemeClr val="tx2"/>
        </a:buClr>
        <a:buFont typeface="Arial Narrow" pitchFamily="34" charset="0"/>
        <a:buChar char="—"/>
        <a:defRPr sz="1350"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2pPr>
      <a:lvl3pPr marL="640556" indent="-209550" algn="l" defTabSz="685800" rtl="0" eaLnBrk="1" latinLnBrk="0" hangingPunct="1">
        <a:spcBef>
          <a:spcPct val="20000"/>
        </a:spcBef>
        <a:buClr>
          <a:schemeClr val="tx2"/>
        </a:buClr>
        <a:buFont typeface="Arial Narrow" pitchFamily="34" charset="0"/>
        <a:buChar char="—"/>
        <a:defRPr sz="1200"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3pPr>
      <a:lvl4pPr marL="856060" indent="-215504" algn="l" defTabSz="685800" rtl="0" eaLnBrk="1" latinLnBrk="0" hangingPunct="1">
        <a:spcBef>
          <a:spcPct val="20000"/>
        </a:spcBef>
        <a:buClr>
          <a:schemeClr val="tx2"/>
        </a:buClr>
        <a:buFont typeface="Arial Narrow" pitchFamily="34" charset="0"/>
        <a:buChar char="—"/>
        <a:defRPr sz="1200"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4pPr>
      <a:lvl5pPr marL="1116806" indent="-215504" algn="l" defTabSz="685800" rtl="0" eaLnBrk="1" latinLnBrk="0" hangingPunct="1">
        <a:spcBef>
          <a:spcPct val="20000"/>
        </a:spcBef>
        <a:buClr>
          <a:schemeClr val="tx2"/>
        </a:buClr>
        <a:buFont typeface="Arial Narrow" pitchFamily="34" charset="0"/>
        <a:buChar char="—"/>
        <a:defRPr sz="1200"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-1" y="194449"/>
            <a:ext cx="12169697" cy="739588"/>
          </a:xfrm>
          <a:prstGeom prst="rect">
            <a:avLst/>
          </a:prstGeom>
          <a:gradFill flip="none" rotWithShape="1">
            <a:gsLst>
              <a:gs pos="0">
                <a:srgbClr val="336699"/>
              </a:gs>
              <a:gs pos="0">
                <a:srgbClr val="336699">
                  <a:alpha val="24000"/>
                </a:srgbClr>
              </a:gs>
              <a:gs pos="100000">
                <a:srgbClr val="336699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1544" tIns="30772" rIns="61544" bIns="30772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6859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22400" y="228600"/>
            <a:ext cx="10160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9200"/>
            <a:ext cx="109728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566400" y="6604217"/>
            <a:ext cx="1524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5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 Page </a:t>
            </a:r>
            <a:fld id="{D67FD47B-5263-4F60-B17C-6DBD6A524A58}" type="slidenum">
              <a:rPr kumimoji="0" lang="en-US" sz="675" b="0" i="1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675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pic>
        <p:nvPicPr>
          <p:cNvPr id="10" name="Immagine 9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065"/>
            <a:ext cx="1391477" cy="74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5605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57" r:id="rId2"/>
    <p:sldLayoutId id="2147483758" r:id="rId3"/>
    <p:sldLayoutId id="2147483759" r:id="rId4"/>
    <p:sldLayoutId id="2147483760" r:id="rId5"/>
    <p:sldLayoutId id="2147483761" r:id="rId6"/>
    <p:sldLayoutId id="2147483762" r:id="rId7"/>
    <p:sldLayoutId id="2147483763" r:id="rId8"/>
    <p:sldLayoutId id="2147483764" r:id="rId9"/>
    <p:sldLayoutId id="2147483765" r:id="rId10"/>
    <p:sldLayoutId id="2147483766" r:id="rId11"/>
    <p:sldLayoutId id="2147483767" r:id="rId12"/>
    <p:sldLayoutId id="2147483768" r:id="rId13"/>
    <p:sldLayoutId id="2147483769" r:id="rId14"/>
    <p:sldLayoutId id="2147483770" r:id="rId15"/>
    <p:sldLayoutId id="2147483771" r:id="rId16"/>
    <p:sldLayoutId id="2147483772" r:id="rId17"/>
    <p:sldLayoutId id="2147483773" r:id="rId18"/>
  </p:sldLayoutIdLst>
  <p:transition>
    <p:fade/>
  </p:transition>
  <p:hf hdr="0"/>
  <p:txStyles>
    <p:titleStyle>
      <a:lvl1pPr algn="r" defTabSz="685800" rtl="0" eaLnBrk="1" latinLnBrk="0" hangingPunct="1">
        <a:spcBef>
          <a:spcPct val="0"/>
        </a:spcBef>
        <a:buNone/>
        <a:defRPr sz="195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 Narrow" pitchFamily="34" charset="0"/>
          <a:ea typeface="+mj-ea"/>
          <a:cs typeface="+mj-cs"/>
        </a:defRPr>
      </a:lvl1pPr>
    </p:titleStyle>
    <p:bodyStyle>
      <a:lvl1pPr marL="129779" indent="-129779" algn="l" defTabSz="6858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500"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1pPr>
      <a:lvl2pPr marL="431006" indent="-260747" algn="l" defTabSz="685800" rtl="0" eaLnBrk="1" latinLnBrk="0" hangingPunct="1">
        <a:spcBef>
          <a:spcPct val="20000"/>
        </a:spcBef>
        <a:buClr>
          <a:schemeClr val="tx2"/>
        </a:buClr>
        <a:buFont typeface="Arial Narrow" pitchFamily="34" charset="0"/>
        <a:buChar char="—"/>
        <a:defRPr sz="1350"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2pPr>
      <a:lvl3pPr marL="640556" indent="-209550" algn="l" defTabSz="685800" rtl="0" eaLnBrk="1" latinLnBrk="0" hangingPunct="1">
        <a:spcBef>
          <a:spcPct val="20000"/>
        </a:spcBef>
        <a:buClr>
          <a:schemeClr val="tx2"/>
        </a:buClr>
        <a:buFont typeface="Arial Narrow" pitchFamily="34" charset="0"/>
        <a:buChar char="—"/>
        <a:defRPr sz="1200"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3pPr>
      <a:lvl4pPr marL="856060" indent="-215504" algn="l" defTabSz="685800" rtl="0" eaLnBrk="1" latinLnBrk="0" hangingPunct="1">
        <a:spcBef>
          <a:spcPct val="20000"/>
        </a:spcBef>
        <a:buClr>
          <a:schemeClr val="tx2"/>
        </a:buClr>
        <a:buFont typeface="Arial Narrow" pitchFamily="34" charset="0"/>
        <a:buChar char="—"/>
        <a:defRPr sz="1200"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4pPr>
      <a:lvl5pPr marL="1116806" indent="-215504" algn="l" defTabSz="685800" rtl="0" eaLnBrk="1" latinLnBrk="0" hangingPunct="1">
        <a:spcBef>
          <a:spcPct val="20000"/>
        </a:spcBef>
        <a:buClr>
          <a:schemeClr val="tx2"/>
        </a:buClr>
        <a:buFont typeface="Arial Narrow" pitchFamily="34" charset="0"/>
        <a:buChar char="—"/>
        <a:defRPr sz="1200"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-1" y="194449"/>
            <a:ext cx="12169697" cy="739588"/>
          </a:xfrm>
          <a:prstGeom prst="rect">
            <a:avLst/>
          </a:prstGeom>
          <a:gradFill flip="none" rotWithShape="1">
            <a:gsLst>
              <a:gs pos="0">
                <a:srgbClr val="336699"/>
              </a:gs>
              <a:gs pos="0">
                <a:srgbClr val="336699">
                  <a:alpha val="24000"/>
                </a:srgbClr>
              </a:gs>
              <a:gs pos="100000">
                <a:srgbClr val="336699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1544" tIns="30772" rIns="61544" bIns="30772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6859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22400" y="228600"/>
            <a:ext cx="10160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9200"/>
            <a:ext cx="109728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566400" y="6604217"/>
            <a:ext cx="1524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5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 Page </a:t>
            </a:r>
            <a:fld id="{D67FD47B-5263-4F60-B17C-6DBD6A524A58}" type="slidenum">
              <a:rPr kumimoji="0" lang="en-US" sz="675" b="0" i="1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675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pic>
        <p:nvPicPr>
          <p:cNvPr id="10" name="Immagine 9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065"/>
            <a:ext cx="1391477" cy="74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884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  <p:sldLayoutId id="2147483807" r:id="rId12"/>
    <p:sldLayoutId id="2147483808" r:id="rId13"/>
    <p:sldLayoutId id="2147483809" r:id="rId14"/>
    <p:sldLayoutId id="2147483810" r:id="rId15"/>
    <p:sldLayoutId id="2147483811" r:id="rId16"/>
    <p:sldLayoutId id="2147483812" r:id="rId17"/>
    <p:sldLayoutId id="2147483813" r:id="rId18"/>
    <p:sldLayoutId id="2147483814" r:id="rId19"/>
  </p:sldLayoutIdLst>
  <p:transition>
    <p:fade/>
  </p:transition>
  <p:hf hdr="0"/>
  <p:txStyles>
    <p:titleStyle>
      <a:lvl1pPr algn="r" defTabSz="685800" rtl="0" eaLnBrk="1" latinLnBrk="0" hangingPunct="1">
        <a:spcBef>
          <a:spcPct val="0"/>
        </a:spcBef>
        <a:buNone/>
        <a:defRPr sz="195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 Narrow" pitchFamily="34" charset="0"/>
          <a:ea typeface="+mj-ea"/>
          <a:cs typeface="+mj-cs"/>
        </a:defRPr>
      </a:lvl1pPr>
    </p:titleStyle>
    <p:bodyStyle>
      <a:lvl1pPr marL="129779" indent="-129779" algn="l" defTabSz="6858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500"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1pPr>
      <a:lvl2pPr marL="431006" indent="-260747" algn="l" defTabSz="685800" rtl="0" eaLnBrk="1" latinLnBrk="0" hangingPunct="1">
        <a:spcBef>
          <a:spcPct val="20000"/>
        </a:spcBef>
        <a:buClr>
          <a:schemeClr val="tx2"/>
        </a:buClr>
        <a:buFont typeface="Arial Narrow" pitchFamily="34" charset="0"/>
        <a:buChar char="—"/>
        <a:defRPr sz="1350"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2pPr>
      <a:lvl3pPr marL="640556" indent="-209550" algn="l" defTabSz="685800" rtl="0" eaLnBrk="1" latinLnBrk="0" hangingPunct="1">
        <a:spcBef>
          <a:spcPct val="20000"/>
        </a:spcBef>
        <a:buClr>
          <a:schemeClr val="tx2"/>
        </a:buClr>
        <a:buFont typeface="Arial Narrow" pitchFamily="34" charset="0"/>
        <a:buChar char="—"/>
        <a:defRPr sz="1200"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3pPr>
      <a:lvl4pPr marL="856060" indent="-215504" algn="l" defTabSz="685800" rtl="0" eaLnBrk="1" latinLnBrk="0" hangingPunct="1">
        <a:spcBef>
          <a:spcPct val="20000"/>
        </a:spcBef>
        <a:buClr>
          <a:schemeClr val="tx2"/>
        </a:buClr>
        <a:buFont typeface="Arial Narrow" pitchFamily="34" charset="0"/>
        <a:buChar char="—"/>
        <a:defRPr sz="1200"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4pPr>
      <a:lvl5pPr marL="1116806" indent="-215504" algn="l" defTabSz="685800" rtl="0" eaLnBrk="1" latinLnBrk="0" hangingPunct="1">
        <a:spcBef>
          <a:spcPct val="20000"/>
        </a:spcBef>
        <a:buClr>
          <a:schemeClr val="tx2"/>
        </a:buClr>
        <a:buFont typeface="Arial Narrow" pitchFamily="34" charset="0"/>
        <a:buChar char="—"/>
        <a:defRPr sz="1200"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-1" y="194449"/>
            <a:ext cx="12169697" cy="739588"/>
          </a:xfrm>
          <a:prstGeom prst="rect">
            <a:avLst/>
          </a:prstGeom>
          <a:gradFill flip="none" rotWithShape="1">
            <a:gsLst>
              <a:gs pos="0">
                <a:srgbClr val="336699"/>
              </a:gs>
              <a:gs pos="0">
                <a:srgbClr val="336699">
                  <a:alpha val="24000"/>
                </a:srgbClr>
              </a:gs>
              <a:gs pos="100000">
                <a:srgbClr val="336699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1544" tIns="30772" rIns="61544" bIns="30772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6859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22400" y="228600"/>
            <a:ext cx="10160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9200"/>
            <a:ext cx="109728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566400" y="6604217"/>
            <a:ext cx="1524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5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 Page </a:t>
            </a:r>
            <a:fld id="{D67FD47B-5263-4F60-B17C-6DBD6A524A58}" type="slidenum">
              <a:rPr kumimoji="0" lang="en-US" sz="675" b="0" i="1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675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pic>
        <p:nvPicPr>
          <p:cNvPr id="10" name="Immagine 9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065"/>
            <a:ext cx="1391477" cy="74543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E98B7E0E-0562-9E24-52F9-144AB9A5DE59}"/>
              </a:ext>
            </a:extLst>
          </p:cNvPr>
          <p:cNvPicPr>
            <a:picLocks noChangeAspect="1"/>
          </p:cNvPicPr>
          <p:nvPr userDrawn="1"/>
        </p:nvPicPr>
        <p:blipFill>
          <a:blip r:embed="rId21"/>
          <a:stretch>
            <a:fillRect/>
          </a:stretch>
        </p:blipFill>
        <p:spPr>
          <a:xfrm>
            <a:off x="1422399" y="162393"/>
            <a:ext cx="2739887" cy="803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8025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  <p:sldLayoutId id="2147483828" r:id="rId13"/>
    <p:sldLayoutId id="2147483829" r:id="rId14"/>
    <p:sldLayoutId id="2147483830" r:id="rId15"/>
    <p:sldLayoutId id="2147483831" r:id="rId16"/>
    <p:sldLayoutId id="2147483832" r:id="rId17"/>
    <p:sldLayoutId id="2147483834" r:id="rId18"/>
  </p:sldLayoutIdLst>
  <p:transition>
    <p:fade/>
  </p:transition>
  <p:hf hdr="0"/>
  <p:txStyles>
    <p:titleStyle>
      <a:lvl1pPr algn="r" defTabSz="685800" rtl="0" eaLnBrk="1" latinLnBrk="0" hangingPunct="1">
        <a:spcBef>
          <a:spcPct val="0"/>
        </a:spcBef>
        <a:buNone/>
        <a:defRPr sz="195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 Narrow" pitchFamily="34" charset="0"/>
          <a:ea typeface="+mj-ea"/>
          <a:cs typeface="+mj-cs"/>
        </a:defRPr>
      </a:lvl1pPr>
    </p:titleStyle>
    <p:bodyStyle>
      <a:lvl1pPr marL="129779" indent="-129779" algn="l" defTabSz="6858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500"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1pPr>
      <a:lvl2pPr marL="431006" indent="-260747" algn="l" defTabSz="685800" rtl="0" eaLnBrk="1" latinLnBrk="0" hangingPunct="1">
        <a:spcBef>
          <a:spcPct val="20000"/>
        </a:spcBef>
        <a:buClr>
          <a:schemeClr val="tx2"/>
        </a:buClr>
        <a:buFont typeface="Arial Narrow" pitchFamily="34" charset="0"/>
        <a:buChar char="—"/>
        <a:defRPr sz="1350"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2pPr>
      <a:lvl3pPr marL="640556" indent="-209550" algn="l" defTabSz="685800" rtl="0" eaLnBrk="1" latinLnBrk="0" hangingPunct="1">
        <a:spcBef>
          <a:spcPct val="20000"/>
        </a:spcBef>
        <a:buClr>
          <a:schemeClr val="tx2"/>
        </a:buClr>
        <a:buFont typeface="Arial Narrow" pitchFamily="34" charset="0"/>
        <a:buChar char="—"/>
        <a:defRPr sz="1200"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3pPr>
      <a:lvl4pPr marL="856060" indent="-215504" algn="l" defTabSz="685800" rtl="0" eaLnBrk="1" latinLnBrk="0" hangingPunct="1">
        <a:spcBef>
          <a:spcPct val="20000"/>
        </a:spcBef>
        <a:buClr>
          <a:schemeClr val="tx2"/>
        </a:buClr>
        <a:buFont typeface="Arial Narrow" pitchFamily="34" charset="0"/>
        <a:buChar char="—"/>
        <a:defRPr sz="1200"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4pPr>
      <a:lvl5pPr marL="1116806" indent="-215504" algn="l" defTabSz="685800" rtl="0" eaLnBrk="1" latinLnBrk="0" hangingPunct="1">
        <a:spcBef>
          <a:spcPct val="20000"/>
        </a:spcBef>
        <a:buClr>
          <a:schemeClr val="tx2"/>
        </a:buClr>
        <a:buFont typeface="Arial Narrow" pitchFamily="34" charset="0"/>
        <a:buChar char="—"/>
        <a:defRPr sz="1200"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-1" y="194449"/>
            <a:ext cx="12169697" cy="739588"/>
          </a:xfrm>
          <a:prstGeom prst="rect">
            <a:avLst/>
          </a:prstGeom>
          <a:gradFill flip="none" rotWithShape="1">
            <a:gsLst>
              <a:gs pos="0">
                <a:srgbClr val="336699"/>
              </a:gs>
              <a:gs pos="0">
                <a:srgbClr val="336699">
                  <a:alpha val="24000"/>
                </a:srgbClr>
              </a:gs>
              <a:gs pos="100000">
                <a:srgbClr val="336699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1544" tIns="30772" rIns="61544" bIns="30772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6859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22400" y="228600"/>
            <a:ext cx="10160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9200"/>
            <a:ext cx="109728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566400" y="6604217"/>
            <a:ext cx="1524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5" b="0" i="1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 Page </a:t>
            </a:r>
            <a:fld id="{D67FD47B-5263-4F60-B17C-6DBD6A524A58}" type="slidenum">
              <a:rPr kumimoji="0" lang="en-US" sz="675" b="0" i="1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675" b="0" i="1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pic>
        <p:nvPicPr>
          <p:cNvPr id="10" name="Immagine 9"/>
          <p:cNvPicPr>
            <a:picLocks noChangeAspect="1"/>
          </p:cNvPicPr>
          <p:nvPr userDrawn="1"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065"/>
            <a:ext cx="1391477" cy="74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7544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6" r:id="rId1"/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  <p:sldLayoutId id="2147483867" r:id="rId12"/>
    <p:sldLayoutId id="2147483868" r:id="rId13"/>
    <p:sldLayoutId id="2147483869" r:id="rId14"/>
    <p:sldLayoutId id="2147483870" r:id="rId15"/>
    <p:sldLayoutId id="2147483871" r:id="rId16"/>
    <p:sldLayoutId id="2147483872" r:id="rId17"/>
    <p:sldLayoutId id="2147483874" r:id="rId18"/>
  </p:sldLayoutIdLst>
  <p:transition>
    <p:fade/>
  </p:transition>
  <p:hf hdr="0"/>
  <p:txStyles>
    <p:titleStyle>
      <a:lvl1pPr algn="r" defTabSz="685800" rtl="0" eaLnBrk="1" latinLnBrk="0" hangingPunct="1">
        <a:spcBef>
          <a:spcPct val="0"/>
        </a:spcBef>
        <a:buNone/>
        <a:defRPr sz="195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 Narrow" pitchFamily="34" charset="0"/>
          <a:ea typeface="+mj-ea"/>
          <a:cs typeface="+mj-cs"/>
        </a:defRPr>
      </a:lvl1pPr>
    </p:titleStyle>
    <p:bodyStyle>
      <a:lvl1pPr marL="129779" indent="-129779" algn="l" defTabSz="6858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500"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1pPr>
      <a:lvl2pPr marL="431006" indent="-260747" algn="l" defTabSz="685800" rtl="0" eaLnBrk="1" latinLnBrk="0" hangingPunct="1">
        <a:spcBef>
          <a:spcPct val="20000"/>
        </a:spcBef>
        <a:buClr>
          <a:schemeClr val="tx2"/>
        </a:buClr>
        <a:buFont typeface="Arial Narrow" pitchFamily="34" charset="0"/>
        <a:buChar char="—"/>
        <a:defRPr sz="1350"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2pPr>
      <a:lvl3pPr marL="640556" indent="-209550" algn="l" defTabSz="685800" rtl="0" eaLnBrk="1" latinLnBrk="0" hangingPunct="1">
        <a:spcBef>
          <a:spcPct val="20000"/>
        </a:spcBef>
        <a:buClr>
          <a:schemeClr val="tx2"/>
        </a:buClr>
        <a:buFont typeface="Arial Narrow" pitchFamily="34" charset="0"/>
        <a:buChar char="—"/>
        <a:defRPr sz="1200"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3pPr>
      <a:lvl4pPr marL="856060" indent="-215504" algn="l" defTabSz="685800" rtl="0" eaLnBrk="1" latinLnBrk="0" hangingPunct="1">
        <a:spcBef>
          <a:spcPct val="20000"/>
        </a:spcBef>
        <a:buClr>
          <a:schemeClr val="tx2"/>
        </a:buClr>
        <a:buFont typeface="Arial Narrow" pitchFamily="34" charset="0"/>
        <a:buChar char="—"/>
        <a:defRPr sz="1200"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4pPr>
      <a:lvl5pPr marL="1116806" indent="-215504" algn="l" defTabSz="685800" rtl="0" eaLnBrk="1" latinLnBrk="0" hangingPunct="1">
        <a:spcBef>
          <a:spcPct val="20000"/>
        </a:spcBef>
        <a:buClr>
          <a:schemeClr val="tx2"/>
        </a:buClr>
        <a:buFont typeface="Arial Narrow" pitchFamily="34" charset="0"/>
        <a:buChar char="—"/>
        <a:defRPr sz="1200"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auto">
          <a:xfrm>
            <a:off x="-1" y="194449"/>
            <a:ext cx="12169697" cy="739588"/>
          </a:xfrm>
          <a:prstGeom prst="rect">
            <a:avLst/>
          </a:prstGeom>
          <a:gradFill flip="none" rotWithShape="1">
            <a:gsLst>
              <a:gs pos="0">
                <a:srgbClr val="336699"/>
              </a:gs>
              <a:gs pos="0">
                <a:srgbClr val="336699">
                  <a:alpha val="24000"/>
                </a:srgbClr>
              </a:gs>
              <a:gs pos="100000">
                <a:srgbClr val="336699"/>
              </a:gs>
            </a:gsLst>
            <a:lin ang="0" scaled="1"/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61544" tIns="30772" rIns="61544" bIns="30772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r" defTabSz="68595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22400" y="228600"/>
            <a:ext cx="10160000" cy="685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219200"/>
            <a:ext cx="10972800" cy="5181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566400" y="6604217"/>
            <a:ext cx="1524000" cy="196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75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  Page </a:t>
            </a:r>
            <a:fld id="{D67FD47B-5263-4F60-B17C-6DBD6A524A58}" type="slidenum">
              <a:rPr kumimoji="0" lang="en-US" sz="675" b="0" i="1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675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 Narrow" pitchFamily="34" charset="0"/>
              <a:ea typeface="+mn-ea"/>
              <a:cs typeface="+mn-cs"/>
            </a:endParaRPr>
          </a:p>
        </p:txBody>
      </p:sp>
      <p:pic>
        <p:nvPicPr>
          <p:cNvPr id="10" name="Immagine 9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04065"/>
            <a:ext cx="1391477" cy="7454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12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4" r:id="rId1"/>
    <p:sldLayoutId id="2147483905" r:id="rId2"/>
    <p:sldLayoutId id="2147483906" r:id="rId3"/>
    <p:sldLayoutId id="2147483907" r:id="rId4"/>
    <p:sldLayoutId id="2147483908" r:id="rId5"/>
    <p:sldLayoutId id="2147483909" r:id="rId6"/>
    <p:sldLayoutId id="2147483910" r:id="rId7"/>
    <p:sldLayoutId id="2147483911" r:id="rId8"/>
    <p:sldLayoutId id="2147483912" r:id="rId9"/>
    <p:sldLayoutId id="2147483913" r:id="rId10"/>
    <p:sldLayoutId id="2147483914" r:id="rId11"/>
    <p:sldLayoutId id="2147483915" r:id="rId12"/>
    <p:sldLayoutId id="2147483916" r:id="rId13"/>
    <p:sldLayoutId id="2147483917" r:id="rId14"/>
    <p:sldLayoutId id="2147483918" r:id="rId15"/>
    <p:sldLayoutId id="2147483919" r:id="rId16"/>
    <p:sldLayoutId id="2147483920" r:id="rId17"/>
    <p:sldLayoutId id="2147483921" r:id="rId18"/>
    <p:sldLayoutId id="2147483922" r:id="rId19"/>
  </p:sldLayoutIdLst>
  <p:transition>
    <p:fade/>
  </p:transition>
  <p:hf hdr="0"/>
  <p:txStyles>
    <p:titleStyle>
      <a:lvl1pPr algn="r" defTabSz="685800" rtl="0" eaLnBrk="1" latinLnBrk="0" hangingPunct="1">
        <a:spcBef>
          <a:spcPct val="0"/>
        </a:spcBef>
        <a:buNone/>
        <a:defRPr sz="1950" b="1" kern="1200"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Arial Narrow" pitchFamily="34" charset="0"/>
          <a:ea typeface="+mj-ea"/>
          <a:cs typeface="+mj-cs"/>
        </a:defRPr>
      </a:lvl1pPr>
    </p:titleStyle>
    <p:bodyStyle>
      <a:lvl1pPr marL="129779" indent="-129779" algn="l" defTabSz="6858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500"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1pPr>
      <a:lvl2pPr marL="431006" indent="-260747" algn="l" defTabSz="685800" rtl="0" eaLnBrk="1" latinLnBrk="0" hangingPunct="1">
        <a:spcBef>
          <a:spcPct val="20000"/>
        </a:spcBef>
        <a:buClr>
          <a:schemeClr val="tx2"/>
        </a:buClr>
        <a:buFont typeface="Arial Narrow" pitchFamily="34" charset="0"/>
        <a:buChar char="—"/>
        <a:defRPr sz="1350"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2pPr>
      <a:lvl3pPr marL="640556" indent="-209550" algn="l" defTabSz="685800" rtl="0" eaLnBrk="1" latinLnBrk="0" hangingPunct="1">
        <a:spcBef>
          <a:spcPct val="20000"/>
        </a:spcBef>
        <a:buClr>
          <a:schemeClr val="tx2"/>
        </a:buClr>
        <a:buFont typeface="Arial Narrow" pitchFamily="34" charset="0"/>
        <a:buChar char="—"/>
        <a:defRPr sz="1200"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3pPr>
      <a:lvl4pPr marL="856060" indent="-215504" algn="l" defTabSz="685800" rtl="0" eaLnBrk="1" latinLnBrk="0" hangingPunct="1">
        <a:spcBef>
          <a:spcPct val="20000"/>
        </a:spcBef>
        <a:buClr>
          <a:schemeClr val="tx2"/>
        </a:buClr>
        <a:buFont typeface="Arial Narrow" pitchFamily="34" charset="0"/>
        <a:buChar char="—"/>
        <a:defRPr sz="1200"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4pPr>
      <a:lvl5pPr marL="1116806" indent="-215504" algn="l" defTabSz="685800" rtl="0" eaLnBrk="1" latinLnBrk="0" hangingPunct="1">
        <a:spcBef>
          <a:spcPct val="20000"/>
        </a:spcBef>
        <a:buClr>
          <a:schemeClr val="tx2"/>
        </a:buClr>
        <a:buFont typeface="Arial Narrow" pitchFamily="34" charset="0"/>
        <a:buChar char="—"/>
        <a:defRPr sz="1200" b="1" kern="1200">
          <a:solidFill>
            <a:schemeClr val="tx1"/>
          </a:solidFill>
          <a:latin typeface="Arial Narrow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5.xml"/><Relationship Id="rId6" Type="http://schemas.openxmlformats.org/officeDocument/2006/relationships/image" Target="../media/image28.png"/><Relationship Id="rId5" Type="http://schemas.openxmlformats.org/officeDocument/2006/relationships/image" Target="../media/image20.png"/><Relationship Id="rId4" Type="http://schemas.openxmlformats.org/officeDocument/2006/relationships/image" Target="../media/image27.pn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31.pn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0.xml"/><Relationship Id="rId6" Type="http://schemas.openxmlformats.org/officeDocument/2006/relationships/image" Target="../media/image34.png"/><Relationship Id="rId11" Type="http://schemas.openxmlformats.org/officeDocument/2006/relationships/image" Target="../media/image22.png"/><Relationship Id="rId5" Type="http://schemas.openxmlformats.org/officeDocument/2006/relationships/image" Target="../media/image33.png"/><Relationship Id="rId10" Type="http://schemas.openxmlformats.org/officeDocument/2006/relationships/image" Target="../media/image37.jp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90.xml"/><Relationship Id="rId6" Type="http://schemas.openxmlformats.org/officeDocument/2006/relationships/image" Target="../media/image2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5.xml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0.xml"/><Relationship Id="rId5" Type="http://schemas.openxmlformats.org/officeDocument/2006/relationships/image" Target="../media/image22.pn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46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5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5.xml"/><Relationship Id="rId5" Type="http://schemas.openxmlformats.org/officeDocument/2006/relationships/image" Target="../media/image20.png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0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5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9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0.xml"/><Relationship Id="rId5" Type="http://schemas.openxmlformats.org/officeDocument/2006/relationships/image" Target="../media/image57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8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0.xml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5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5" r="9572"/>
          <a:stretch/>
        </p:blipFill>
        <p:spPr>
          <a:xfrm>
            <a:off x="1011353" y="1047408"/>
            <a:ext cx="5368665" cy="3532374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7497163" y="1978210"/>
            <a:ext cx="3897025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tx2"/>
                </a:solidFill>
              </a:rPr>
              <a:t>Paolo Soffitta</a:t>
            </a:r>
          </a:p>
          <a:p>
            <a:pPr algn="ctr"/>
            <a:r>
              <a:rPr lang="en-US" sz="4000" b="1" dirty="0">
                <a:solidFill>
                  <a:schemeClr val="tx2"/>
                </a:solidFill>
              </a:rPr>
              <a:t>INAF-IAPS</a:t>
            </a:r>
          </a:p>
          <a:p>
            <a:pPr algn="l"/>
            <a:endParaRPr lang="en-US" sz="1600" dirty="0">
              <a:solidFill>
                <a:schemeClr val="tx2"/>
              </a:solidFill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262557" y="4566179"/>
            <a:ext cx="6802581" cy="193899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4000" i="1" dirty="0">
                <a:solidFill>
                  <a:schemeClr val="accent1"/>
                </a:solidFill>
              </a:rPr>
              <a:t>Beyond IXPE:                                     Future Directions in X-ray Polarimetry</a:t>
            </a:r>
            <a:endParaRPr lang="en-GB" sz="4000" b="1" dirty="0">
              <a:solidFill>
                <a:schemeClr val="accent1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211A18FF-FE87-A92D-7F31-BEFC4FC8BDDC}"/>
              </a:ext>
            </a:extLst>
          </p:cNvPr>
          <p:cNvSpPr txBox="1"/>
          <p:nvPr/>
        </p:nvSpPr>
        <p:spPr>
          <a:xfrm>
            <a:off x="7065138" y="3429000"/>
            <a:ext cx="4967534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dirty="0"/>
              <a:t>Conference on Czech-Italian Collaboration in Space-Based High-Energy Astronomy and Enrico Costa Award</a:t>
            </a:r>
          </a:p>
          <a:p>
            <a:pPr algn="ctr"/>
            <a:r>
              <a:rPr lang="en-GB" sz="2400" dirty="0"/>
              <a:t>24</a:t>
            </a:r>
            <a:r>
              <a:rPr lang="en-GB" sz="2400" baseline="30000" dirty="0"/>
              <a:t>th</a:t>
            </a:r>
            <a:r>
              <a:rPr lang="en-GB" sz="2400" dirty="0"/>
              <a:t> November 2025</a:t>
            </a:r>
          </a:p>
        </p:txBody>
      </p:sp>
    </p:spTree>
    <p:extLst>
      <p:ext uri="{BB962C8B-B14F-4D97-AF65-F5344CB8AC3E}">
        <p14:creationId xmlns:p14="http://schemas.microsoft.com/office/powerpoint/2010/main" val="4068497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magine 19">
            <a:extLst>
              <a:ext uri="{FF2B5EF4-FFF2-40B4-BE49-F238E27FC236}">
                <a16:creationId xmlns:a16="http://schemas.microsoft.com/office/drawing/2014/main" id="{28AC2C73-0210-4964-28A9-3959B5350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1138" y="1447671"/>
            <a:ext cx="4489471" cy="2861520"/>
          </a:xfrm>
          <a:prstGeom prst="rect">
            <a:avLst/>
          </a:prstGeom>
        </p:spPr>
      </p:pic>
      <p:sp>
        <p:nvSpPr>
          <p:cNvPr id="19" name="Rettangolo arrotondato 18"/>
          <p:cNvSpPr/>
          <p:nvPr/>
        </p:nvSpPr>
        <p:spPr>
          <a:xfrm>
            <a:off x="190500" y="6080926"/>
            <a:ext cx="11696700" cy="74295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305" y="1556792"/>
            <a:ext cx="749873" cy="432854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3651" y="3163058"/>
            <a:ext cx="847417" cy="432854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6696810" y="3274486"/>
            <a:ext cx="576064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LEP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1722886" y="6051911"/>
            <a:ext cx="8631927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The quality factor of the LEP, MEP &amp; HEP are well matched thus providing similar sensitivity at the focus of multi-layer o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ptics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.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6737527" y="1587903"/>
            <a:ext cx="1307401" cy="2250070"/>
          </a:xfrm>
          <a:prstGeom prst="rect">
            <a:avLst/>
          </a:prstGeom>
          <a:solidFill>
            <a:schemeClr val="accent1">
              <a:alpha val="37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6" name="CasellaDiTesto 15"/>
          <p:cNvSpPr txBox="1"/>
          <p:nvPr/>
        </p:nvSpPr>
        <p:spPr>
          <a:xfrm>
            <a:off x="7108824" y="1505275"/>
            <a:ext cx="936104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Fine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Imaging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Low back.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8044928" y="1556792"/>
            <a:ext cx="2570063" cy="2250069"/>
          </a:xfrm>
          <a:prstGeom prst="rect">
            <a:avLst/>
          </a:prstGeom>
          <a:solidFill>
            <a:srgbClr val="92D050">
              <a:alpha val="46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7998932" y="2849009"/>
            <a:ext cx="2570062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Coarse imaging 1-2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arcmin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or no-imaging.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Coincidence applied=Low-back</a:t>
            </a: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879140B9-2B85-E111-5ADA-05E3BCF731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7006" y="34124"/>
            <a:ext cx="1292043" cy="1302992"/>
          </a:xfrm>
          <a:prstGeom prst="rect">
            <a:avLst/>
          </a:prstGeom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A481C4D0-8F3A-D180-5F9C-943B09172C38}"/>
              </a:ext>
            </a:extLst>
          </p:cNvPr>
          <p:cNvSpPr txBox="1"/>
          <p:nvPr/>
        </p:nvSpPr>
        <p:spPr>
          <a:xfrm>
            <a:off x="2472768" y="473254"/>
            <a:ext cx="4224042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ctr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700" cap="small" dirty="0">
                <a:solidFill>
                  <a:srgbClr val="002060"/>
                </a:solidFill>
                <a:latin typeface="Arial Narrow" pitchFamily="34" charset="0"/>
              </a:rPr>
              <a:t>The detector’s Quality Factors</a:t>
            </a:r>
          </a:p>
        </p:txBody>
      </p:sp>
      <p:pic>
        <p:nvPicPr>
          <p:cNvPr id="4" name="Immagine 3" descr="Immagine che contiene testo, diagramma, linea, Diagramma">
            <a:extLst>
              <a:ext uri="{FF2B5EF4-FFF2-40B4-BE49-F238E27FC236}">
                <a16:creationId xmlns:a16="http://schemas.microsoft.com/office/drawing/2014/main" id="{9F73CBE3-D4A5-67E7-A414-CF827B7A9C8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49" r="8083"/>
          <a:stretch/>
        </p:blipFill>
        <p:spPr>
          <a:xfrm>
            <a:off x="1161555" y="1429358"/>
            <a:ext cx="3668759" cy="2692694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578BF6BA-5C36-4DAE-7BAA-C87A306B498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61135" y="4170427"/>
            <a:ext cx="3269179" cy="1862124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5B9FD17C-612C-E9FE-6414-B0AB4306D8E5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5271" r="6070"/>
          <a:stretch/>
        </p:blipFill>
        <p:spPr>
          <a:xfrm>
            <a:off x="5496334" y="4216279"/>
            <a:ext cx="6019078" cy="1862123"/>
          </a:xfrm>
          <a:prstGeom prst="rect">
            <a:avLst/>
          </a:prstGeom>
        </p:spPr>
      </p:pic>
      <p:sp>
        <p:nvSpPr>
          <p:cNvPr id="2" name="Segnaposto data 1">
            <a:extLst>
              <a:ext uri="{FF2B5EF4-FFF2-40B4-BE49-F238E27FC236}">
                <a16:creationId xmlns:a16="http://schemas.microsoft.com/office/drawing/2014/main" id="{1461C1C9-33A7-8C8F-8931-808304D19E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 November 2025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EA9E26A1-C7D1-A715-E0B5-855E80BC9D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Czech-Italian Collaboration Workshop &amp; Enrico Costa Award 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45FE435-CB5B-CFBF-DEB2-0B5B9B92FB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71C7A-D204-2B40-A632-5C86133FC6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magine 5" descr="Immagine che contiene bandiera, Policromia, Rettangolo, rosso&#10;&#10;Il contenuto generato dall'IA potrebbe non essere corretto.">
            <a:extLst>
              <a:ext uri="{FF2B5EF4-FFF2-40B4-BE49-F238E27FC236}">
                <a16:creationId xmlns:a16="http://schemas.microsoft.com/office/drawing/2014/main" id="{9EE0ED70-D0E5-3B5F-8752-FEBDB8B1169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111" y="367058"/>
            <a:ext cx="4081889" cy="77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9764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DE4768C-B516-91CE-44DA-3BA80D7E6B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85655" y="200016"/>
            <a:ext cx="4503092" cy="1033144"/>
          </a:xfrm>
        </p:spPr>
        <p:txBody>
          <a:bodyPr>
            <a:normAutofit/>
          </a:bodyPr>
          <a:lstStyle/>
          <a:p>
            <a:pPr algn="ctr">
              <a:defRPr/>
            </a:pPr>
            <a:r>
              <a:rPr lang="en-GB" sz="2700" cap="small" dirty="0">
                <a:solidFill>
                  <a:srgbClr val="002060"/>
                </a:solidFill>
                <a:latin typeface="Arial Narrow" pitchFamily="34" charset="0"/>
                <a:ea typeface="+mn-ea"/>
                <a:cs typeface="+mn-cs"/>
              </a:rPr>
              <a:t>Real data from a Detector early prototype 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3C350996-7FA4-127F-A05B-45F8410937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 November 2025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3EF697C-D906-C4B0-ED39-1F637DF4FC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Czech-Italian Collaboration Workshop &amp; Enrico Costa Award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8A9ECAB-D8F4-B6D4-470A-A0E7A3836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71C7A-D204-2B40-A632-5C86133FC6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magine 5" descr="Immagine che contiene diagramma&#10;&#10;Il contenuto generato dall'IA potrebbe non essere corretto.">
            <a:extLst>
              <a:ext uri="{FF2B5EF4-FFF2-40B4-BE49-F238E27FC236}">
                <a16:creationId xmlns:a16="http://schemas.microsoft.com/office/drawing/2014/main" id="{2FC9D0F0-3CA9-0B1D-2A2D-04537429BB0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77" t="11216" r="10312" b="10539"/>
          <a:stretch/>
        </p:blipFill>
        <p:spPr>
          <a:xfrm>
            <a:off x="161563" y="1420301"/>
            <a:ext cx="2540886" cy="2657495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A87D43F2-32FD-580E-763D-98AD088C7CF9}"/>
              </a:ext>
            </a:extLst>
          </p:cNvPr>
          <p:cNvSpPr txBox="1"/>
          <p:nvPr/>
        </p:nvSpPr>
        <p:spPr>
          <a:xfrm>
            <a:off x="-68729" y="3811540"/>
            <a:ext cx="22785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Real 3-D track from an </a:t>
            </a:r>
            <a:r>
              <a:rPr lang="en-GB" dirty="0" err="1"/>
              <a:t>Ar</a:t>
            </a:r>
            <a:r>
              <a:rPr lang="en-GB" dirty="0"/>
              <a:t>-DME based mixture at 17.4 keV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356326E3-C75F-334B-09DE-0DE2DD14CF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17539" y="1436333"/>
            <a:ext cx="2970398" cy="2888494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FA553B5-BF58-7A4A-134C-706E85D4B753}"/>
              </a:ext>
            </a:extLst>
          </p:cNvPr>
          <p:cNvSpPr txBox="1"/>
          <p:nvPr/>
        </p:nvSpPr>
        <p:spPr>
          <a:xfrm>
            <a:off x="3301407" y="1594855"/>
            <a:ext cx="1521618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GB" b="1" dirty="0" err="1"/>
              <a:t>Ar</a:t>
            </a:r>
            <a:r>
              <a:rPr lang="en-GB" b="1" dirty="0"/>
              <a:t>-DME 80-20</a:t>
            </a:r>
          </a:p>
          <a:p>
            <a:pPr algn="l"/>
            <a:r>
              <a:rPr lang="en-GB" b="1" dirty="0"/>
              <a:t>1 </a:t>
            </a:r>
            <a:r>
              <a:rPr lang="en-GB" b="1" dirty="0" err="1"/>
              <a:t>atm</a:t>
            </a:r>
            <a:r>
              <a:rPr lang="en-GB" b="1" dirty="0"/>
              <a:t>, 2 cm</a:t>
            </a:r>
          </a:p>
          <a:p>
            <a:pPr algn="l"/>
            <a:endParaRPr lang="en-GB" b="1" dirty="0"/>
          </a:p>
          <a:p>
            <a:pPr algn="l"/>
            <a:r>
              <a:rPr lang="en-GB" b="1" dirty="0"/>
              <a:t>E = 17.4 keV</a:t>
            </a:r>
          </a:p>
          <a:p>
            <a:pPr algn="l"/>
            <a:r>
              <a:rPr lang="en-GB" b="1" dirty="0"/>
              <a:t>FWHM = 12 %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189B3B4E-CF26-5AFC-D153-0CB211B4F50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10105" y="1436333"/>
            <a:ext cx="2902783" cy="2891788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852915D9-F126-B7F2-3AEA-C07C5F9B5041}"/>
              </a:ext>
            </a:extLst>
          </p:cNvPr>
          <p:cNvSpPr txBox="1"/>
          <p:nvPr/>
        </p:nvSpPr>
        <p:spPr>
          <a:xfrm>
            <a:off x="6271805" y="1460147"/>
            <a:ext cx="1527911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GB" sz="1600" b="1" dirty="0"/>
              <a:t>μ = 60+/-1.7%</a:t>
            </a:r>
          </a:p>
          <a:p>
            <a:pPr algn="l"/>
            <a:r>
              <a:rPr lang="en-GB" sz="1600" b="1" dirty="0"/>
              <a:t>E = 17.4 keV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97F5700F-B092-0128-DB7F-4E214A7E8E30}"/>
              </a:ext>
            </a:extLst>
          </p:cNvPr>
          <p:cNvSpPr txBox="1"/>
          <p:nvPr/>
        </p:nvSpPr>
        <p:spPr>
          <a:xfrm>
            <a:off x="6057442" y="3444577"/>
            <a:ext cx="1527911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en-GB" sz="1800" b="1" dirty="0" err="1"/>
              <a:t>Ar</a:t>
            </a:r>
            <a:r>
              <a:rPr lang="en-GB" sz="1800" b="1" dirty="0"/>
              <a:t>-DME 80-20</a:t>
            </a:r>
          </a:p>
          <a:p>
            <a:pPr algn="l"/>
            <a:r>
              <a:rPr lang="en-GB" sz="1800" b="1" dirty="0"/>
              <a:t>1 </a:t>
            </a:r>
            <a:r>
              <a:rPr lang="en-GB" sz="1800" b="1" dirty="0" err="1"/>
              <a:t>atm</a:t>
            </a:r>
            <a:r>
              <a:rPr lang="en-GB" sz="1800" b="1" dirty="0"/>
              <a:t>, 2 cm</a:t>
            </a:r>
          </a:p>
        </p:txBody>
      </p:sp>
      <p:pic>
        <p:nvPicPr>
          <p:cNvPr id="15" name="Immagine 14" descr="Immagine che contiene macchina, Modello in scala, giocattolo">
            <a:extLst>
              <a:ext uri="{FF2B5EF4-FFF2-40B4-BE49-F238E27FC236}">
                <a16:creationId xmlns:a16="http://schemas.microsoft.com/office/drawing/2014/main" id="{2D353040-47F8-D267-A051-735BB612ED1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622" y="4475844"/>
            <a:ext cx="3996820" cy="2101671"/>
          </a:xfrm>
          <a:prstGeom prst="rect">
            <a:avLst/>
          </a:prstGeom>
        </p:spPr>
      </p:pic>
      <p:pic>
        <p:nvPicPr>
          <p:cNvPr id="16" name="Immagine 15" descr="Immagine che contiene arredo, interno, forniture per ufficio, computer&#10;&#10;Il contenuto generato dall'IA potrebbe non essere corretto.">
            <a:extLst>
              <a:ext uri="{FF2B5EF4-FFF2-40B4-BE49-F238E27FC236}">
                <a16:creationId xmlns:a16="http://schemas.microsoft.com/office/drawing/2014/main" id="{918D4F76-199B-4893-870B-9704E6604E0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9302" y="4636283"/>
            <a:ext cx="2655137" cy="1991353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18856A36-F0EE-0431-D206-C4DBE8C6F7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7006" y="34124"/>
            <a:ext cx="1292043" cy="1302992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39A34217-CEF3-22B0-EE69-7300E1633BC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079939" y="1499465"/>
            <a:ext cx="2443111" cy="2591443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255AA52A-912F-1148-C60D-5D6FFF49B4D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9" t="-1810" r="-3369" b="3648"/>
          <a:stretch/>
        </p:blipFill>
        <p:spPr>
          <a:xfrm>
            <a:off x="8911639" y="4161084"/>
            <a:ext cx="2747474" cy="2696916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7BF70E28-8CD0-AE8A-CE77-0073BD8A14B1}"/>
              </a:ext>
            </a:extLst>
          </p:cNvPr>
          <p:cNvSpPr txBox="1"/>
          <p:nvPr/>
        </p:nvSpPr>
        <p:spPr>
          <a:xfrm>
            <a:off x="9557747" y="4328121"/>
            <a:ext cx="14628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IXPE Crab counting rate 80 c/s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C9BFD40-4A0C-94A1-04A3-DA663EB19B89}"/>
              </a:ext>
            </a:extLst>
          </p:cNvPr>
          <p:cNvSpPr txBox="1"/>
          <p:nvPr/>
        </p:nvSpPr>
        <p:spPr>
          <a:xfrm>
            <a:off x="9557746" y="2044922"/>
            <a:ext cx="16675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Nitrogen  ions irradiation.</a:t>
            </a:r>
          </a:p>
        </p:txBody>
      </p: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C6EF6092-DB61-B656-B5B8-0703B16C30F1}"/>
              </a:ext>
            </a:extLst>
          </p:cNvPr>
          <p:cNvCxnSpPr/>
          <p:nvPr/>
        </p:nvCxnSpPr>
        <p:spPr>
          <a:xfrm>
            <a:off x="872448" y="6096484"/>
            <a:ext cx="1119116" cy="0"/>
          </a:xfrm>
          <a:prstGeom prst="straightConnector1">
            <a:avLst/>
          </a:prstGeom>
          <a:ln w="1143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97A37251-4306-E682-1F21-5C034789EB70}"/>
              </a:ext>
            </a:extLst>
          </p:cNvPr>
          <p:cNvSpPr txBox="1"/>
          <p:nvPr/>
        </p:nvSpPr>
        <p:spPr>
          <a:xfrm>
            <a:off x="161563" y="5123033"/>
            <a:ext cx="204978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schemeClr val="accent1"/>
                </a:solidFill>
              </a:rPr>
              <a:t>More advanced prototype in construction</a:t>
            </a:r>
          </a:p>
        </p:txBody>
      </p:sp>
      <p:pic>
        <p:nvPicPr>
          <p:cNvPr id="21" name="Immagine 20" descr="Immagine che contiene bandiera, Policromia, Rettangolo, rosso&#10;&#10;Il contenuto generato dall'IA potrebbe non essere corretto.">
            <a:extLst>
              <a:ext uri="{FF2B5EF4-FFF2-40B4-BE49-F238E27FC236}">
                <a16:creationId xmlns:a16="http://schemas.microsoft.com/office/drawing/2014/main" id="{1B6C4712-60DD-0F51-E6EF-4CF018C500B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5353" y="348514"/>
            <a:ext cx="4081889" cy="77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20383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F613D6-F54E-975F-1640-9E29099E10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92309" y="238660"/>
            <a:ext cx="5280727" cy="914400"/>
          </a:xfrm>
        </p:spPr>
        <p:txBody>
          <a:bodyPr>
            <a:normAutofit/>
          </a:bodyPr>
          <a:lstStyle/>
          <a:p>
            <a:pPr algn="ctr"/>
            <a:r>
              <a:rPr lang="en-GB" sz="2700" cap="small" dirty="0">
                <a:solidFill>
                  <a:srgbClr val="002060"/>
                </a:solidFill>
                <a:latin typeface="Arial Narrow" pitchFamily="34" charset="0"/>
                <a:ea typeface="+mn-ea"/>
                <a:cs typeface="+mn-cs"/>
              </a:rPr>
              <a:t>The EXPO mission overview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D59996C5-EAF5-CB02-986D-652B8C3152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 November 2025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C7A9E29-2875-0A04-9DA2-3507F03114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Czech-Italian Collaboration Workshop &amp; Enrico Costa Award 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BB68CFC-B064-C334-0BDB-4476A8E3D2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71C7A-D204-2B40-A632-5C86133FC6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81D71EA9-6E87-0B0C-DA97-A72EEF1FF45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6295"/>
          <a:stretch/>
        </p:blipFill>
        <p:spPr>
          <a:xfrm>
            <a:off x="4825571" y="1462938"/>
            <a:ext cx="2688731" cy="2647781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DDE0DD05-B9E5-713D-B29D-3570085CFAE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8252"/>
          <a:stretch/>
        </p:blipFill>
        <p:spPr>
          <a:xfrm>
            <a:off x="8467205" y="1462939"/>
            <a:ext cx="3724795" cy="4824573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1D7B72B3-0B5A-998D-2A53-CDA4D19782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45658" y="4178693"/>
            <a:ext cx="5233679" cy="2371439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0AA3307E-E1E0-3F1A-332A-16E2D587F5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0"/>
            <a:ext cx="1329043" cy="1335140"/>
          </a:xfrm>
          <a:prstGeom prst="rect">
            <a:avLst/>
          </a:prstGeom>
        </p:spPr>
      </p:pic>
      <p:pic>
        <p:nvPicPr>
          <p:cNvPr id="17" name="Immagine 16" descr="Immagine che contiene bandiera, Policromia, Rettangolo, rosso&#10;&#10;Il contenuto generato dall'IA potrebbe non essere corretto.">
            <a:extLst>
              <a:ext uri="{FF2B5EF4-FFF2-40B4-BE49-F238E27FC236}">
                <a16:creationId xmlns:a16="http://schemas.microsoft.com/office/drawing/2014/main" id="{5C9896CA-9768-9E57-C013-1A49291F7A1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151" y="307868"/>
            <a:ext cx="4081889" cy="775984"/>
          </a:xfrm>
          <a:prstGeom prst="rect">
            <a:avLst/>
          </a:prstGeom>
        </p:spPr>
      </p:pic>
      <p:pic>
        <p:nvPicPr>
          <p:cNvPr id="8" name="Immagine 7" descr="Immagine che contiene cartone animato, Arte bambini, illustrazione&#10;&#10;Il contenuto generato dall'IA potrebbe non essere corretto.">
            <a:extLst>
              <a:ext uri="{FF2B5EF4-FFF2-40B4-BE49-F238E27FC236}">
                <a16:creationId xmlns:a16="http://schemas.microsoft.com/office/drawing/2014/main" id="{6358387A-BA4E-56C8-2E8F-EDA0C5F0471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3" t="6299" r="25644" b="10361"/>
          <a:stretch/>
        </p:blipFill>
        <p:spPr>
          <a:xfrm>
            <a:off x="1575103" y="1431577"/>
            <a:ext cx="1737560" cy="528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31419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2468F0-AD1C-0857-D45D-BDEED155F7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tangolo arrotondato 18">
            <a:extLst>
              <a:ext uri="{FF2B5EF4-FFF2-40B4-BE49-F238E27FC236}">
                <a16:creationId xmlns:a16="http://schemas.microsoft.com/office/drawing/2014/main" id="{BD8DF08D-59E9-0168-0EB8-C263A2156772}"/>
              </a:ext>
            </a:extLst>
          </p:cNvPr>
          <p:cNvSpPr/>
          <p:nvPr/>
        </p:nvSpPr>
        <p:spPr>
          <a:xfrm>
            <a:off x="190500" y="6080926"/>
            <a:ext cx="11696700" cy="74295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26DF725F-75BF-D0DE-1FC0-9E0A083C4C4D}"/>
              </a:ext>
            </a:extLst>
          </p:cNvPr>
          <p:cNvSpPr txBox="1"/>
          <p:nvPr/>
        </p:nvSpPr>
        <p:spPr>
          <a:xfrm>
            <a:off x="1722886" y="6140904"/>
            <a:ext cx="8631927" cy="43088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ECLAIRs/SVOM is a recurrent and  its use appreciated by ESA</a:t>
            </a: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32C99063-D559-59F7-7C6E-CF2FE0BA81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7006" y="34124"/>
            <a:ext cx="1292043" cy="1302992"/>
          </a:xfrm>
          <a:prstGeom prst="rect">
            <a:avLst/>
          </a:prstGeom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AF08544A-3ED4-65B4-C558-54BA884EAD61}"/>
              </a:ext>
            </a:extLst>
          </p:cNvPr>
          <p:cNvSpPr txBox="1"/>
          <p:nvPr/>
        </p:nvSpPr>
        <p:spPr>
          <a:xfrm>
            <a:off x="1996439" y="385912"/>
            <a:ext cx="4630279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68580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GB" sz="2700" cap="small" dirty="0">
                <a:solidFill>
                  <a:srgbClr val="002060"/>
                </a:solidFill>
                <a:latin typeface="Arial Narrow" pitchFamily="34" charset="0"/>
              </a:rPr>
              <a:t>Localization on-board and              Fast-Repointing</a:t>
            </a: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708EEAE9-D44A-8F59-0301-F8097917E6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 November 2025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C10825DA-25B5-C67A-1331-62ECA6602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Czech-Italian Collaboration Workshop &amp; Enrico Costa Award 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10FA74B-BFD4-1228-4BEC-90788EFF9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71C7A-D204-2B40-A632-5C86133FC6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magine 5" descr="Immagine che contiene bandiera, Policromia, Rettangolo, rosso&#10;&#10;Il contenuto generato dall'IA potrebbe non essere corretto.">
            <a:extLst>
              <a:ext uri="{FF2B5EF4-FFF2-40B4-BE49-F238E27FC236}">
                <a16:creationId xmlns:a16="http://schemas.microsoft.com/office/drawing/2014/main" id="{43F4E8CE-FAB2-B21A-F2B4-C6D686AF57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3105" y="367058"/>
            <a:ext cx="4081889" cy="77598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0048C2F0-990B-9C9B-8C06-1D11D0E4B8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" y="1510136"/>
            <a:ext cx="5743025" cy="3997276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7D2A1C94-426C-43AC-B819-75B7E738F6E6}"/>
              </a:ext>
            </a:extLst>
          </p:cNvPr>
          <p:cNvSpPr txBox="1"/>
          <p:nvPr/>
        </p:nvSpPr>
        <p:spPr>
          <a:xfrm>
            <a:off x="870647" y="5594995"/>
            <a:ext cx="43827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ECLAIRs/SVOM provided by IRAP/Toulouse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9231380E-30BA-7DB7-C2D0-1538A2358234}"/>
              </a:ext>
            </a:extLst>
          </p:cNvPr>
          <p:cNvSpPr txBox="1"/>
          <p:nvPr/>
        </p:nvSpPr>
        <p:spPr>
          <a:xfrm>
            <a:off x="6223819" y="1629697"/>
            <a:ext cx="53020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 </a:t>
            </a: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02D9FFC5-F9F8-F398-7280-3ACAE5F6672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15547" y="1607574"/>
            <a:ext cx="4583337" cy="2614674"/>
          </a:xfrm>
          <a:prstGeom prst="rect">
            <a:avLst/>
          </a:prstGeom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132D08B8-DADF-E8BE-20B2-4D6031530C1E}"/>
              </a:ext>
            </a:extLst>
          </p:cNvPr>
          <p:cNvSpPr txBox="1"/>
          <p:nvPr/>
        </p:nvSpPr>
        <p:spPr>
          <a:xfrm>
            <a:off x="6336411" y="4497670"/>
            <a:ext cx="518945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Repointing speed 1</a:t>
            </a:r>
            <a:r>
              <a:rPr lang="en-GB" sz="2800" baseline="30000" dirty="0"/>
              <a:t>o</a:t>
            </a:r>
            <a:r>
              <a:rPr lang="en-GB" sz="2800" dirty="0"/>
              <a:t>/s</a:t>
            </a:r>
          </a:p>
          <a:p>
            <a:endParaRPr lang="en-GB" baseline="30000" dirty="0"/>
          </a:p>
          <a:p>
            <a:r>
              <a:rPr lang="en-GB" sz="2800" dirty="0"/>
              <a:t>Propulsion system on board.</a:t>
            </a:r>
          </a:p>
        </p:txBody>
      </p:sp>
    </p:spTree>
    <p:extLst>
      <p:ext uri="{BB962C8B-B14F-4D97-AF65-F5344CB8AC3E}">
        <p14:creationId xmlns:p14="http://schemas.microsoft.com/office/powerpoint/2010/main" val="35186201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>
            <a:extLst>
              <a:ext uri="{FF2B5EF4-FFF2-40B4-BE49-F238E27FC236}">
                <a16:creationId xmlns:a16="http://schemas.microsoft.com/office/drawing/2014/main" id="{E74BC78E-1B82-F8D4-8A6D-CF02D20881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 November 2025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6F95F215-4F1C-019D-2A6B-EE6032047F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Czech-Italian Collaboration Workshop &amp; Enrico Costa Award 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96B4D58A-5A3F-C847-8FC3-0E76FC62B5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71C7A-D204-2B40-A632-5C86133FC6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itolo 6">
            <a:extLst>
              <a:ext uri="{FF2B5EF4-FFF2-40B4-BE49-F238E27FC236}">
                <a16:creationId xmlns:a16="http://schemas.microsoft.com/office/drawing/2014/main" id="{4EA59C95-3819-9416-A253-56DE91A2A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400" y="246436"/>
            <a:ext cx="6559269" cy="914400"/>
          </a:xfrm>
        </p:spPr>
        <p:txBody>
          <a:bodyPr>
            <a:normAutofit/>
          </a:bodyPr>
          <a:lstStyle/>
          <a:p>
            <a:pPr algn="ctr"/>
            <a:r>
              <a:rPr lang="en-GB" sz="2700" cap="small" dirty="0">
                <a:solidFill>
                  <a:srgbClr val="002060"/>
                </a:solidFill>
                <a:latin typeface="Arial Narrow" pitchFamily="34" charset="0"/>
                <a:ea typeface="+mn-ea"/>
                <a:cs typeface="+mn-cs"/>
              </a:rPr>
              <a:t>The proposed EXPO payload and </a:t>
            </a:r>
            <a:br>
              <a:rPr lang="en-GB" sz="2700" cap="small" dirty="0">
                <a:solidFill>
                  <a:srgbClr val="002060"/>
                </a:solidFill>
                <a:latin typeface="Arial Narrow" pitchFamily="34" charset="0"/>
                <a:ea typeface="+mn-ea"/>
                <a:cs typeface="+mn-cs"/>
              </a:rPr>
            </a:br>
            <a:r>
              <a:rPr lang="en-GB" sz="2700" cap="small" dirty="0">
                <a:solidFill>
                  <a:srgbClr val="002060"/>
                </a:solidFill>
                <a:latin typeface="Arial Narrow" pitchFamily="34" charset="0"/>
                <a:ea typeface="+mn-ea"/>
                <a:cs typeface="+mn-cs"/>
              </a:rPr>
              <a:t>consortium institution.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CF50E290-3262-C943-0B16-E6FD0A17B8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480"/>
          <a:stretch/>
        </p:blipFill>
        <p:spPr>
          <a:xfrm>
            <a:off x="4717473" y="1372220"/>
            <a:ext cx="7411990" cy="5076017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BDA3F3A9-FF14-B61B-B60A-EF2E6D87DBA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000" y="0"/>
            <a:ext cx="1325880" cy="1337116"/>
          </a:xfrm>
          <a:prstGeom prst="rect">
            <a:avLst/>
          </a:prstGeom>
        </p:spPr>
      </p:pic>
      <p:pic>
        <p:nvPicPr>
          <p:cNvPr id="19" name="Immagine 18" descr="Immagine che contiene bandiera, Policromia, Rettangolo, rosso&#10;&#10;Il contenuto generato dall'IA potrebbe non essere corretto.">
            <a:extLst>
              <a:ext uri="{FF2B5EF4-FFF2-40B4-BE49-F238E27FC236}">
                <a16:creationId xmlns:a16="http://schemas.microsoft.com/office/drawing/2014/main" id="{D850C059-8E8F-BF2D-DF85-FDFAEA4C4B9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111" y="396789"/>
            <a:ext cx="4081889" cy="775984"/>
          </a:xfrm>
          <a:prstGeom prst="rect">
            <a:avLst/>
          </a:prstGeom>
        </p:spPr>
      </p:pic>
      <p:graphicFrame>
        <p:nvGraphicFramePr>
          <p:cNvPr id="8" name="Tabella 7">
            <a:extLst>
              <a:ext uri="{FF2B5EF4-FFF2-40B4-BE49-F238E27FC236}">
                <a16:creationId xmlns:a16="http://schemas.microsoft.com/office/drawing/2014/main" id="{02C836A2-C1C7-358E-0CEE-95D21E81E01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2878019"/>
              </p:ext>
            </p:extLst>
          </p:nvPr>
        </p:nvGraphicFramePr>
        <p:xfrm>
          <a:off x="62344" y="1563090"/>
          <a:ext cx="6033656" cy="2743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73767">
                  <a:extLst>
                    <a:ext uri="{9D8B030D-6E8A-4147-A177-3AD203B41FA5}">
                      <a16:colId xmlns:a16="http://schemas.microsoft.com/office/drawing/2014/main" val="934485274"/>
                    </a:ext>
                  </a:extLst>
                </a:gridCol>
                <a:gridCol w="2959889">
                  <a:extLst>
                    <a:ext uri="{9D8B030D-6E8A-4147-A177-3AD203B41FA5}">
                      <a16:colId xmlns:a16="http://schemas.microsoft.com/office/drawing/2014/main" val="76895734"/>
                    </a:ext>
                  </a:extLst>
                </a:gridCol>
              </a:tblGrid>
              <a:tr h="356320">
                <a:tc>
                  <a:txBody>
                    <a:bodyPr/>
                    <a:lstStyle/>
                    <a:p>
                      <a:r>
                        <a:rPr lang="en-GB" dirty="0"/>
                        <a:t>ITEMS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LEAD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69142305"/>
                  </a:ext>
                </a:extLst>
              </a:tr>
              <a:tr h="356320">
                <a:tc>
                  <a:txBody>
                    <a:bodyPr/>
                    <a:lstStyle/>
                    <a:p>
                      <a:r>
                        <a:rPr lang="en-GB" dirty="0"/>
                        <a:t>POLARIMETERS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INAF-IAPS (P.I. Fabio </a:t>
                      </a:r>
                      <a:r>
                        <a:rPr lang="en-GB" dirty="0" err="1"/>
                        <a:t>Muleri</a:t>
                      </a:r>
                      <a:r>
                        <a:rPr lang="en-GB" dirty="0"/>
                        <a:t>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204539"/>
                  </a:ext>
                </a:extLst>
              </a:tr>
              <a:tr h="356320">
                <a:tc>
                  <a:txBody>
                    <a:bodyPr/>
                    <a:lstStyle/>
                    <a:p>
                      <a:r>
                        <a:rPr lang="en-GB" dirty="0"/>
                        <a:t>OPTICS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ESA (Co-PI Daniele Spiga, INAF)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6878299"/>
                  </a:ext>
                </a:extLst>
              </a:tr>
              <a:tr h="356320">
                <a:tc>
                  <a:txBody>
                    <a:bodyPr/>
                    <a:lstStyle/>
                    <a:p>
                      <a:r>
                        <a:rPr lang="en-GB" dirty="0"/>
                        <a:t>SPECTRAL-IMAGING CAMERA (SIC)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Leicester Univ. (P.I. Ian Hutchinson)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55613775"/>
                  </a:ext>
                </a:extLst>
              </a:tr>
              <a:tr h="356320">
                <a:tc>
                  <a:txBody>
                    <a:bodyPr/>
                    <a:lstStyle/>
                    <a:p>
                      <a:r>
                        <a:rPr lang="en-GB" dirty="0"/>
                        <a:t>ÉCLAIR-SVOM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/>
                        <a:t>IRAP (PI S. Guillot)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44942563"/>
                  </a:ext>
                </a:extLst>
              </a:tr>
              <a:tr h="356320">
                <a:tc>
                  <a:txBody>
                    <a:bodyPr/>
                    <a:lstStyle/>
                    <a:p>
                      <a:r>
                        <a:rPr lang="en-GB" dirty="0"/>
                        <a:t>INSTRUMENT CONTROL UNIT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err="1"/>
                        <a:t>Tuebingen</a:t>
                      </a:r>
                      <a:r>
                        <a:rPr lang="en-GB" dirty="0"/>
                        <a:t> (PI A. Santangelo)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209682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756202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"/>
    </mc:Choice>
    <mc:Fallback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magine 10" descr="Immagine che contiene schermata, linea, spazio&#10;&#10;Il contenuto generato dall'IA potrebbe non essere corretto.">
            <a:extLst>
              <a:ext uri="{FF2B5EF4-FFF2-40B4-BE49-F238E27FC236}">
                <a16:creationId xmlns:a16="http://schemas.microsoft.com/office/drawing/2014/main" id="{32C3894E-7BA8-D857-0A6C-F736ECD90F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5040" y="2204038"/>
            <a:ext cx="6327465" cy="4703286"/>
          </a:xfrm>
          <a:prstGeom prst="rect">
            <a:avLst/>
          </a:prstGeom>
        </p:spPr>
      </p:pic>
      <p:sp>
        <p:nvSpPr>
          <p:cNvPr id="2" name="Segnaposto data 1">
            <a:extLst>
              <a:ext uri="{FF2B5EF4-FFF2-40B4-BE49-F238E27FC236}">
                <a16:creationId xmlns:a16="http://schemas.microsoft.com/office/drawing/2014/main" id="{CA105CDF-CBDF-27E4-009E-29419C68F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>
                <a:solidFill>
                  <a:prstClr val="black">
                    <a:tint val="75000"/>
                  </a:prstClr>
                </a:solidFill>
              </a:rPr>
              <a:t>24 November 2025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C434990-0F9D-1A35-749C-271C01B30B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GB">
                <a:solidFill>
                  <a:prstClr val="black">
                    <a:tint val="75000"/>
                  </a:prstClr>
                </a:solidFill>
              </a:rPr>
              <a:t>Czech-Italian Collaboration Workshop &amp; Enrico Costa Award </a:t>
            </a: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3079E76-4B38-ADD2-ED90-DF42427B99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71C7A-D204-2B40-A632-5C86133FC6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46E736F7-39E8-AB10-F8C5-E43457B5B78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006" y="34124"/>
            <a:ext cx="1292043" cy="1302992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BDB37920-6956-F667-827E-BCB8F19E4FF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693" y="2204038"/>
            <a:ext cx="6195814" cy="4628719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818D3AF4-20C1-5C55-C58F-16173B981CA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1115" y="4833851"/>
            <a:ext cx="1770417" cy="1330967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DFABCC04-CDE2-2801-A871-0A880B61F59D}"/>
              </a:ext>
            </a:extLst>
          </p:cNvPr>
          <p:cNvSpPr txBox="1"/>
          <p:nvPr/>
        </p:nvSpPr>
        <p:spPr>
          <a:xfrm>
            <a:off x="1512223" y="25243"/>
            <a:ext cx="6134100" cy="1214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>
              <a:lnSpc>
                <a:spcPct val="90000"/>
              </a:lnSpc>
              <a:spcBef>
                <a:spcPct val="0"/>
              </a:spcBef>
              <a:defRPr/>
            </a:pPr>
            <a:r>
              <a:rPr lang="en-GB" sz="2700" cap="small" dirty="0">
                <a:solidFill>
                  <a:srgbClr val="002060"/>
                </a:solidFill>
                <a:latin typeface="Arial Narrow" pitchFamily="34" charset="0"/>
              </a:rPr>
              <a:t>GRB prompt emission Sensitivity</a:t>
            </a:r>
          </a:p>
          <a:p>
            <a:pPr algn="ctr" defTabSz="685800">
              <a:lnSpc>
                <a:spcPct val="90000"/>
              </a:lnSpc>
              <a:spcBef>
                <a:spcPct val="0"/>
              </a:spcBef>
              <a:defRPr/>
            </a:pPr>
            <a:r>
              <a:rPr lang="en-GB" sz="2700" cap="small" dirty="0">
                <a:solidFill>
                  <a:srgbClr val="002060"/>
                </a:solidFill>
                <a:latin typeface="Arial Narrow" pitchFamily="34" charset="0"/>
              </a:rPr>
              <a:t>Trigger from a precursor. From IXPE just </a:t>
            </a:r>
            <a:r>
              <a:rPr lang="en-GB" sz="2700" cap="small" dirty="0" err="1">
                <a:solidFill>
                  <a:srgbClr val="002060"/>
                </a:solidFill>
                <a:latin typeface="Arial Narrow" pitchFamily="34" charset="0"/>
              </a:rPr>
              <a:t>corse</a:t>
            </a:r>
            <a:r>
              <a:rPr lang="en-GB" sz="2700" cap="small" dirty="0">
                <a:solidFill>
                  <a:srgbClr val="002060"/>
                </a:solidFill>
                <a:latin typeface="Arial Narrow" pitchFamily="34" charset="0"/>
              </a:rPr>
              <a:t> upper limits on the brightest burst </a:t>
            </a:r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DC7E9543-C7CC-F743-F376-3166C69A2F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284" y="4781927"/>
            <a:ext cx="1526567" cy="1308734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FDEAED5F-8F19-88BA-1A18-2B281529A607}"/>
              </a:ext>
            </a:extLst>
          </p:cNvPr>
          <p:cNvSpPr txBox="1"/>
          <p:nvPr/>
        </p:nvSpPr>
        <p:spPr>
          <a:xfrm>
            <a:off x="381000" y="1559855"/>
            <a:ext cx="115720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In these plots EXPO is expected to trigger on a precursor of a GRB for both bursts, then slew (Swift-like), and finally                                                       pointing the main event.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9DF42D4-EB8F-576F-1770-3FEFA3406284}"/>
              </a:ext>
            </a:extLst>
          </p:cNvPr>
          <p:cNvSpPr txBox="1"/>
          <p:nvPr/>
        </p:nvSpPr>
        <p:spPr>
          <a:xfrm>
            <a:off x="2419588" y="5176168"/>
            <a:ext cx="2114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10 s time interval from precursor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6005F354-30AF-1D5D-E272-9628B307082B}"/>
              </a:ext>
            </a:extLst>
          </p:cNvPr>
          <p:cNvSpPr txBox="1"/>
          <p:nvPr/>
        </p:nvSpPr>
        <p:spPr>
          <a:xfrm>
            <a:off x="8872257" y="5291087"/>
            <a:ext cx="19252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80 s time interval from precursor</a:t>
            </a:r>
          </a:p>
        </p:txBody>
      </p:sp>
      <p:pic>
        <p:nvPicPr>
          <p:cNvPr id="5" name="Immagine 4" descr="Immagine che contiene bandiera, Policromia, Rettangolo, rosso&#10;&#10;Il contenuto generato dall'IA potrebbe non essere corretto.">
            <a:extLst>
              <a:ext uri="{FF2B5EF4-FFF2-40B4-BE49-F238E27FC236}">
                <a16:creationId xmlns:a16="http://schemas.microsoft.com/office/drawing/2014/main" id="{E3C54A1D-90FC-7D4B-5122-8D89F4B247A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111" y="336244"/>
            <a:ext cx="4081889" cy="775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6714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6312024" y="332656"/>
            <a:ext cx="42438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Why X-ray Astrophysical Polarimetry ?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 November 2025</a:t>
            </a: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Czech-Italian Collaboration Workshop &amp; Enrico Costa Award </a:t>
            </a: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71C7A-D204-2B40-A632-5C86133FC6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813560" y="193937"/>
            <a:ext cx="9997440" cy="8402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indent="0" algn="ctr" defTabSz="68580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700" cap="small" dirty="0">
                <a:solidFill>
                  <a:srgbClr val="002060"/>
                </a:solidFill>
                <a:latin typeface="Arial Narrow" pitchFamily="34" charset="0"/>
              </a:rPr>
              <a:t>IXPE is very slow  (&gt; 3 days usually 1-2 weeks) in repointing. </a:t>
            </a:r>
          </a:p>
          <a:p>
            <a:pPr marR="0" lvl="0" indent="0" algn="ctr" defTabSz="685800" fontAlgn="auto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700" cap="small" dirty="0">
                <a:solidFill>
                  <a:srgbClr val="002060"/>
                </a:solidFill>
                <a:latin typeface="Arial Narrow" pitchFamily="34" charset="0"/>
              </a:rPr>
              <a:t>Need of fast repointing (SWIFT-like)</a:t>
            </a: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7ACCABF4-3637-A345-F5CF-7323DF77E61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503" y="1899762"/>
            <a:ext cx="4164627" cy="4003821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3C51119-AEBE-1BC8-75BE-61BD9CCFB062}"/>
              </a:ext>
            </a:extLst>
          </p:cNvPr>
          <p:cNvSpPr txBox="1"/>
          <p:nvPr/>
        </p:nvSpPr>
        <p:spPr>
          <a:xfrm>
            <a:off x="1085213" y="1453573"/>
            <a:ext cx="256958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Mikusincova</a:t>
            </a:r>
            <a:r>
              <a:rPr kumimoji="0" lang="en-GB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et. al, 2025 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9BB48456-E3DF-547B-767B-32F86D74C18A}"/>
              </a:ext>
            </a:extLst>
          </p:cNvPr>
          <p:cNvSpPr txBox="1"/>
          <p:nvPr/>
        </p:nvSpPr>
        <p:spPr>
          <a:xfrm>
            <a:off x="9008175" y="2168237"/>
            <a:ext cx="292058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What is the interaction between the jet and the accretion disk ?‘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The polarization during the flaring state will be unknown with IXPE.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8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Need a fast repointing             (hours)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FDA73C53-B6B5-CF3B-CD09-9C2846A5987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5861" t="5832" r="12545" b="15282"/>
          <a:stretch/>
        </p:blipFill>
        <p:spPr>
          <a:xfrm>
            <a:off x="4343400" y="1899762"/>
            <a:ext cx="4371110" cy="3541985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id="{1B6AC027-EB20-DE7A-424C-898AF4CC21C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000" y="27125"/>
            <a:ext cx="1292043" cy="1302992"/>
          </a:xfrm>
          <a:prstGeom prst="rect">
            <a:avLst/>
          </a:prstGeo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25E93254-DA2B-843B-62CE-DF7238D6D0D0}"/>
              </a:ext>
            </a:extLst>
          </p:cNvPr>
          <p:cNvSpPr txBox="1"/>
          <p:nvPr/>
        </p:nvSpPr>
        <p:spPr>
          <a:xfrm>
            <a:off x="5842488" y="5443564"/>
            <a:ext cx="17456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Yang et al., 2023</a:t>
            </a:r>
          </a:p>
        </p:txBody>
      </p:sp>
    </p:spTree>
    <p:extLst>
      <p:ext uri="{BB962C8B-B14F-4D97-AF65-F5344CB8AC3E}">
        <p14:creationId xmlns:p14="http://schemas.microsoft.com/office/powerpoint/2010/main" val="12624463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54F9A8-BCCA-D195-9FCE-890AE2876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arrotondato 1">
            <a:extLst>
              <a:ext uri="{FF2B5EF4-FFF2-40B4-BE49-F238E27FC236}">
                <a16:creationId xmlns:a16="http://schemas.microsoft.com/office/drawing/2014/main" id="{A7CD5B3E-C5F8-CB76-B1E9-2590E7594AF3}"/>
              </a:ext>
            </a:extLst>
          </p:cNvPr>
          <p:cNvSpPr/>
          <p:nvPr/>
        </p:nvSpPr>
        <p:spPr>
          <a:xfrm>
            <a:off x="169813" y="6006348"/>
            <a:ext cx="11678057" cy="818173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12DA0736-1D7F-AA56-1DE5-87B79FE1A4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71" r="5692"/>
          <a:stretch/>
        </p:blipFill>
        <p:spPr>
          <a:xfrm>
            <a:off x="7670736" y="1393371"/>
            <a:ext cx="4197073" cy="4573974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2A1CDA11-C517-D343-70AC-1AD51808919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23212" y="1758378"/>
            <a:ext cx="2416016" cy="2220726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688E5159-F3FA-B250-30CC-61621D074B80}"/>
              </a:ext>
            </a:extLst>
          </p:cNvPr>
          <p:cNvSpPr/>
          <p:nvPr/>
        </p:nvSpPr>
        <p:spPr>
          <a:xfrm>
            <a:off x="5181600" y="4032767"/>
            <a:ext cx="27959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</a:rPr>
              <a:t>15</a:t>
            </a:r>
            <a:r>
              <a:rPr lang="en-US" b="1" dirty="0">
                <a:solidFill>
                  <a:prstClr val="black"/>
                </a:solidFill>
                <a:latin typeface="Arial" panose="020B0604020202020204" pitchFamily="34" charset="0"/>
              </a:rPr>
              <a:t>–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</a:rPr>
              <a:t>20 keV                  </a:t>
            </a:r>
          </a:p>
          <a:p>
            <a:pPr algn="ctr"/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</a:rPr>
              <a:t>Cas A</a:t>
            </a:r>
            <a:r>
              <a:rPr lang="en-US" b="1" dirty="0">
                <a:solidFill>
                  <a:prstClr val="black"/>
                </a:solidFill>
                <a:latin typeface="Times New Roman" panose="02020603050405020304" pitchFamily="18" charset="0"/>
              </a:rPr>
              <a:t> </a:t>
            </a:r>
            <a:r>
              <a:rPr lang="en-US" dirty="0">
                <a:solidFill>
                  <a:prstClr val="black"/>
                </a:solidFill>
                <a:latin typeface="Times New Roman" panose="02020603050405020304" pitchFamily="18" charset="0"/>
              </a:rPr>
              <a:t>NuStar image </a:t>
            </a:r>
          </a:p>
          <a:p>
            <a:pPr algn="ctr"/>
            <a:endParaRPr lang="en-US" dirty="0">
              <a:solidFill>
                <a:prstClr val="black"/>
              </a:solidFill>
              <a:latin typeface="Arial Narrow"/>
            </a:endParaRPr>
          </a:p>
        </p:txBody>
      </p: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CB8E9322-5AFA-2CDC-9A70-95A74597DD24}"/>
              </a:ext>
            </a:extLst>
          </p:cNvPr>
          <p:cNvCxnSpPr>
            <a:cxnSpLocks/>
          </p:cNvCxnSpPr>
          <p:nvPr/>
        </p:nvCxnSpPr>
        <p:spPr>
          <a:xfrm flipV="1">
            <a:off x="6988629" y="2403171"/>
            <a:ext cx="2821002" cy="476193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ttore 2 18">
            <a:extLst>
              <a:ext uri="{FF2B5EF4-FFF2-40B4-BE49-F238E27FC236}">
                <a16:creationId xmlns:a16="http://schemas.microsoft.com/office/drawing/2014/main" id="{D385BD02-315C-14BC-399B-42F694A69BCC}"/>
              </a:ext>
            </a:extLst>
          </p:cNvPr>
          <p:cNvCxnSpPr>
            <a:cxnSpLocks/>
          </p:cNvCxnSpPr>
          <p:nvPr/>
        </p:nvCxnSpPr>
        <p:spPr>
          <a:xfrm flipV="1">
            <a:off x="6008841" y="2187914"/>
            <a:ext cx="4316259" cy="52510"/>
          </a:xfrm>
          <a:prstGeom prst="straightConnector1">
            <a:avLst/>
          </a:prstGeom>
          <a:ln w="444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C133602A-FDD6-59EE-7ACF-E0B3C430B3A5}"/>
              </a:ext>
            </a:extLst>
          </p:cNvPr>
          <p:cNvCxnSpPr>
            <a:cxnSpLocks/>
          </p:cNvCxnSpPr>
          <p:nvPr/>
        </p:nvCxnSpPr>
        <p:spPr>
          <a:xfrm flipV="1">
            <a:off x="6401109" y="2604366"/>
            <a:ext cx="4539886" cy="914433"/>
          </a:xfrm>
          <a:prstGeom prst="straightConnector1">
            <a:avLst/>
          </a:prstGeom>
          <a:ln w="44450">
            <a:solidFill>
              <a:schemeClr val="bg2">
                <a:lumMod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ttangolo 30">
            <a:extLst>
              <a:ext uri="{FF2B5EF4-FFF2-40B4-BE49-F238E27FC236}">
                <a16:creationId xmlns:a16="http://schemas.microsoft.com/office/drawing/2014/main" id="{B05234D9-3D32-302D-8877-0D14A6BD3E2A}"/>
              </a:ext>
            </a:extLst>
          </p:cNvPr>
          <p:cNvSpPr/>
          <p:nvPr/>
        </p:nvSpPr>
        <p:spPr>
          <a:xfrm>
            <a:off x="8316277" y="1450963"/>
            <a:ext cx="1154097" cy="4077665"/>
          </a:xfrm>
          <a:prstGeom prst="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solidFill>
              <a:schemeClr val="accent1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 Narrow"/>
            </a:endParaRPr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9E39616B-FBE6-A8A1-389E-243A47E8FEF8}"/>
              </a:ext>
            </a:extLst>
          </p:cNvPr>
          <p:cNvSpPr/>
          <p:nvPr/>
        </p:nvSpPr>
        <p:spPr>
          <a:xfrm>
            <a:off x="9472643" y="1393371"/>
            <a:ext cx="1563488" cy="4135258"/>
          </a:xfrm>
          <a:prstGeom prst="rect">
            <a:avLst/>
          </a:prstGeom>
          <a:solidFill>
            <a:schemeClr val="accent2">
              <a:lumMod val="60000"/>
              <a:lumOff val="40000"/>
              <a:alpha val="5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 Narrow"/>
            </a:endParaRPr>
          </a:p>
        </p:txBody>
      </p: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2B148A6E-2E91-1435-B4A4-04598F6C46A7}"/>
              </a:ext>
            </a:extLst>
          </p:cNvPr>
          <p:cNvSpPr txBox="1"/>
          <p:nvPr/>
        </p:nvSpPr>
        <p:spPr>
          <a:xfrm>
            <a:off x="1374913" y="6016077"/>
            <a:ext cx="9566082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IXPE probes the non thermal emission diluted with thermal bremsstrahlung (blue)</a:t>
            </a:r>
          </a:p>
          <a:p>
            <a:r>
              <a:rPr lang="en-US" sz="2200" b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Imaging  Hard X-ray polarimetry of genuine non thermal emission (Orange 9-30 keV)</a:t>
            </a:r>
          </a:p>
        </p:txBody>
      </p: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00921F05-F49B-25B6-ACBF-CE2420E3E004}"/>
              </a:ext>
            </a:extLst>
          </p:cNvPr>
          <p:cNvSpPr txBox="1"/>
          <p:nvPr/>
        </p:nvSpPr>
        <p:spPr>
          <a:xfrm>
            <a:off x="1040794" y="4654457"/>
            <a:ext cx="5947835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prstClr val="black"/>
                </a:solidFill>
                <a:latin typeface="Arial Narrow"/>
              </a:rPr>
              <a:t>The origin of E &gt;15 </a:t>
            </a:r>
            <a:r>
              <a:rPr lang="en-US" sz="1600" dirty="0" err="1">
                <a:solidFill>
                  <a:prstClr val="black"/>
                </a:solidFill>
                <a:latin typeface="Arial Narrow"/>
              </a:rPr>
              <a:t>keV</a:t>
            </a:r>
            <a:r>
              <a:rPr lang="en-US" sz="1600" dirty="0">
                <a:solidFill>
                  <a:prstClr val="black"/>
                </a:solidFill>
                <a:latin typeface="Arial Narrow"/>
              </a:rPr>
              <a:t> is a </a:t>
            </a:r>
            <a:r>
              <a:rPr lang="en-US" sz="1600" dirty="0" err="1">
                <a:solidFill>
                  <a:prstClr val="black"/>
                </a:solidFill>
                <a:latin typeface="Arial Narrow"/>
              </a:rPr>
              <a:t>mistery</a:t>
            </a:r>
            <a:r>
              <a:rPr lang="en-US" sz="1600" dirty="0">
                <a:solidFill>
                  <a:prstClr val="black"/>
                </a:solidFill>
                <a:latin typeface="Arial Narrow"/>
              </a:rPr>
              <a:t>.</a:t>
            </a:r>
          </a:p>
          <a:p>
            <a:r>
              <a:rPr lang="en-US" sz="1600" dirty="0">
                <a:solidFill>
                  <a:prstClr val="black"/>
                </a:solidFill>
                <a:latin typeface="Arial Narrow"/>
              </a:rPr>
              <a:t>It is not dominated by forward  or reverse shock  but by filaments and knots.</a:t>
            </a:r>
          </a:p>
          <a:p>
            <a:r>
              <a:rPr lang="en-US" sz="1600" dirty="0">
                <a:solidFill>
                  <a:prstClr val="black"/>
                </a:solidFill>
                <a:latin typeface="Arial Narrow"/>
              </a:rPr>
              <a:t>Is the bright knots emission synchrotron (10-100 </a:t>
            </a:r>
            <a:r>
              <a:rPr lang="en-US" sz="1600" dirty="0" err="1">
                <a:solidFill>
                  <a:prstClr val="black"/>
                </a:solidFill>
                <a:latin typeface="Arial Narrow"/>
              </a:rPr>
              <a:t>TeV</a:t>
            </a:r>
            <a:r>
              <a:rPr lang="en-US" sz="1600" dirty="0">
                <a:solidFill>
                  <a:prstClr val="black"/>
                </a:solidFill>
                <a:latin typeface="Arial Narrow"/>
              </a:rPr>
              <a:t> electrons) or </a:t>
            </a:r>
          </a:p>
          <a:p>
            <a:r>
              <a:rPr lang="en-US" sz="1600" dirty="0">
                <a:solidFill>
                  <a:prstClr val="black"/>
                </a:solidFill>
                <a:latin typeface="Arial Narrow"/>
              </a:rPr>
              <a:t>non-thermal bremsstrahlung (10-100 </a:t>
            </a:r>
            <a:r>
              <a:rPr lang="en-US" sz="1600" dirty="0" err="1">
                <a:solidFill>
                  <a:prstClr val="black"/>
                </a:solidFill>
                <a:latin typeface="Arial Narrow"/>
              </a:rPr>
              <a:t>keV</a:t>
            </a:r>
            <a:r>
              <a:rPr lang="en-US" sz="1600" dirty="0">
                <a:solidFill>
                  <a:prstClr val="black"/>
                </a:solidFill>
                <a:latin typeface="Arial Narrow"/>
              </a:rPr>
              <a:t> electrons) ?</a:t>
            </a:r>
          </a:p>
        </p:txBody>
      </p:sp>
      <p:sp>
        <p:nvSpPr>
          <p:cNvPr id="15" name="Title 2">
            <a:extLst>
              <a:ext uri="{FF2B5EF4-FFF2-40B4-BE49-F238E27FC236}">
                <a16:creationId xmlns:a16="http://schemas.microsoft.com/office/drawing/2014/main" id="{66EC5DB2-7074-1810-AEDA-858547F5F7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97200" y="376699"/>
            <a:ext cx="8813800" cy="914400"/>
          </a:xfrm>
        </p:spPr>
        <p:txBody>
          <a:bodyPr>
            <a:noAutofit/>
          </a:bodyPr>
          <a:lstStyle/>
          <a:p>
            <a:pPr algn="ctr" defTabSz="685800">
              <a:defRPr/>
            </a:pPr>
            <a:r>
              <a:rPr lang="en-US" sz="2700" cap="small" dirty="0">
                <a:solidFill>
                  <a:srgbClr val="002060"/>
                </a:solidFill>
                <a:latin typeface="Arial Narrow" pitchFamily="34" charset="0"/>
                <a:ea typeface="+mn-ea"/>
                <a:cs typeface="+mn-cs"/>
              </a:rPr>
              <a:t>Photoelectric Imaging Polarimetry above 6 keV: </a:t>
            </a:r>
            <a:br>
              <a:rPr lang="en-US" sz="2700" cap="small" dirty="0">
                <a:solidFill>
                  <a:srgbClr val="002060"/>
                </a:solidFill>
                <a:latin typeface="Arial Narrow" pitchFamily="34" charset="0"/>
                <a:ea typeface="+mn-ea"/>
                <a:cs typeface="+mn-cs"/>
              </a:rPr>
            </a:br>
            <a:r>
              <a:rPr lang="en-US" sz="2700" cap="small" dirty="0">
                <a:solidFill>
                  <a:srgbClr val="002060"/>
                </a:solidFill>
                <a:latin typeface="Arial Narrow" pitchFamily="34" charset="0"/>
                <a:ea typeface="+mn-ea"/>
                <a:cs typeface="+mn-cs"/>
              </a:rPr>
              <a:t>In SNRs features are not simple extensions of low energy ones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336328F5-62A5-E2DE-0440-5ED526609B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 November 2025</a:t>
            </a:r>
          </a:p>
        </p:txBody>
      </p:sp>
      <p:sp>
        <p:nvSpPr>
          <p:cNvPr id="9" name="Segnaposto piè di pagina 8">
            <a:extLst>
              <a:ext uri="{FF2B5EF4-FFF2-40B4-BE49-F238E27FC236}">
                <a16:creationId xmlns:a16="http://schemas.microsoft.com/office/drawing/2014/main" id="{2B1811E0-EF42-B59D-6DB8-4294362F5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Czech-Italian Collaboration Workshop &amp; Enrico Costa Award 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Segnaposto numero diapositiva 12">
            <a:extLst>
              <a:ext uri="{FF2B5EF4-FFF2-40B4-BE49-F238E27FC236}">
                <a16:creationId xmlns:a16="http://schemas.microsoft.com/office/drawing/2014/main" id="{C9E1E7BB-7336-0D37-1567-EED5FE3981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71C7A-D204-2B40-A632-5C86133FC6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" name="Connettore 2 3">
            <a:extLst>
              <a:ext uri="{FF2B5EF4-FFF2-40B4-BE49-F238E27FC236}">
                <a16:creationId xmlns:a16="http://schemas.microsoft.com/office/drawing/2014/main" id="{038C001A-FA77-D4A8-2306-B2DCB9985B4D}"/>
              </a:ext>
            </a:extLst>
          </p:cNvPr>
          <p:cNvCxnSpPr/>
          <p:nvPr/>
        </p:nvCxnSpPr>
        <p:spPr>
          <a:xfrm>
            <a:off x="8284281" y="3933925"/>
            <a:ext cx="1563488" cy="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 descr="A picture containing dark, outdoor object, light, star&#10;&#10;Description automatically generated">
            <a:extLst>
              <a:ext uri="{FF2B5EF4-FFF2-40B4-BE49-F238E27FC236}">
                <a16:creationId xmlns:a16="http://schemas.microsoft.com/office/drawing/2014/main" id="{D41CEBED-0822-ED80-A9B9-B4DFF85A3FB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81" y="1477315"/>
            <a:ext cx="2524413" cy="2524413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DCCF9827-5967-CBED-6986-2E3F6334E77D}"/>
              </a:ext>
            </a:extLst>
          </p:cNvPr>
          <p:cNvSpPr txBox="1"/>
          <p:nvPr/>
        </p:nvSpPr>
        <p:spPr>
          <a:xfrm>
            <a:off x="298884" y="4044402"/>
            <a:ext cx="1854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Cas A IXPE Image</a:t>
            </a:r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FC53C307-9C56-D10F-A837-65FCCD831F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91731" y="1551480"/>
            <a:ext cx="2640061" cy="2431923"/>
          </a:xfrm>
          <a:prstGeom prst="rect">
            <a:avLst/>
          </a:prstGeom>
        </p:spPr>
      </p:pic>
      <p:sp>
        <p:nvSpPr>
          <p:cNvPr id="24" name="Rettangolo 23">
            <a:extLst>
              <a:ext uri="{FF2B5EF4-FFF2-40B4-BE49-F238E27FC236}">
                <a16:creationId xmlns:a16="http://schemas.microsoft.com/office/drawing/2014/main" id="{833C1AB1-4DC4-ACFC-404F-AACB77820AF8}"/>
              </a:ext>
            </a:extLst>
          </p:cNvPr>
          <p:cNvSpPr/>
          <p:nvPr/>
        </p:nvSpPr>
        <p:spPr>
          <a:xfrm>
            <a:off x="3963321" y="2090057"/>
            <a:ext cx="165993" cy="1516743"/>
          </a:xfrm>
          <a:prstGeom prst="rect">
            <a:avLst/>
          </a:prstGeom>
          <a:solidFill>
            <a:schemeClr val="accent1">
              <a:alpha val="37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AFB6377A-AE44-82A7-273E-232C667D710A}"/>
              </a:ext>
            </a:extLst>
          </p:cNvPr>
          <p:cNvSpPr txBox="1"/>
          <p:nvPr/>
        </p:nvSpPr>
        <p:spPr>
          <a:xfrm>
            <a:off x="2726937" y="3887764"/>
            <a:ext cx="28733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IXPE selects data between the Ca-line and the Fe-line.</a:t>
            </a:r>
          </a:p>
        </p:txBody>
      </p:sp>
      <p:cxnSp>
        <p:nvCxnSpPr>
          <p:cNvPr id="7" name="Connettore 2 6">
            <a:extLst>
              <a:ext uri="{FF2B5EF4-FFF2-40B4-BE49-F238E27FC236}">
                <a16:creationId xmlns:a16="http://schemas.microsoft.com/office/drawing/2014/main" id="{700348C8-E112-E171-36D9-39FB936625D9}"/>
              </a:ext>
            </a:extLst>
          </p:cNvPr>
          <p:cNvCxnSpPr/>
          <p:nvPr/>
        </p:nvCxnSpPr>
        <p:spPr>
          <a:xfrm>
            <a:off x="3592286" y="3280229"/>
            <a:ext cx="21771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810C402-EDC9-D112-F58A-84AB3E18EF93}"/>
              </a:ext>
            </a:extLst>
          </p:cNvPr>
          <p:cNvSpPr txBox="1"/>
          <p:nvPr/>
        </p:nvSpPr>
        <p:spPr>
          <a:xfrm>
            <a:off x="3396343" y="2970236"/>
            <a:ext cx="7329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/>
              <a:t>IXPE</a:t>
            </a:r>
          </a:p>
        </p:txBody>
      </p: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1D7B3719-06E3-09CA-4505-7D27D84DE58E}"/>
              </a:ext>
            </a:extLst>
          </p:cNvPr>
          <p:cNvCxnSpPr>
            <a:cxnSpLocks/>
          </p:cNvCxnSpPr>
          <p:nvPr/>
        </p:nvCxnSpPr>
        <p:spPr>
          <a:xfrm flipV="1">
            <a:off x="6503158" y="2550703"/>
            <a:ext cx="3578102" cy="574634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7" name="Immagine 16">
            <a:extLst>
              <a:ext uri="{FF2B5EF4-FFF2-40B4-BE49-F238E27FC236}">
                <a16:creationId xmlns:a16="http://schemas.microsoft.com/office/drawing/2014/main" id="{5F65D912-6E4B-FE3B-D4E4-F4473ED6654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7006" y="34124"/>
            <a:ext cx="1292043" cy="1302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1235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>
            <a:extLst>
              <a:ext uri="{FF2B5EF4-FFF2-40B4-BE49-F238E27FC236}">
                <a16:creationId xmlns:a16="http://schemas.microsoft.com/office/drawing/2014/main" id="{0E109D48-DFE0-3405-AA9F-ABEA513EA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29 October 2025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16C5BF97-CF9A-3648-4391-F7A461332A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ESA M-8&amp;F mission Workshop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D468A91-253A-70D9-3C9A-F998E4213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71C7A-D204-2B40-A632-5C86133FC6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8466BB74-6F83-9336-38C5-2F890FACA09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7175" y="1412542"/>
            <a:ext cx="6627331" cy="5445457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CE2B5202-9A50-EB32-724D-F1AD9C2885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525"/>
            <a:ext cx="12192000" cy="577850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B6FF004-5268-7876-8A9A-3C83F22BFA5D}"/>
              </a:ext>
            </a:extLst>
          </p:cNvPr>
          <p:cNvSpPr txBox="1"/>
          <p:nvPr/>
        </p:nvSpPr>
        <p:spPr>
          <a:xfrm>
            <a:off x="4468089" y="771071"/>
            <a:ext cx="437803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/>
              <a:t>EXPO Collaboration</a:t>
            </a:r>
          </a:p>
        </p:txBody>
      </p:sp>
    </p:spTree>
    <p:extLst>
      <p:ext uri="{BB962C8B-B14F-4D97-AF65-F5344CB8AC3E}">
        <p14:creationId xmlns:p14="http://schemas.microsoft.com/office/powerpoint/2010/main" val="6140553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E20A629-8BDE-3B53-50B6-DD306F6E1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 November 2025</a:t>
            </a:r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FF1C2C7-5192-3D53-EAA1-E73EBFD8E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Czech-Italian Collaboration Workshop &amp; Enrico Costa Award 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185801F-C7BE-6115-888E-3BFB7DA28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71C7A-D204-2B40-A632-5C86133FC6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Title 2">
            <a:extLst>
              <a:ext uri="{FF2B5EF4-FFF2-40B4-BE49-F238E27FC236}">
                <a16:creationId xmlns:a16="http://schemas.microsoft.com/office/drawing/2014/main" id="{ACA982D8-6918-ADDD-2FD3-879483A525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21270" y="98320"/>
            <a:ext cx="5775620" cy="1194169"/>
          </a:xfrm>
        </p:spPr>
        <p:txBody>
          <a:bodyPr>
            <a:noAutofit/>
          </a:bodyPr>
          <a:lstStyle/>
          <a:p>
            <a:pPr algn="ctr">
              <a:defRPr/>
            </a:pPr>
            <a:r>
              <a:rPr lang="en-US" sz="2700" cap="small" dirty="0">
                <a:solidFill>
                  <a:srgbClr val="002060"/>
                </a:solidFill>
                <a:latin typeface="Arial Narrow" pitchFamily="34" charset="0"/>
                <a:ea typeface="+mn-ea"/>
                <a:cs typeface="+mn-cs"/>
              </a:rPr>
              <a:t>Time-line of M-8. Launch around 2041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AE44F661-5930-98D8-7B8E-B7C6096582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006" y="34124"/>
            <a:ext cx="1292043" cy="1302992"/>
          </a:xfrm>
          <a:prstGeom prst="rect">
            <a:avLst/>
          </a:prstGeom>
        </p:spPr>
      </p:pic>
      <p:pic>
        <p:nvPicPr>
          <p:cNvPr id="8" name="Immagine 7" descr="Immagine che contiene bandiera, Policromia, Rettangolo, rosso&#10;&#10;Il contenuto generato dall'IA potrebbe non essere corretto.">
            <a:extLst>
              <a:ext uri="{FF2B5EF4-FFF2-40B4-BE49-F238E27FC236}">
                <a16:creationId xmlns:a16="http://schemas.microsoft.com/office/drawing/2014/main" id="{B454981A-CA5F-D086-3D4F-EF2EFFC4BFA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111" y="336244"/>
            <a:ext cx="4081889" cy="775984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59BE4996-7E5A-387A-05BA-FD41BFCA57D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3027" y="1462569"/>
            <a:ext cx="10203873" cy="4383614"/>
          </a:xfrm>
          <a:prstGeom prst="rect">
            <a:avLst/>
          </a:prstGeom>
        </p:spPr>
      </p:pic>
      <p:sp>
        <p:nvSpPr>
          <p:cNvPr id="12" name="Rettangolo con angoli arrotondati 11">
            <a:extLst>
              <a:ext uri="{FF2B5EF4-FFF2-40B4-BE49-F238E27FC236}">
                <a16:creationId xmlns:a16="http://schemas.microsoft.com/office/drawing/2014/main" id="{C88FB1D6-1877-8FC9-8BCC-B8B26CC96BA3}"/>
              </a:ext>
            </a:extLst>
          </p:cNvPr>
          <p:cNvSpPr/>
          <p:nvPr/>
        </p:nvSpPr>
        <p:spPr>
          <a:xfrm>
            <a:off x="0" y="6047892"/>
            <a:ext cx="11949545" cy="775984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973762FD-09DD-55B0-2292-380F8D42E32D}"/>
              </a:ext>
            </a:extLst>
          </p:cNvPr>
          <p:cNvSpPr txBox="1"/>
          <p:nvPr/>
        </p:nvSpPr>
        <p:spPr>
          <a:xfrm>
            <a:off x="498766" y="6214509"/>
            <a:ext cx="108273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28 missions applied for M-8. 9 mission selected plus 1 coming from Fast Mission call</a:t>
            </a:r>
          </a:p>
        </p:txBody>
      </p:sp>
    </p:spTree>
    <p:extLst>
      <p:ext uri="{BB962C8B-B14F-4D97-AF65-F5344CB8AC3E}">
        <p14:creationId xmlns:p14="http://schemas.microsoft.com/office/powerpoint/2010/main" val="27878153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el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9827807"/>
              </p:ext>
            </p:extLst>
          </p:nvPr>
        </p:nvGraphicFramePr>
        <p:xfrm>
          <a:off x="1759540" y="1138021"/>
          <a:ext cx="8715438" cy="45767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5141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047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859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85944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7166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37641">
                <a:tc>
                  <a:txBody>
                    <a:bodyPr/>
                    <a:lstStyle/>
                    <a:p>
                      <a:pPr algn="ctr"/>
                      <a:r>
                        <a:rPr lang="en-US" sz="1400" spc="-100">
                          <a:latin typeface="+mj-lt"/>
                          <a:cs typeface="Times New Roman" panose="02020603050405020304" pitchFamily="18" charset="0"/>
                        </a:rPr>
                        <a:t>Scientific goal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pc="-100">
                          <a:latin typeface="+mj-lt"/>
                          <a:cs typeface="Times New Roman" panose="02020603050405020304" pitchFamily="18" charset="0"/>
                        </a:rPr>
                        <a:t> Sources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pc="-100">
                          <a:latin typeface="+mj-lt"/>
                          <a:cs typeface="Times New Roman" panose="02020603050405020304" pitchFamily="18" charset="0"/>
                        </a:rPr>
                        <a:t>&lt; 1keV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pc="-100">
                          <a:latin typeface="+mj-lt"/>
                          <a:cs typeface="Times New Roman" panose="02020603050405020304" pitchFamily="18" charset="0"/>
                        </a:rPr>
                        <a:t> 1-10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pc="-100">
                          <a:latin typeface="+mj-lt"/>
                          <a:cs typeface="Times New Roman" panose="02020603050405020304" pitchFamily="18" charset="0"/>
                        </a:rPr>
                        <a:t> &gt; 10 </a:t>
                      </a:r>
                      <a:r>
                        <a:rPr lang="en-US" sz="1400" spc="-100" err="1">
                          <a:latin typeface="+mj-lt"/>
                          <a:cs typeface="Times New Roman" panose="02020603050405020304" pitchFamily="18" charset="0"/>
                        </a:rPr>
                        <a:t>keV</a:t>
                      </a:r>
                      <a:endParaRPr lang="en-US" sz="1400" spc="-10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37641">
                <a:tc rowSpan="4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spc="-1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Acceleration phenomena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pc="-100">
                          <a:latin typeface="+mj-lt"/>
                          <a:cs typeface="Times New Roman" panose="02020603050405020304" pitchFamily="18" charset="0"/>
                        </a:rPr>
                        <a:t>PWN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spc="-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kern="1200" spc="-10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yes </a:t>
                      </a:r>
                      <a:r>
                        <a:rPr lang="en-US" sz="1400" b="1" kern="1200" spc="-100">
                          <a:solidFill>
                            <a:srgbClr val="E9BC17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(but</a:t>
                      </a:r>
                      <a:r>
                        <a:rPr lang="en-US" sz="1400" b="1" kern="1200" spc="-100" baseline="0">
                          <a:solidFill>
                            <a:srgbClr val="E9BC17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absorption</a:t>
                      </a:r>
                      <a:r>
                        <a:rPr lang="en-US" sz="1400" b="1" kern="1200" spc="-100">
                          <a:solidFill>
                            <a:srgbClr val="E9BC17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  <a:endParaRPr lang="en-US" sz="1400" b="1" kern="1200" spc="-100">
                        <a:solidFill>
                          <a:srgbClr val="E9BC17"/>
                        </a:solidFill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spc="-100">
                          <a:solidFill>
                            <a:srgbClr val="00B05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spc="-100">
                          <a:solidFill>
                            <a:srgbClr val="00B05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yes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7641">
                <a:tc vMerge="1">
                  <a:txBody>
                    <a:bodyPr/>
                    <a:lstStyle/>
                    <a:p>
                      <a:endParaRPr lang="en-US" sz="1500" spc="-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pc="-100">
                          <a:latin typeface="+mj-lt"/>
                          <a:cs typeface="Times New Roman" panose="02020603050405020304" pitchFamily="18" charset="0"/>
                        </a:rPr>
                        <a:t>SNR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spc="-100">
                          <a:solidFill>
                            <a:srgbClr val="FF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no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spc="-100">
                          <a:solidFill>
                            <a:srgbClr val="00B05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spc="-100">
                          <a:solidFill>
                            <a:srgbClr val="00B05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yes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37641">
                <a:tc vMerge="1">
                  <a:txBody>
                    <a:bodyPr/>
                    <a:lstStyle/>
                    <a:p>
                      <a:endParaRPr lang="en-US" sz="1500" spc="-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pc="-100">
                          <a:latin typeface="+mj-lt"/>
                          <a:cs typeface="Times New Roman" panose="02020603050405020304" pitchFamily="18" charset="0"/>
                        </a:rPr>
                        <a:t>Jet (</a:t>
                      </a:r>
                      <a:r>
                        <a:rPr lang="en-US" sz="1400" spc="-100" err="1">
                          <a:latin typeface="+mj-lt"/>
                          <a:cs typeface="Times New Roman" panose="02020603050405020304" pitchFamily="18" charset="0"/>
                        </a:rPr>
                        <a:t>Microquasars</a:t>
                      </a:r>
                      <a:r>
                        <a:rPr lang="en-US" sz="1400" spc="-100">
                          <a:latin typeface="+mj-lt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spc="-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kern="1200" spc="-10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yes </a:t>
                      </a:r>
                      <a:r>
                        <a:rPr lang="en-US" sz="1400" b="1" kern="1200" spc="-100">
                          <a:solidFill>
                            <a:srgbClr val="E9BC17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(but</a:t>
                      </a:r>
                      <a:r>
                        <a:rPr lang="en-US" sz="1400" b="1" kern="1200" spc="-100" baseline="0">
                          <a:solidFill>
                            <a:srgbClr val="E9BC17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absorption</a:t>
                      </a:r>
                      <a:r>
                        <a:rPr lang="en-US" sz="1400" b="1" kern="1200" spc="-100">
                          <a:solidFill>
                            <a:srgbClr val="E9BC17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spc="-100">
                          <a:solidFill>
                            <a:srgbClr val="00B05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yes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spc="-100">
                          <a:solidFill>
                            <a:srgbClr val="00B05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37641">
                <a:tc vMerge="1">
                  <a:txBody>
                    <a:bodyPr/>
                    <a:lstStyle/>
                    <a:p>
                      <a:endParaRPr lang="en-US" sz="1500" spc="-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pc="-100">
                          <a:latin typeface="+mj-lt"/>
                          <a:cs typeface="Times New Roman" panose="02020603050405020304" pitchFamily="18" charset="0"/>
                        </a:rPr>
                        <a:t>Jet</a:t>
                      </a:r>
                      <a:r>
                        <a:rPr lang="en-US" sz="1400" spc="-100" baseline="0">
                          <a:latin typeface="+mj-lt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400" spc="-100">
                          <a:latin typeface="+mj-lt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en-US" sz="1400" spc="-100" err="1">
                          <a:latin typeface="+mj-lt"/>
                          <a:cs typeface="Times New Roman" panose="02020603050405020304" pitchFamily="18" charset="0"/>
                        </a:rPr>
                        <a:t>Blazars</a:t>
                      </a:r>
                      <a:r>
                        <a:rPr lang="en-US" sz="1400" spc="-100">
                          <a:latin typeface="+mj-lt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spc="-100" baseline="0">
                          <a:solidFill>
                            <a:srgbClr val="00B05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y</a:t>
                      </a:r>
                      <a:r>
                        <a:rPr lang="en-US" sz="1400" b="1" spc="-100">
                          <a:solidFill>
                            <a:srgbClr val="00B05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spc="-100">
                          <a:solidFill>
                            <a:srgbClr val="00B05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spc="-100">
                          <a:solidFill>
                            <a:srgbClr val="00B05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37641">
                <a:tc rowSpan="4">
                  <a:txBody>
                    <a:bodyPr/>
                    <a:lstStyle/>
                    <a:p>
                      <a:r>
                        <a:rPr lang="en-US" sz="1400" kern="1200" spc="-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Emission in strong magnetic fields </a:t>
                      </a:r>
                      <a:endParaRPr lang="en-US" sz="1400" spc="-10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pc="-100">
                          <a:latin typeface="+mj-lt"/>
                          <a:cs typeface="Times New Roman" panose="02020603050405020304" pitchFamily="18" charset="0"/>
                        </a:rPr>
                        <a:t>WD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spc="-100">
                          <a:latin typeface="+mj-lt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lang="en-US" sz="1400" b="1" spc="-100">
                          <a:solidFill>
                            <a:srgbClr val="00B05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yes </a:t>
                      </a:r>
                      <a:r>
                        <a:rPr lang="en-US" sz="1400" b="1" spc="-100">
                          <a:solidFill>
                            <a:srgbClr val="E9BC17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(but</a:t>
                      </a:r>
                      <a:r>
                        <a:rPr lang="en-US" sz="1400" b="1" spc="-100" baseline="0">
                          <a:solidFill>
                            <a:srgbClr val="E9BC17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absorption</a:t>
                      </a:r>
                      <a:r>
                        <a:rPr lang="en-US" sz="1400" b="1" spc="-100">
                          <a:solidFill>
                            <a:srgbClr val="E9BC17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spc="-100">
                          <a:solidFill>
                            <a:srgbClr val="00B05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spc="-100">
                          <a:solidFill>
                            <a:srgbClr val="00B05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kern="1200" spc="-100" baseline="0">
                          <a:solidFill>
                            <a:srgbClr val="E9BC17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difficult</a:t>
                      </a:r>
                      <a:endParaRPr lang="en-US" sz="1400" b="1" spc="-100">
                        <a:solidFill>
                          <a:srgbClr val="00B05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37641">
                <a:tc vMerge="1">
                  <a:txBody>
                    <a:bodyPr/>
                    <a:lstStyle/>
                    <a:p>
                      <a:endParaRPr lang="en-US" sz="1500" spc="-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pc="-100">
                          <a:latin typeface="+mj-lt"/>
                          <a:cs typeface="Times New Roman" panose="02020603050405020304" pitchFamily="18" charset="0"/>
                        </a:rPr>
                        <a:t>AMS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spc="-100"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spc="-100">
                          <a:solidFill>
                            <a:srgbClr val="FF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no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spc="-100">
                          <a:solidFill>
                            <a:srgbClr val="00B05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spc="-100">
                          <a:solidFill>
                            <a:srgbClr val="00B05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37641">
                <a:tc vMerge="1">
                  <a:txBody>
                    <a:bodyPr/>
                    <a:lstStyle/>
                    <a:p>
                      <a:endParaRPr lang="en-US" sz="1500" spc="-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pc="-100">
                          <a:latin typeface="+mj-lt"/>
                          <a:cs typeface="Times New Roman" panose="02020603050405020304" pitchFamily="18" charset="0"/>
                        </a:rPr>
                        <a:t>X-ray </a:t>
                      </a:r>
                      <a:r>
                        <a:rPr lang="en-US" sz="1400" spc="-100" err="1">
                          <a:latin typeface="+mj-lt"/>
                          <a:cs typeface="Times New Roman" panose="02020603050405020304" pitchFamily="18" charset="0"/>
                        </a:rPr>
                        <a:t>pulsator</a:t>
                      </a:r>
                      <a:endParaRPr lang="en-US" sz="1400" spc="-10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spc="-100">
                          <a:solidFill>
                            <a:srgbClr val="E9BC17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400" b="1" spc="-100" baseline="0">
                          <a:solidFill>
                            <a:srgbClr val="E9BC17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difficult</a:t>
                      </a:r>
                      <a:endParaRPr lang="en-US" sz="1400" b="1" spc="-100">
                        <a:solidFill>
                          <a:srgbClr val="E9BC17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spc="-100">
                          <a:solidFill>
                            <a:srgbClr val="00B050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yes  </a:t>
                      </a:r>
                      <a:r>
                        <a:rPr lang="en-US" sz="1400" b="1" spc="-100">
                          <a:solidFill>
                            <a:srgbClr val="E9BC17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(no cyclotron</a:t>
                      </a:r>
                      <a:r>
                        <a:rPr lang="en-US" sz="1400" b="1" spc="-100" baseline="0">
                          <a:solidFill>
                            <a:srgbClr val="E9BC17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 ?)</a:t>
                      </a:r>
                      <a:endParaRPr lang="en-US" sz="1400" b="1" spc="-100">
                        <a:solidFill>
                          <a:srgbClr val="E9BC17"/>
                        </a:solidFill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spc="-100">
                          <a:solidFill>
                            <a:srgbClr val="00B05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yes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37641">
                <a:tc vMerge="1">
                  <a:txBody>
                    <a:bodyPr/>
                    <a:lstStyle/>
                    <a:p>
                      <a:endParaRPr lang="en-US" sz="1500" spc="-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pc="-100" err="1">
                          <a:latin typeface="+mj-lt"/>
                          <a:cs typeface="Times New Roman" panose="02020603050405020304" pitchFamily="18" charset="0"/>
                        </a:rPr>
                        <a:t>Magnetar</a:t>
                      </a:r>
                      <a:endParaRPr lang="en-US" sz="1400" spc="-10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spc="-100">
                          <a:latin typeface="+mj-lt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lang="en-US" sz="1400" b="1" spc="-100">
                          <a:solidFill>
                            <a:srgbClr val="00B050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yes (better)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spc="-100">
                          <a:solidFill>
                            <a:srgbClr val="00B050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spc="-100">
                          <a:solidFill>
                            <a:srgbClr val="FF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no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237641"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spc="-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Scattering in </a:t>
                      </a:r>
                      <a:r>
                        <a:rPr lang="en-US" sz="1400" kern="1200" spc="-100" err="1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aspherical</a:t>
                      </a:r>
                      <a:r>
                        <a:rPr lang="en-US" sz="1400" kern="1200" spc="-100" baseline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geometries</a:t>
                      </a:r>
                      <a:endParaRPr lang="en-US" sz="1400" kern="1200" spc="-100">
                        <a:solidFill>
                          <a:schemeClr val="dk1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pc="-100">
                          <a:latin typeface="+mj-lt"/>
                          <a:cs typeface="Times New Roman" panose="02020603050405020304" pitchFamily="18" charset="0"/>
                        </a:rPr>
                        <a:t>Corona  in XRB &amp; AGNs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spc="-100">
                          <a:solidFill>
                            <a:srgbClr val="FF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kern="1200" spc="-100" baseline="0">
                          <a:solidFill>
                            <a:srgbClr val="E9BC17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 difficult</a:t>
                      </a:r>
                      <a:endParaRPr lang="en-US" sz="1400" b="1" kern="1200" spc="-100">
                        <a:solidFill>
                          <a:srgbClr val="E9BC17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spc="-100">
                          <a:solidFill>
                            <a:srgbClr val="00B050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spc="-100">
                          <a:solidFill>
                            <a:srgbClr val="00B05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yes  </a:t>
                      </a:r>
                      <a:r>
                        <a:rPr lang="en-US" sz="1400" b="1" kern="1200" spc="-100" baseline="0">
                          <a:solidFill>
                            <a:srgbClr val="E9BC17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(difficult)</a:t>
                      </a:r>
                      <a:r>
                        <a:rPr lang="en-US" sz="1400" b="1" spc="-100">
                          <a:solidFill>
                            <a:srgbClr val="00B05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09586">
                <a:tc vMerge="1">
                  <a:txBody>
                    <a:bodyPr/>
                    <a:lstStyle/>
                    <a:p>
                      <a:endParaRPr lang="en-US" sz="1500" spc="-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pc="-100">
                          <a:latin typeface="+mj-lt"/>
                          <a:cs typeface="Times New Roman" panose="02020603050405020304" pitchFamily="18" charset="0"/>
                        </a:rPr>
                        <a:t>X-ray reflection  nebulae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spc="-10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no </a:t>
                      </a:r>
                      <a:endParaRPr lang="en-US" sz="1400" b="1" spc="-100">
                        <a:solidFill>
                          <a:srgbClr val="FF0000"/>
                        </a:solidFill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spc="-100">
                          <a:solidFill>
                            <a:srgbClr val="00B050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yes  </a:t>
                      </a:r>
                      <a:r>
                        <a:rPr lang="en-US" sz="1400" b="1" spc="-100">
                          <a:solidFill>
                            <a:srgbClr val="E9BC17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(long exposure)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spc="-100">
                          <a:solidFill>
                            <a:srgbClr val="00B05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yes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37641">
                <a:tc rowSpan="4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kern="1200" spc="-10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Fundamental Physics</a:t>
                      </a:r>
                    </a:p>
                    <a:p>
                      <a:endParaRPr lang="en-US" sz="1400" spc="-10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pc="-100">
                          <a:latin typeface="+mj-lt"/>
                          <a:cs typeface="Times New Roman" panose="02020603050405020304" pitchFamily="18" charset="0"/>
                        </a:rPr>
                        <a:t>QED  (</a:t>
                      </a:r>
                      <a:r>
                        <a:rPr lang="en-US" sz="1400" spc="-100" err="1">
                          <a:latin typeface="+mj-lt"/>
                          <a:cs typeface="Times New Roman" panose="02020603050405020304" pitchFamily="18" charset="0"/>
                        </a:rPr>
                        <a:t>magnetar</a:t>
                      </a:r>
                      <a:r>
                        <a:rPr lang="en-US" sz="1400" spc="-100">
                          <a:latin typeface="+mj-lt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spc="-100">
                          <a:solidFill>
                            <a:srgbClr val="00B05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yes  (better)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spc="-100">
                          <a:solidFill>
                            <a:srgbClr val="00B050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spc="-100">
                          <a:solidFill>
                            <a:srgbClr val="FF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no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237641">
                <a:tc vMerge="1">
                  <a:txBody>
                    <a:bodyPr/>
                    <a:lstStyle/>
                    <a:p>
                      <a:endParaRPr lang="en-US" sz="1500" spc="-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pc="-100">
                          <a:latin typeface="+mj-lt"/>
                          <a:cs typeface="Times New Roman" panose="02020603050405020304" pitchFamily="18" charset="0"/>
                        </a:rPr>
                        <a:t>GR (BH)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spc="-100"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kern="1200" spc="-100">
                          <a:solidFill>
                            <a:srgbClr val="FF000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no </a:t>
                      </a:r>
                      <a:endParaRPr lang="en-US" sz="1400" b="1" spc="-10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spc="-100">
                          <a:solidFill>
                            <a:srgbClr val="00B050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yes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spc="-100">
                          <a:solidFill>
                            <a:srgbClr val="FF0000"/>
                          </a:solidFill>
                          <a:latin typeface="+mj-lt"/>
                          <a:cs typeface="Times New Roman" panose="02020603050405020304" pitchFamily="18" charset="0"/>
                        </a:rPr>
                        <a:t>no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37641">
                <a:tc vMerge="1">
                  <a:txBody>
                    <a:bodyPr/>
                    <a:lstStyle/>
                    <a:p>
                      <a:endParaRPr lang="en-US" sz="1500" spc="-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pc="-100">
                          <a:latin typeface="+mj-lt"/>
                          <a:cs typeface="Times New Roman" panose="02020603050405020304" pitchFamily="18" charset="0"/>
                        </a:rPr>
                        <a:t>QG  (</a:t>
                      </a:r>
                      <a:r>
                        <a:rPr lang="en-US" sz="1400" spc="-100" err="1">
                          <a:latin typeface="+mj-lt"/>
                          <a:cs typeface="Times New Roman" panose="02020603050405020304" pitchFamily="18" charset="0"/>
                        </a:rPr>
                        <a:t>Blazars</a:t>
                      </a:r>
                      <a:r>
                        <a:rPr lang="en-US" sz="1400" spc="-100">
                          <a:latin typeface="+mj-lt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spc="-100">
                          <a:latin typeface="+mj-lt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kern="1200" spc="-100" baseline="0">
                          <a:solidFill>
                            <a:srgbClr val="E9BC17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difficult</a:t>
                      </a:r>
                      <a:endParaRPr lang="en-US" sz="1400" b="1" kern="1200" spc="-100">
                        <a:solidFill>
                          <a:srgbClr val="E9BC17"/>
                        </a:solidFill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spc="-100">
                          <a:solidFill>
                            <a:srgbClr val="00B050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spc="-100">
                          <a:solidFill>
                            <a:srgbClr val="00B050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0">
                <a:tc vMerge="1">
                  <a:txBody>
                    <a:bodyPr/>
                    <a:lstStyle/>
                    <a:p>
                      <a:endParaRPr lang="en-US" sz="1500" spc="-1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spc="-100" err="1">
                          <a:latin typeface="+mj-lt"/>
                          <a:cs typeface="Times New Roman" panose="02020603050405020304" pitchFamily="18" charset="0"/>
                        </a:rPr>
                        <a:t>Axions</a:t>
                      </a:r>
                      <a:r>
                        <a:rPr lang="en-US" sz="1400" spc="-100">
                          <a:latin typeface="+mj-lt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lang="en-US" sz="1400" spc="-100" err="1">
                          <a:latin typeface="+mj-lt"/>
                          <a:cs typeface="Times New Roman" panose="02020603050405020304" pitchFamily="18" charset="0"/>
                        </a:rPr>
                        <a:t>Blazars</a:t>
                      </a:r>
                      <a:r>
                        <a:rPr lang="en-US" sz="1400" spc="-100">
                          <a:latin typeface="+mj-lt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1400" spc="-100" baseline="0">
                          <a:latin typeface="+mj-lt"/>
                          <a:cs typeface="Times New Roman" panose="02020603050405020304" pitchFamily="18" charset="0"/>
                        </a:rPr>
                        <a:t> Clusters</a:t>
                      </a:r>
                      <a:r>
                        <a:rPr lang="en-US" sz="1400" spc="-100">
                          <a:latin typeface="+mj-lt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spc="-100">
                          <a:solidFill>
                            <a:srgbClr val="00B050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yes ?</a:t>
                      </a:r>
                      <a:endParaRPr lang="en-US" sz="1400" b="1" spc="-100">
                        <a:latin typeface="+mj-lt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spc="-100">
                          <a:solidFill>
                            <a:srgbClr val="00B050"/>
                          </a:solidFill>
                          <a:latin typeface="+mj-lt"/>
                          <a:ea typeface="+mn-ea"/>
                          <a:cs typeface="Times New Roman" panose="02020603050405020304" pitchFamily="18" charset="0"/>
                        </a:rPr>
                        <a:t>yes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kern="1200" spc="-100" baseline="0">
                          <a:solidFill>
                            <a:srgbClr val="E9BC17"/>
                          </a:solidFill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difficult</a:t>
                      </a:r>
                      <a:endParaRPr lang="en-US" sz="1400" b="1" spc="-100">
                        <a:solidFill>
                          <a:srgbClr val="E9BC17"/>
                        </a:solidFill>
                        <a:latin typeface="+mj-lt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</a:tbl>
          </a:graphicData>
        </a:graphic>
      </p:graphicFrame>
      <p:pic>
        <p:nvPicPr>
          <p:cNvPr id="7" name="Immagine 6" descr="PolarimetersBands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1443" y="5865760"/>
            <a:ext cx="5143535" cy="99224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4284631" y="263830"/>
            <a:ext cx="790736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 defTabSz="685800">
              <a:spcBef>
                <a:spcPct val="0"/>
              </a:spcBef>
              <a:defRPr/>
            </a:pPr>
            <a:r>
              <a:rPr lang="en-US" sz="2400" b="1" i="1" dirty="0">
                <a:solidFill>
                  <a:schemeClr val="bg1"/>
                </a:solidFill>
              </a:rPr>
              <a:t>Different energy band for sensitive X-ray polarimetry</a:t>
            </a:r>
          </a:p>
        </p:txBody>
      </p:sp>
    </p:spTree>
    <p:extLst>
      <p:ext uri="{BB962C8B-B14F-4D97-AF65-F5344CB8AC3E}">
        <p14:creationId xmlns:p14="http://schemas.microsoft.com/office/powerpoint/2010/main" val="33057458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020C82E1-88B5-80C7-DBFA-39405C6787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4032" y="1371599"/>
            <a:ext cx="6121889" cy="443926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CA1529E-B45C-350B-74C6-3B40DF79B7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981" y="1423218"/>
            <a:ext cx="1377051" cy="371855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4CF0E86-F6E5-6D6E-C5A1-32049C721B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99337" y="4122426"/>
            <a:ext cx="2955226" cy="337035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05E40C-F007-84FC-CD97-CCAD09C1E470}"/>
              </a:ext>
            </a:extLst>
          </p:cNvPr>
          <p:cNvSpPr txBox="1"/>
          <p:nvPr/>
        </p:nvSpPr>
        <p:spPr>
          <a:xfrm>
            <a:off x="7675921" y="2212257"/>
            <a:ext cx="4339099" cy="200054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GB" sz="2400" b="1" dirty="0"/>
              <a:t>Isolated neutron stars are characterized by:</a:t>
            </a:r>
          </a:p>
          <a:p>
            <a:pPr algn="l"/>
            <a:endParaRPr lang="en-GB" sz="1600" dirty="0"/>
          </a:p>
          <a:p>
            <a:pPr algn="l"/>
            <a:r>
              <a:rPr lang="en-GB" sz="1600" dirty="0"/>
              <a:t>B</a:t>
            </a:r>
            <a:r>
              <a:rPr lang="en-GB" sz="2000" dirty="0"/>
              <a:t>lack-body emission </a:t>
            </a:r>
          </a:p>
          <a:p>
            <a:pPr algn="l"/>
            <a:endParaRPr lang="en-GB" sz="2000" dirty="0"/>
          </a:p>
          <a:p>
            <a:pPr algn="l"/>
            <a:r>
              <a:rPr lang="en-GB" sz="2000" dirty="0"/>
              <a:t> Large magnetic field 10</a:t>
            </a:r>
            <a:r>
              <a:rPr lang="en-GB" sz="2000" baseline="30000" dirty="0"/>
              <a:t>12</a:t>
            </a:r>
            <a:r>
              <a:rPr lang="en-GB" sz="2000" dirty="0"/>
              <a:t>= gauss 10</a:t>
            </a:r>
            <a:r>
              <a:rPr lang="en-GB" sz="2000" baseline="30000" dirty="0"/>
              <a:t>8</a:t>
            </a:r>
            <a:r>
              <a:rPr lang="en-GB" sz="2000" dirty="0"/>
              <a:t> T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F31315A-9603-2DF8-E9AD-6640961DA23D}"/>
              </a:ext>
            </a:extLst>
          </p:cNvPr>
          <p:cNvSpPr txBox="1"/>
          <p:nvPr/>
        </p:nvSpPr>
        <p:spPr>
          <a:xfrm>
            <a:off x="7927259" y="265471"/>
            <a:ext cx="2603090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 defTabSz="685800">
              <a:spcBef>
                <a:spcPct val="0"/>
              </a:spcBef>
              <a:defRPr/>
            </a:pPr>
            <a:r>
              <a:rPr lang="en-GB" sz="2400" b="1" i="1" dirty="0">
                <a:solidFill>
                  <a:schemeClr val="bg1"/>
                </a:solidFill>
              </a:rPr>
              <a:t>Energy &lt; 1 keV</a:t>
            </a:r>
          </a:p>
        </p:txBody>
      </p:sp>
      <p:sp>
        <p:nvSpPr>
          <p:cNvPr id="11" name="Rettangolo con angoli arrotondati 10">
            <a:extLst>
              <a:ext uri="{FF2B5EF4-FFF2-40B4-BE49-F238E27FC236}">
                <a16:creationId xmlns:a16="http://schemas.microsoft.com/office/drawing/2014/main" id="{107686F4-B546-80F0-EC01-0E1FB7D11E43}"/>
              </a:ext>
            </a:extLst>
          </p:cNvPr>
          <p:cNvSpPr/>
          <p:nvPr/>
        </p:nvSpPr>
        <p:spPr>
          <a:xfrm>
            <a:off x="103239" y="5810863"/>
            <a:ext cx="12088761" cy="951271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7781F1D-FF4C-438D-0A58-2BF4CBCB3386}"/>
              </a:ext>
            </a:extLst>
          </p:cNvPr>
          <p:cNvSpPr txBox="1"/>
          <p:nvPr/>
        </p:nvSpPr>
        <p:spPr>
          <a:xfrm>
            <a:off x="250723" y="5902007"/>
            <a:ext cx="11764297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b="1" dirty="0">
                <a:solidFill>
                  <a:schemeClr val="bg1"/>
                </a:solidFill>
              </a:rPr>
              <a:t>Black Body (thermal) emission is expected to be un-polarized but the presence of a large magnetic field polarized the radiation. So very soft X-ray polarization complements spectroscopy to derive physical parameter of NS atmosphere.  </a:t>
            </a:r>
          </a:p>
        </p:txBody>
      </p:sp>
    </p:spTree>
    <p:extLst>
      <p:ext uri="{BB962C8B-B14F-4D97-AF65-F5344CB8AC3E}">
        <p14:creationId xmlns:p14="http://schemas.microsoft.com/office/powerpoint/2010/main" val="15626335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2"/>
          <a:srcRect l="4600" r="3884"/>
          <a:stretch/>
        </p:blipFill>
        <p:spPr>
          <a:xfrm rot="5400000">
            <a:off x="2589114" y="2468787"/>
            <a:ext cx="4076571" cy="1218523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t="4427" r="50861"/>
          <a:stretch/>
        </p:blipFill>
        <p:spPr>
          <a:xfrm>
            <a:off x="0" y="1152551"/>
            <a:ext cx="3856703" cy="3650412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713663" y="3419175"/>
            <a:ext cx="2220685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1600" dirty="0"/>
              <a:t>155-400 eV energy band</a:t>
            </a:r>
          </a:p>
        </p:txBody>
      </p:sp>
      <p:sp>
        <p:nvSpPr>
          <p:cNvPr id="6" name="Rettangolo arrotondato 5"/>
          <p:cNvSpPr/>
          <p:nvPr/>
        </p:nvSpPr>
        <p:spPr>
          <a:xfrm>
            <a:off x="86627" y="5105552"/>
            <a:ext cx="12105373" cy="1468114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200525" y="5267900"/>
            <a:ext cx="11877575" cy="110799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Bragg diffraction generally works in a narrow energy band. To work in a large energy band </a:t>
            </a:r>
            <a:r>
              <a:rPr lang="en-US" sz="2200" b="1" dirty="0">
                <a:solidFill>
                  <a:schemeClr val="bg1"/>
                </a:solidFill>
                <a:latin typeface="Arial Narrow"/>
              </a:rPr>
              <a:t>a complicate experiment has being devised (left, </a:t>
            </a:r>
            <a:r>
              <a:rPr lang="en-US" sz="2200" b="1" dirty="0" err="1">
                <a:solidFill>
                  <a:schemeClr val="bg1"/>
                </a:solidFill>
                <a:latin typeface="Arial Narrow"/>
              </a:rPr>
              <a:t>RedSox</a:t>
            </a:r>
            <a:r>
              <a:rPr lang="en-US" sz="2200" b="1" dirty="0">
                <a:solidFill>
                  <a:schemeClr val="bg1"/>
                </a:solidFill>
                <a:latin typeface="Arial Narrow"/>
              </a:rPr>
              <a:t>). A much more simple albeit narrow band                                                (but large are) is </a:t>
            </a:r>
            <a:r>
              <a:rPr lang="en-US" sz="2200" b="1" dirty="0" err="1">
                <a:solidFill>
                  <a:schemeClr val="bg1"/>
                </a:solidFill>
                <a:latin typeface="Arial Narrow"/>
              </a:rPr>
              <a:t>StokeSAT</a:t>
            </a:r>
            <a:r>
              <a:rPr lang="en-US" sz="2200" b="1" dirty="0">
                <a:solidFill>
                  <a:schemeClr val="bg1"/>
                </a:solidFill>
                <a:latin typeface="Arial Narrow"/>
              </a:rPr>
              <a:t> (IOWA University)</a:t>
            </a:r>
            <a:endParaRPr kumimoji="0" lang="en-US" sz="2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50DE2BB-E6AB-4F58-19BF-58B647032420}"/>
              </a:ext>
            </a:extLst>
          </p:cNvPr>
          <p:cNvSpPr txBox="1"/>
          <p:nvPr/>
        </p:nvSpPr>
        <p:spPr>
          <a:xfrm>
            <a:off x="71752" y="4139117"/>
            <a:ext cx="1544782" cy="34636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GB" sz="1600" dirty="0"/>
              <a:t>Marshall, H. 2023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CAEABB87-6DD4-B5AB-0082-3B2436EF756E}"/>
              </a:ext>
            </a:extLst>
          </p:cNvPr>
          <p:cNvSpPr txBox="1"/>
          <p:nvPr/>
        </p:nvSpPr>
        <p:spPr>
          <a:xfrm>
            <a:off x="2767095" y="1304117"/>
            <a:ext cx="973393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GB" sz="1600" b="1" dirty="0"/>
              <a:t>CFA approach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92AE0BB5-8181-FBC5-6E66-C1D2674E51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88336" y="1304117"/>
            <a:ext cx="2689764" cy="2437154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22D35D21-DEB0-3775-7DAC-FE05FF063616}"/>
              </a:ext>
            </a:extLst>
          </p:cNvPr>
          <p:cNvSpPr txBox="1"/>
          <p:nvPr/>
        </p:nvSpPr>
        <p:spPr>
          <a:xfrm>
            <a:off x="781665" y="4688333"/>
            <a:ext cx="281008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GB" sz="1600" dirty="0"/>
              <a:t>Complicate experiment. Red-SOX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D7589F60-BD4C-6D87-00AB-678873F4A5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46833" y="1091597"/>
            <a:ext cx="3421161" cy="3220702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FF375675-4FA8-C220-3066-345D16504052}"/>
              </a:ext>
            </a:extLst>
          </p:cNvPr>
          <p:cNvSpPr txBox="1"/>
          <p:nvPr/>
        </p:nvSpPr>
        <p:spPr>
          <a:xfrm>
            <a:off x="6238568" y="4227784"/>
            <a:ext cx="369447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GB" sz="1600" dirty="0"/>
              <a:t>Simpler experiment: Narrow-band large area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2E9DF191-31E2-F6B9-2D48-04833830134D}"/>
              </a:ext>
            </a:extLst>
          </p:cNvPr>
          <p:cNvSpPr txBox="1"/>
          <p:nvPr/>
        </p:nvSpPr>
        <p:spPr>
          <a:xfrm>
            <a:off x="5716565" y="317926"/>
            <a:ext cx="6142703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 defTabSz="685800">
              <a:spcBef>
                <a:spcPct val="0"/>
              </a:spcBef>
              <a:defRPr/>
            </a:pPr>
            <a:r>
              <a:rPr lang="en-GB" sz="2400" b="1" i="1" dirty="0">
                <a:solidFill>
                  <a:schemeClr val="bg1"/>
                </a:solidFill>
              </a:rPr>
              <a:t>Two Competing Experiments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EEB86465-00C4-E8A1-7D90-A23F42FEC5E5}"/>
              </a:ext>
            </a:extLst>
          </p:cNvPr>
          <p:cNvSpPr txBox="1"/>
          <p:nvPr/>
        </p:nvSpPr>
        <p:spPr>
          <a:xfrm>
            <a:off x="5398096" y="4633829"/>
            <a:ext cx="7001435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l"/>
            <a:r>
              <a:rPr lang="en-GB" sz="1800" dirty="0"/>
              <a:t>Credit Casey </a:t>
            </a:r>
            <a:r>
              <a:rPr lang="en-GB" sz="1800" dirty="0" err="1"/>
              <a:t>DeRoo</a:t>
            </a:r>
            <a:r>
              <a:rPr lang="en-GB" sz="1800" dirty="0"/>
              <a:t> presentation @FiXP School GSSI-INAF-INFN (L’ Aquila)</a:t>
            </a:r>
          </a:p>
        </p:txBody>
      </p:sp>
    </p:spTree>
    <p:extLst>
      <p:ext uri="{BB962C8B-B14F-4D97-AF65-F5344CB8AC3E}">
        <p14:creationId xmlns:p14="http://schemas.microsoft.com/office/powerpoint/2010/main" val="331587202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4216049" y="312813"/>
            <a:ext cx="781827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r" defTabSz="685800">
              <a:spcBef>
                <a:spcPct val="0"/>
              </a:spcBef>
              <a:defRPr/>
            </a:pPr>
            <a:r>
              <a:rPr lang="en-US" sz="2400" b="1" i="1" dirty="0">
                <a:solidFill>
                  <a:schemeClr val="bg1"/>
                </a:solidFill>
              </a:rPr>
              <a:t>Photoelectric effect  (IXPE style) below 2-keV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l="3169" t="4106" r="1852"/>
          <a:stretch/>
        </p:blipFill>
        <p:spPr>
          <a:xfrm>
            <a:off x="2306320" y="975205"/>
            <a:ext cx="7813040" cy="3785898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10256326" y="4400724"/>
            <a:ext cx="177800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1600" dirty="0" err="1"/>
              <a:t>Pacciani</a:t>
            </a:r>
            <a:r>
              <a:rPr lang="en-US" sz="1600" dirty="0"/>
              <a:t> et al., 2003</a:t>
            </a:r>
          </a:p>
        </p:txBody>
      </p:sp>
      <p:sp>
        <p:nvSpPr>
          <p:cNvPr id="6" name="Rettangolo arrotondato 5"/>
          <p:cNvSpPr/>
          <p:nvPr/>
        </p:nvSpPr>
        <p:spPr>
          <a:xfrm>
            <a:off x="94813" y="4951359"/>
            <a:ext cx="12097187" cy="1846340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CasellaDiTesto 6"/>
          <p:cNvSpPr txBox="1"/>
          <p:nvPr/>
        </p:nvSpPr>
        <p:spPr>
          <a:xfrm>
            <a:off x="47406" y="5089699"/>
            <a:ext cx="12192000" cy="156966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</a:rPr>
              <a:t>Pushing the photoelectric effect at low energy will not be able to make polarimetry                             below 800 eV-1 keV.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 Low-pressure/small-drift length are  required for low energy application: larger  incomplete  </a:t>
            </a:r>
          </a:p>
          <a:p>
            <a:pPr algn="ctr"/>
            <a:r>
              <a:rPr lang="en-US" sz="2400" b="1" dirty="0">
                <a:solidFill>
                  <a:schemeClr val="bg1"/>
                </a:solidFill>
              </a:rPr>
              <a:t>low-energy tail is expected due to incomplete charge collection.</a:t>
            </a:r>
          </a:p>
        </p:txBody>
      </p:sp>
    </p:spTree>
    <p:extLst>
      <p:ext uri="{BB962C8B-B14F-4D97-AF65-F5344CB8AC3E}">
        <p14:creationId xmlns:p14="http://schemas.microsoft.com/office/powerpoint/2010/main" val="15943923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04716" y="207446"/>
            <a:ext cx="10160000" cy="685800"/>
          </a:xfrm>
        </p:spPr>
        <p:txBody>
          <a:bodyPr/>
          <a:lstStyle/>
          <a:p>
            <a:r>
              <a:rPr lang="en-US" sz="2400" i="1" dirty="0">
                <a:effectLst/>
                <a:latin typeface="+mn-lt"/>
                <a:ea typeface="+mn-ea"/>
                <a:cs typeface="+mn-cs"/>
              </a:rPr>
              <a:t>Magnetars 2-10 keV energy band</a:t>
            </a:r>
            <a:r>
              <a:rPr lang="en-US" i="1" dirty="0">
                <a:effectLst/>
              </a:rPr>
              <a:t> 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2"/>
          <a:srcRect t="7423"/>
          <a:stretch/>
        </p:blipFill>
        <p:spPr>
          <a:xfrm>
            <a:off x="-48185" y="2033305"/>
            <a:ext cx="4370163" cy="2448172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2897" y="2001832"/>
            <a:ext cx="2454444" cy="2511118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74410" y="2103050"/>
            <a:ext cx="4493630" cy="2329635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1223092" y="1813042"/>
            <a:ext cx="15632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latin typeface="Courier New" panose="02070309020205020404" pitchFamily="49" charset="0"/>
              </a:rPr>
              <a:t>4U 0142+61</a:t>
            </a:r>
            <a:endParaRPr lang="en-US" b="1" dirty="0"/>
          </a:p>
        </p:txBody>
      </p:sp>
      <p:sp>
        <p:nvSpPr>
          <p:cNvPr id="7" name="Rettangolo 6"/>
          <p:cNvSpPr/>
          <p:nvPr/>
        </p:nvSpPr>
        <p:spPr>
          <a:xfrm>
            <a:off x="4772897" y="1557972"/>
            <a:ext cx="307968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latin typeface="Courier New" panose="02070309020205020404" pitchFamily="49" charset="0"/>
              </a:rPr>
              <a:t>1RXS J170849.0-400910</a:t>
            </a:r>
            <a:endParaRPr lang="en-US" b="1" dirty="0"/>
          </a:p>
        </p:txBody>
      </p:sp>
      <p:sp>
        <p:nvSpPr>
          <p:cNvPr id="8" name="Rettangolo 7"/>
          <p:cNvSpPr/>
          <p:nvPr/>
        </p:nvSpPr>
        <p:spPr>
          <a:xfrm>
            <a:off x="9100262" y="1678703"/>
            <a:ext cx="17011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b="1" dirty="0">
                <a:latin typeface="Courier New" panose="02070309020205020404" pitchFamily="49" charset="0"/>
              </a:rPr>
              <a:t>SGR 1806-20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10968908" y="2011643"/>
            <a:ext cx="111641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/>
              <a:t>0.46 </a:t>
            </a:r>
            <a:r>
              <a:rPr lang="en-US" sz="1600" b="1" dirty="0" err="1"/>
              <a:t>mCrab</a:t>
            </a:r>
            <a:endParaRPr lang="en-US" sz="1600" b="1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2786340" y="2064083"/>
            <a:ext cx="125026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600" b="1" dirty="0"/>
              <a:t>2.5 </a:t>
            </a:r>
            <a:r>
              <a:rPr lang="en-US" sz="1600" b="1" dirty="0" err="1"/>
              <a:t>mCrab</a:t>
            </a:r>
            <a:endParaRPr lang="en-US" sz="1600" b="1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6871127" y="2013097"/>
            <a:ext cx="1195572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1600" b="1" dirty="0"/>
              <a:t>1.7 </a:t>
            </a:r>
            <a:r>
              <a:rPr lang="en-US" sz="1600" b="1" dirty="0" err="1"/>
              <a:t>mCrb</a:t>
            </a:r>
            <a:endParaRPr lang="en-US" sz="1600" b="1" dirty="0"/>
          </a:p>
        </p:txBody>
      </p:sp>
      <p:sp>
        <p:nvSpPr>
          <p:cNvPr id="12" name="Rettangolo arrotondato 11"/>
          <p:cNvSpPr/>
          <p:nvPr/>
        </p:nvSpPr>
        <p:spPr>
          <a:xfrm>
            <a:off x="27284" y="5550343"/>
            <a:ext cx="12164716" cy="1000274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asellaDiTesto 12"/>
          <p:cNvSpPr txBox="1"/>
          <p:nvPr/>
        </p:nvSpPr>
        <p:spPr>
          <a:xfrm>
            <a:off x="-14340" y="5621537"/>
            <a:ext cx="12164716" cy="83099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Magnetars are dim and they showed each one different behaviors. </a:t>
            </a:r>
          </a:p>
          <a:p>
            <a:pPr algn="ctr"/>
            <a:r>
              <a:rPr lang="en-US" sz="2400" dirty="0">
                <a:solidFill>
                  <a:schemeClr val="bg1"/>
                </a:solidFill>
              </a:rPr>
              <a:t>Needed a larger area to measure more!</a:t>
            </a:r>
          </a:p>
        </p:txBody>
      </p:sp>
      <p:sp>
        <p:nvSpPr>
          <p:cNvPr id="14" name="CasellaDiTesto 13"/>
          <p:cNvSpPr txBox="1"/>
          <p:nvPr/>
        </p:nvSpPr>
        <p:spPr>
          <a:xfrm>
            <a:off x="1094458" y="4503403"/>
            <a:ext cx="2502569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1600"/>
              <a:t>Taverna et al., 2022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5233928" y="4383056"/>
            <a:ext cx="1867301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1600" dirty="0"/>
              <a:t>Zane et al., 2023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8785403" y="4312200"/>
            <a:ext cx="2531445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US" sz="1600" dirty="0" err="1"/>
              <a:t>Turolla</a:t>
            </a:r>
            <a:r>
              <a:rPr lang="en-US" sz="1600" dirty="0"/>
              <a:t> et al., 2023 (Submitted)</a:t>
            </a:r>
          </a:p>
        </p:txBody>
      </p:sp>
    </p:spTree>
    <p:extLst>
      <p:ext uri="{BB962C8B-B14F-4D97-AF65-F5344CB8AC3E}">
        <p14:creationId xmlns:p14="http://schemas.microsoft.com/office/powerpoint/2010/main" val="384606047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032000" y="205833"/>
            <a:ext cx="10160000" cy="685800"/>
          </a:xfrm>
        </p:spPr>
        <p:txBody>
          <a:bodyPr>
            <a:normAutofit/>
          </a:bodyPr>
          <a:lstStyle/>
          <a:p>
            <a:pPr defTabSz="914400"/>
            <a:r>
              <a:rPr lang="en-US" sz="2400" i="1" dirty="0" err="1">
                <a:effectLst/>
                <a:latin typeface="+mn-lt"/>
                <a:ea typeface="+mn-ea"/>
                <a:cs typeface="+mn-cs"/>
              </a:rPr>
              <a:t>eXTP</a:t>
            </a:r>
            <a:r>
              <a:rPr lang="en-US" sz="2400" i="1" dirty="0">
                <a:effectLst/>
                <a:latin typeface="+mn-lt"/>
                <a:ea typeface="+mn-ea"/>
                <a:cs typeface="+mn-cs"/>
              </a:rPr>
              <a:t>  (CSNA, in 2030) 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1465077" y="5140521"/>
            <a:ext cx="2234358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Zhang et al., </a:t>
            </a:r>
            <a:r>
              <a:rPr lang="en-US" sz="1600" dirty="0">
                <a:solidFill>
                  <a:prstClr val="black"/>
                </a:solidFill>
                <a:latin typeface="Arial Narrow"/>
              </a:rPr>
              <a:t>astro-</a:t>
            </a:r>
            <a:r>
              <a:rPr lang="en-US" sz="1600" dirty="0" err="1">
                <a:solidFill>
                  <a:prstClr val="black"/>
                </a:solidFill>
                <a:latin typeface="Arial Narrow"/>
              </a:rPr>
              <a:t>ph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2025</a:t>
            </a:r>
          </a:p>
        </p:txBody>
      </p:sp>
      <p:sp>
        <p:nvSpPr>
          <p:cNvPr id="7" name="Rettangolo arrotondato 6"/>
          <p:cNvSpPr/>
          <p:nvPr/>
        </p:nvSpPr>
        <p:spPr>
          <a:xfrm>
            <a:off x="2596055" y="5698273"/>
            <a:ext cx="8986345" cy="1037064"/>
          </a:xfrm>
          <a:prstGeom prst="roundRect">
            <a:avLst/>
          </a:prstGeom>
          <a:solidFill>
            <a:schemeClr val="accent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Narrow"/>
              <a:ea typeface="+mn-ea"/>
              <a:cs typeface="+mn-cs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653727" y="5830384"/>
            <a:ext cx="8663728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200" b="1" dirty="0">
                <a:solidFill>
                  <a:prstClr val="white"/>
                </a:solidFill>
                <a:latin typeface="Arial Narrow"/>
              </a:rPr>
              <a:t>3.7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 times less time to get the same results of IXPE: A factor 3.7 increase on the number of sources for each class</a:t>
            </a:r>
            <a:r>
              <a:rPr lang="en-US" sz="2200" b="1" dirty="0">
                <a:solidFill>
                  <a:prstClr val="white"/>
                </a:solidFill>
                <a:latin typeface="Arial Narrow"/>
              </a:rPr>
              <a:t>: 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better study of variability.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4D93DDB7-5AE3-88F9-993D-2432E4A567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558" y="1524208"/>
            <a:ext cx="5663807" cy="370775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EF0E42B1-931C-409C-1625-69775E8AD2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6585" y="1016728"/>
            <a:ext cx="5995815" cy="4618998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C39E0388-6515-C354-5B30-B98D28989BE9}"/>
              </a:ext>
            </a:extLst>
          </p:cNvPr>
          <p:cNvSpPr txBox="1"/>
          <p:nvPr/>
        </p:nvSpPr>
        <p:spPr>
          <a:xfrm>
            <a:off x="7917873" y="1794164"/>
            <a:ext cx="3297382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Same IXPE energy band -&gt; Same IXPE sources but more.</a:t>
            </a:r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12211295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6312024" y="332656"/>
            <a:ext cx="424385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Why X-ray Astrophysical Polarimetry ?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6222784" y="1451310"/>
            <a:ext cx="5416674" cy="22664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514350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small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Narrow" pitchFamily="34" charset="0"/>
                <a:ea typeface="+mn-ea"/>
                <a:cs typeface="+mn-cs"/>
              </a:rPr>
              <a:t>Enhanced X-ray Polarimetry Observatory (EXPO)</a:t>
            </a: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71C7A-D204-2B40-A632-5C86133FC6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D0A800BA-AB9C-161E-E6C3-6BEFC6D761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089" y="1422986"/>
            <a:ext cx="5345911" cy="5391216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AD8E527-A04F-A905-5E8E-72F2E1BC07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1127"/>
            <a:ext cx="12192000" cy="577850"/>
          </a:xfrm>
          <a:prstGeom prst="rect">
            <a:avLst/>
          </a:prstGeom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43D7AAA-1A8D-DFFB-A102-21010C247E8C}"/>
              </a:ext>
            </a:extLst>
          </p:cNvPr>
          <p:cNvSpPr txBox="1"/>
          <p:nvPr/>
        </p:nvSpPr>
        <p:spPr>
          <a:xfrm>
            <a:off x="6039331" y="3826580"/>
            <a:ext cx="578358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ts val="52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Paolo Soffitta</a:t>
            </a:r>
          </a:p>
          <a:p>
            <a:pPr marL="0" marR="0" lvl="0" indent="0" algn="l" defTabSz="914400" rtl="0" eaLnBrk="1" fontAlgn="auto" latinLnBrk="0" hangingPunct="1">
              <a:lnSpc>
                <a:spcPts val="528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               </a:t>
            </a: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(INAF-IAPS)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on behalf of EXPO Team</a:t>
            </a:r>
          </a:p>
        </p:txBody>
      </p:sp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E057084-71ED-E5E9-4F5D-A2FC5601B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 November 2025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8A2661B9-7D55-DA76-B293-341C5BE145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Czech-Italian Collaboration Workshop &amp; Enrico Costa Award 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44839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1F8B0B-A107-DD02-63DA-3690F67A99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B8EFBE7D-821E-7070-6820-4E0E2A0127A4}"/>
              </a:ext>
            </a:extLst>
          </p:cNvPr>
          <p:cNvSpPr txBox="1"/>
          <p:nvPr/>
        </p:nvSpPr>
        <p:spPr>
          <a:xfrm>
            <a:off x="1722886" y="6051911"/>
            <a:ext cx="8631927" cy="76944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The quality factor of the LEP, MEP &amp; HEP are well matched thus providing similar sensitivity at the focus of multi-layer o</a:t>
            </a:r>
            <a:r>
              <a:rPr kumimoji="0" lang="en-US" sz="2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ptics</a:t>
            </a:r>
            <a:r>
              <a:rPr kumimoji="0" lang="en-US" sz="2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 Narrow"/>
                <a:ea typeface="+mn-ea"/>
                <a:cs typeface="+mn-cs"/>
              </a:rPr>
              <a:t>.</a:t>
            </a: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83FAF3F6-E04B-F3C0-4286-1B4E078DE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006" y="34124"/>
            <a:ext cx="1292043" cy="1302992"/>
          </a:xfrm>
          <a:prstGeom prst="rect">
            <a:avLst/>
          </a:prstGeom>
        </p:spPr>
      </p:pic>
      <p:sp>
        <p:nvSpPr>
          <p:cNvPr id="2" name="Segnaposto data 1">
            <a:extLst>
              <a:ext uri="{FF2B5EF4-FFF2-40B4-BE49-F238E27FC236}">
                <a16:creationId xmlns:a16="http://schemas.microsoft.com/office/drawing/2014/main" id="{8E493A4F-B02F-9F81-9EC6-7C99FDD488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24 November 2025</a:t>
            </a:r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60513028-11D8-E80F-9A31-7C62048BF9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Czech-Italian Collaboration Workshop &amp; Enrico Costa Award </a:t>
            </a: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CD6BFA9F-35E7-22D7-9A97-311746C760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471C7A-D204-2B40-A632-5C86133FC64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magine 5" descr="Immagine che contiene bandiera, Policromia, Rettangolo, rosso&#10;&#10;Il contenuto generato dall'IA potrebbe non essere corretto.">
            <a:extLst>
              <a:ext uri="{FF2B5EF4-FFF2-40B4-BE49-F238E27FC236}">
                <a16:creationId xmlns:a16="http://schemas.microsoft.com/office/drawing/2014/main" id="{7991318A-99A7-2B85-38F1-AB4C23D0F8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9111" y="366868"/>
            <a:ext cx="4081889" cy="775984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FF12EE2-5586-2530-1DC7-CBDA60DD587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2099" y="1710642"/>
            <a:ext cx="3853406" cy="3686900"/>
          </a:xfrm>
          <a:prstGeom prst="rect">
            <a:avLst/>
          </a:prstGeom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5A0CF1C-5EAE-47F1-E54B-602442A58180}"/>
              </a:ext>
            </a:extLst>
          </p:cNvPr>
          <p:cNvSpPr txBox="1"/>
          <p:nvPr/>
        </p:nvSpPr>
        <p:spPr>
          <a:xfrm>
            <a:off x="1689049" y="1386536"/>
            <a:ext cx="5192307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GB" sz="1600" b="1" dirty="0"/>
              <a:t> NASA-SWIFT like (Fast repointing. Launched in 2004) 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87BB20D8-73DB-5ADD-F927-FA27315D80A6}"/>
              </a:ext>
            </a:extLst>
          </p:cNvPr>
          <p:cNvSpPr txBox="1"/>
          <p:nvPr/>
        </p:nvSpPr>
        <p:spPr>
          <a:xfrm>
            <a:off x="7198350" y="1372088"/>
            <a:ext cx="4612650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GB" sz="1600" b="1" dirty="0"/>
              <a:t>New Hard X-ray Mission proposed in 2012 ESA M-3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8A4541B1-31CB-DE2E-092A-B3A957373363}"/>
              </a:ext>
            </a:extLst>
          </p:cNvPr>
          <p:cNvSpPr txBox="1"/>
          <p:nvPr/>
        </p:nvSpPr>
        <p:spPr>
          <a:xfrm>
            <a:off x="8775290" y="5376594"/>
            <a:ext cx="2079523" cy="338554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l"/>
            <a:r>
              <a:rPr lang="en-GB" sz="1600" b="1" dirty="0"/>
              <a:t>Tagliaferri et al., 2012</a:t>
            </a:r>
          </a:p>
        </p:txBody>
      </p:sp>
      <p:sp>
        <p:nvSpPr>
          <p:cNvPr id="27" name="Rettangolo con angoli arrotondati 26">
            <a:extLst>
              <a:ext uri="{FF2B5EF4-FFF2-40B4-BE49-F238E27FC236}">
                <a16:creationId xmlns:a16="http://schemas.microsoft.com/office/drawing/2014/main" id="{6176BDBA-1C78-C941-CCDA-B6BDCF832981}"/>
              </a:ext>
            </a:extLst>
          </p:cNvPr>
          <p:cNvSpPr/>
          <p:nvPr/>
        </p:nvSpPr>
        <p:spPr>
          <a:xfrm>
            <a:off x="221226" y="5708135"/>
            <a:ext cx="11747090" cy="1149865"/>
          </a:xfrm>
          <a:prstGeom prst="round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EBA09481-2174-4050-6AAC-F126DA991308}"/>
              </a:ext>
            </a:extLst>
          </p:cNvPr>
          <p:cNvSpPr txBox="1"/>
          <p:nvPr/>
        </p:nvSpPr>
        <p:spPr>
          <a:xfrm>
            <a:off x="1722886" y="43291"/>
            <a:ext cx="5932309" cy="12141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90000"/>
              </a:lnSpc>
              <a:spcBef>
                <a:spcPct val="0"/>
              </a:spcBef>
              <a:defRPr/>
            </a:pPr>
            <a:r>
              <a:rPr lang="en-GB" sz="2700" cap="small" dirty="0">
                <a:solidFill>
                  <a:srgbClr val="002060"/>
                </a:solidFill>
                <a:latin typeface="Arial Narrow" pitchFamily="34" charset="0"/>
              </a:rPr>
              <a:t>The Concept of EXPO merges the philosophy of two missions one still flying after 21 years and one proposed in 2012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72A66E5C-DC6D-9741-5E5D-3DA6366B23C4}"/>
              </a:ext>
            </a:extLst>
          </p:cNvPr>
          <p:cNvSpPr txBox="1"/>
          <p:nvPr/>
        </p:nvSpPr>
        <p:spPr>
          <a:xfrm>
            <a:off x="1002891" y="5690769"/>
            <a:ext cx="985192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IXPE and </a:t>
            </a:r>
            <a:r>
              <a:rPr lang="en-GB" sz="2400" b="1" dirty="0" err="1">
                <a:solidFill>
                  <a:schemeClr val="bg1"/>
                </a:solidFill>
              </a:rPr>
              <a:t>eXTP</a:t>
            </a:r>
            <a:r>
              <a:rPr lang="en-GB" sz="2400" b="1" dirty="0">
                <a:solidFill>
                  <a:schemeClr val="bg1"/>
                </a:solidFill>
              </a:rPr>
              <a:t> </a:t>
            </a:r>
            <a:r>
              <a:rPr lang="en-GB" sz="2400" b="1" dirty="0">
                <a:solidFill>
                  <a:srgbClr val="FF0000"/>
                </a:solidFill>
              </a:rPr>
              <a:t>work in a narrow band </a:t>
            </a:r>
            <a:r>
              <a:rPr lang="en-GB" sz="2400" b="1" dirty="0">
                <a:solidFill>
                  <a:schemeClr val="bg1"/>
                </a:solidFill>
              </a:rPr>
              <a:t>-&gt; EXPO </a:t>
            </a:r>
            <a:r>
              <a:rPr lang="en-GB" sz="2400" b="1" dirty="0">
                <a:solidFill>
                  <a:srgbClr val="92D050"/>
                </a:solidFill>
              </a:rPr>
              <a:t>works in a large energy band</a:t>
            </a:r>
          </a:p>
          <a:p>
            <a:r>
              <a:rPr lang="en-GB" sz="2400" b="1" dirty="0">
                <a:solidFill>
                  <a:schemeClr val="bg1"/>
                </a:solidFill>
              </a:rPr>
              <a:t>IXPE and </a:t>
            </a:r>
            <a:r>
              <a:rPr lang="en-GB" sz="2400" b="1" dirty="0" err="1">
                <a:solidFill>
                  <a:schemeClr val="bg1"/>
                </a:solidFill>
              </a:rPr>
              <a:t>eXTP</a:t>
            </a:r>
            <a:r>
              <a:rPr lang="en-GB" sz="2400" b="1" dirty="0">
                <a:solidFill>
                  <a:schemeClr val="bg1"/>
                </a:solidFill>
              </a:rPr>
              <a:t> </a:t>
            </a:r>
            <a:r>
              <a:rPr lang="en-GB" sz="2400" b="1" dirty="0">
                <a:solidFill>
                  <a:srgbClr val="FF0000"/>
                </a:solidFill>
              </a:rPr>
              <a:t>are slow in repointing </a:t>
            </a:r>
            <a:r>
              <a:rPr lang="en-GB" sz="2400" b="1" dirty="0">
                <a:solidFill>
                  <a:schemeClr val="bg1"/>
                </a:solidFill>
              </a:rPr>
              <a:t>-&gt; EXPO </a:t>
            </a:r>
            <a:r>
              <a:rPr lang="en-GB" sz="2400" b="1" dirty="0">
                <a:solidFill>
                  <a:srgbClr val="92D050"/>
                </a:solidFill>
              </a:rPr>
              <a:t>is fast in repointing</a:t>
            </a:r>
          </a:p>
          <a:p>
            <a:r>
              <a:rPr lang="en-GB" sz="2400" b="1" dirty="0">
                <a:solidFill>
                  <a:schemeClr val="bg1"/>
                </a:solidFill>
              </a:rPr>
              <a:t>IXPE and </a:t>
            </a:r>
            <a:r>
              <a:rPr lang="en-GB" sz="2400" b="1" dirty="0" err="1">
                <a:solidFill>
                  <a:schemeClr val="bg1"/>
                </a:solidFill>
              </a:rPr>
              <a:t>eXTP</a:t>
            </a:r>
            <a:r>
              <a:rPr lang="en-GB" sz="2400" b="1" dirty="0">
                <a:solidFill>
                  <a:schemeClr val="bg1"/>
                </a:solidFill>
              </a:rPr>
              <a:t> </a:t>
            </a:r>
            <a:r>
              <a:rPr lang="en-GB" sz="2400" b="1" dirty="0">
                <a:solidFill>
                  <a:srgbClr val="FF0000"/>
                </a:solidFill>
              </a:rPr>
              <a:t>need wide energy spectral coverage  </a:t>
            </a:r>
            <a:r>
              <a:rPr lang="en-GB" sz="2400" b="1" dirty="0">
                <a:solidFill>
                  <a:schemeClr val="bg1"/>
                </a:solidFill>
              </a:rPr>
              <a:t>-&gt;</a:t>
            </a:r>
            <a:r>
              <a:rPr lang="en-GB" sz="2400" b="1" dirty="0">
                <a:solidFill>
                  <a:srgbClr val="92D050"/>
                </a:solidFill>
              </a:rPr>
              <a:t> </a:t>
            </a:r>
            <a:r>
              <a:rPr lang="en-GB" sz="2400" b="1" dirty="0">
                <a:solidFill>
                  <a:schemeClr val="bg1"/>
                </a:solidFill>
              </a:rPr>
              <a:t>EXPO</a:t>
            </a:r>
            <a:r>
              <a:rPr lang="en-GB" sz="2400" b="1" dirty="0">
                <a:solidFill>
                  <a:srgbClr val="92D050"/>
                </a:solidFill>
              </a:rPr>
              <a:t> is autonomous</a:t>
            </a:r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78227756-6020-036F-E00C-6D82CD66E00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6495" y="1751655"/>
            <a:ext cx="6910765" cy="3604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133191"/>
      </p:ext>
    </p:extLst>
  </p:cSld>
  <p:clrMapOvr>
    <a:masterClrMapping/>
  </p:clrMapOvr>
</p:sld>
</file>

<file path=ppt/theme/theme1.xml><?xml version="1.0" encoding="utf-8"?>
<a:theme xmlns:a="http://schemas.openxmlformats.org/drawingml/2006/main" name="9_Legend 1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all Presentation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  <a:ln>
          <a:noFill/>
        </a:ln>
      </a:spPr>
      <a:bodyPr wrap="square" rtlCol="0">
        <a:spAutoFit/>
      </a:bodyPr>
      <a:lstStyle>
        <a:defPPr algn="l"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IXPE M-CDR Template 16x9.potx" id="{C372CD43-4DF0-4CE6-AE3E-9CE692DC78DA}" vid="{F46A0384-A3D0-4A59-91DE-58C46E02F5A6}"/>
    </a:ext>
  </a:extLst>
</a:theme>
</file>

<file path=ppt/theme/theme10.xml><?xml version="1.0" encoding="utf-8"?>
<a:theme xmlns:a="http://schemas.openxmlformats.org/drawingml/2006/main" name="18_Legend 1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all Presentation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  <a:ln>
          <a:noFill/>
        </a:ln>
      </a:spPr>
      <a:bodyPr wrap="square" rtlCol="0">
        <a:spAutoFit/>
      </a:bodyPr>
      <a:lstStyle>
        <a:defPPr algn="l"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IXPE M-CDR Template 16x9.potx" id="{C372CD43-4DF0-4CE6-AE3E-9CE692DC78DA}" vid="{F46A0384-A3D0-4A59-91DE-58C46E02F5A6}"/>
    </a:ext>
  </a:ext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1_Legend 1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all Presentation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  <a:ln>
          <a:noFill/>
        </a:ln>
      </a:spPr>
      <a:bodyPr wrap="square" rtlCol="0">
        <a:spAutoFit/>
      </a:bodyPr>
      <a:lstStyle>
        <a:defPPr algn="l"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IXPE M-CDR Template 16x9.potx" id="{C372CD43-4DF0-4CE6-AE3E-9CE692DC78DA}" vid="{F46A0384-A3D0-4A59-91DE-58C46E02F5A6}"/>
    </a:ext>
  </a:extLst>
</a:theme>
</file>

<file path=ppt/theme/theme3.xml><?xml version="1.0" encoding="utf-8"?>
<a:theme xmlns:a="http://schemas.openxmlformats.org/drawingml/2006/main" name="10_Legend 1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all Presentation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  <a:ln>
          <a:noFill/>
        </a:ln>
      </a:spPr>
      <a:bodyPr wrap="square" rtlCol="0">
        <a:spAutoFit/>
      </a:bodyPr>
      <a:lstStyle>
        <a:defPPr algn="l"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IXPE M-CDR Template 16x9.potx" id="{C372CD43-4DF0-4CE6-AE3E-9CE692DC78DA}" vid="{F46A0384-A3D0-4A59-91DE-58C46E02F5A6}"/>
    </a:ext>
  </a:extLst>
</a:theme>
</file>

<file path=ppt/theme/theme4.xml><?xml version="1.0" encoding="utf-8"?>
<a:theme xmlns:a="http://schemas.openxmlformats.org/drawingml/2006/main" name="12_Legend 1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all Presentation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  <a:ln>
          <a:noFill/>
        </a:ln>
      </a:spPr>
      <a:bodyPr wrap="square" rtlCol="0">
        <a:spAutoFit/>
      </a:bodyPr>
      <a:lstStyle>
        <a:defPPr algn="l"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IXPE M-CDR Template 16x9.potx" id="{C372CD43-4DF0-4CE6-AE3E-9CE692DC78DA}" vid="{F46A0384-A3D0-4A59-91DE-58C46E02F5A6}"/>
    </a:ext>
  </a:extLst>
</a:theme>
</file>

<file path=ppt/theme/theme5.xml><?xml version="1.0" encoding="utf-8"?>
<a:theme xmlns:a="http://schemas.openxmlformats.org/drawingml/2006/main" name="Legend 1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all Presentation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  <a:ln>
          <a:noFill/>
        </a:ln>
      </a:spPr>
      <a:bodyPr wrap="square" rtlCol="0">
        <a:spAutoFit/>
      </a:bodyPr>
      <a:lstStyle>
        <a:defPPr algn="l"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IXPE M-CDR Template 16x9.potx" id="{C372CD43-4DF0-4CE6-AE3E-9CE692DC78DA}" vid="{F46A0384-A3D0-4A59-91DE-58C46E02F5A6}"/>
    </a:ext>
  </a:extLst>
</a:theme>
</file>

<file path=ppt/theme/theme6.xml><?xml version="1.0" encoding="utf-8"?>
<a:theme xmlns:a="http://schemas.openxmlformats.org/drawingml/2006/main" name="2_Legend 1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all Presentation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  <a:ln>
          <a:noFill/>
        </a:ln>
      </a:spPr>
      <a:bodyPr wrap="square" rtlCol="0">
        <a:spAutoFit/>
      </a:bodyPr>
      <a:lstStyle>
        <a:defPPr algn="l"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IXPE M-CDR Template 16x9.potx" id="{C372CD43-4DF0-4CE6-AE3E-9CE692DC78DA}" vid="{F46A0384-A3D0-4A59-91DE-58C46E02F5A6}"/>
    </a:ext>
  </a:extLst>
</a:theme>
</file>

<file path=ppt/theme/theme7.xml><?xml version="1.0" encoding="utf-8"?>
<a:theme xmlns:a="http://schemas.openxmlformats.org/drawingml/2006/main" name="3_Legend 1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all Presentation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  <a:ln>
          <a:noFill/>
        </a:ln>
      </a:spPr>
      <a:bodyPr wrap="square" rtlCol="0">
        <a:spAutoFit/>
      </a:bodyPr>
      <a:lstStyle>
        <a:defPPr algn="l"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IXPE M-CDR Template 16x9.potx" id="{C372CD43-4DF0-4CE6-AE3E-9CE692DC78DA}" vid="{F46A0384-A3D0-4A59-91DE-58C46E02F5A6}"/>
    </a:ext>
  </a:extLst>
</a:theme>
</file>

<file path=ppt/theme/theme8.xml><?xml version="1.0" encoding="utf-8"?>
<a:theme xmlns:a="http://schemas.openxmlformats.org/drawingml/2006/main" name="5_Legend 1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all Presentation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  <a:ln>
          <a:noFill/>
        </a:ln>
      </a:spPr>
      <a:bodyPr wrap="square" rtlCol="0">
        <a:spAutoFit/>
      </a:bodyPr>
      <a:lstStyle>
        <a:defPPr algn="l"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IXPE M-CDR Template 16x9.potx" id="{C372CD43-4DF0-4CE6-AE3E-9CE692DC78DA}" vid="{F46A0384-A3D0-4A59-91DE-58C46E02F5A6}"/>
    </a:ext>
  </a:extLst>
</a:theme>
</file>

<file path=ppt/theme/theme9.xml><?xml version="1.0" encoding="utf-8"?>
<a:theme xmlns:a="http://schemas.openxmlformats.org/drawingml/2006/main" name="8_Legend 1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all Presentation">
      <a:majorFont>
        <a:latin typeface="Arial Narrow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  <a:ln>
          <a:noFill/>
        </a:ln>
      </a:spPr>
      <a:bodyPr wrap="square" rtlCol="0">
        <a:spAutoFit/>
      </a:bodyPr>
      <a:lstStyle>
        <a:defPPr algn="l">
          <a:defRPr sz="1600"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IXPE M-CDR Template 16x9.potx" id="{C372CD43-4DF0-4CE6-AE3E-9CE692DC78DA}" vid="{F46A0384-A3D0-4A59-91DE-58C46E02F5A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7999</TotalTime>
  <Words>1248</Words>
  <Application>Microsoft Office PowerPoint</Application>
  <PresentationFormat>Widescreen</PresentationFormat>
  <Paragraphs>240</Paragraphs>
  <Slides>19</Slides>
  <Notes>10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11</vt:i4>
      </vt:variant>
      <vt:variant>
        <vt:lpstr>Titoli diapositive</vt:lpstr>
      </vt:variant>
      <vt:variant>
        <vt:i4>19</vt:i4>
      </vt:variant>
    </vt:vector>
  </HeadingPairs>
  <TitlesOfParts>
    <vt:vector size="37" baseType="lpstr">
      <vt:lpstr>Aptos</vt:lpstr>
      <vt:lpstr>Arial</vt:lpstr>
      <vt:lpstr>Arial Narrow</vt:lpstr>
      <vt:lpstr>Calibri</vt:lpstr>
      <vt:lpstr>Calibri Light</vt:lpstr>
      <vt:lpstr>Courier New</vt:lpstr>
      <vt:lpstr>Times New Roman</vt:lpstr>
      <vt:lpstr>9_Legend 1a</vt:lpstr>
      <vt:lpstr>11_Legend 1a</vt:lpstr>
      <vt:lpstr>10_Legend 1a</vt:lpstr>
      <vt:lpstr>12_Legend 1a</vt:lpstr>
      <vt:lpstr>Legend 1a</vt:lpstr>
      <vt:lpstr>2_Legend 1a</vt:lpstr>
      <vt:lpstr>3_Legend 1a</vt:lpstr>
      <vt:lpstr>5_Legend 1a</vt:lpstr>
      <vt:lpstr>8_Legend 1a</vt:lpstr>
      <vt:lpstr>18_Legend 1a</vt:lpstr>
      <vt:lpstr>Office Theme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Magnetars 2-10 keV energy band </vt:lpstr>
      <vt:lpstr>eXTP  (CSNA, in 2030) </vt:lpstr>
      <vt:lpstr>Presentazione standard di PowerPoint</vt:lpstr>
      <vt:lpstr>Presentazione standard di PowerPoint</vt:lpstr>
      <vt:lpstr>Presentazione standard di PowerPoint</vt:lpstr>
      <vt:lpstr>Real data from a Detector early prototype </vt:lpstr>
      <vt:lpstr>The EXPO mission overview</vt:lpstr>
      <vt:lpstr>Presentazione standard di PowerPoint</vt:lpstr>
      <vt:lpstr>The proposed EXPO payload and  consortium institution.</vt:lpstr>
      <vt:lpstr>Presentazione standard di PowerPoint</vt:lpstr>
      <vt:lpstr>Presentazione standard di PowerPoint</vt:lpstr>
      <vt:lpstr>Photoelectric Imaging Polarimetry above 6 keV:  In SNRs features are not simple extensions of low energy ones</vt:lpstr>
      <vt:lpstr>Presentazione standard di PowerPoint</vt:lpstr>
      <vt:lpstr>Time-line of M-8. Launch around 2041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Paolo Soffitta</dc:creator>
  <cp:lastModifiedBy>Paolo Soffitta</cp:lastModifiedBy>
  <cp:revision>267</cp:revision>
  <dcterms:created xsi:type="dcterms:W3CDTF">2023-07-03T10:27:06Z</dcterms:created>
  <dcterms:modified xsi:type="dcterms:W3CDTF">2025-11-21T00:35:37Z</dcterms:modified>
</cp:coreProperties>
</file>