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5" r:id="rId2"/>
    <p:sldId id="276" r:id="rId3"/>
    <p:sldId id="265" r:id="rId4"/>
    <p:sldId id="282" r:id="rId5"/>
    <p:sldId id="278" r:id="rId6"/>
    <p:sldId id="279" r:id="rId7"/>
    <p:sldId id="280" r:id="rId8"/>
    <p:sldId id="281" r:id="rId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C70448-AA52-404E-BFC4-A22D0E6367F6}" v="92" dt="2023-09-27T07:21:41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76"/>
    <p:restoredTop sz="90702"/>
  </p:normalViewPr>
  <p:slideViewPr>
    <p:cSldViewPr snapToGrid="0" snapToObjects="1">
      <p:cViewPr varScale="1">
        <p:scale>
          <a:sx n="170" d="100"/>
          <a:sy n="170" d="100"/>
        </p:scale>
        <p:origin x="200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00949-5E2C-044F-8BCC-754800265B5C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BC727-188A-6D43-9E75-2371BA469B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100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C727-188A-6D43-9E75-2371BA469B5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7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C727-188A-6D43-9E75-2371BA469B5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459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BC727-188A-6D43-9E75-2371BA469B5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9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A751D-E3F4-9740-8FD9-E46926991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AC6C43-9D62-CA40-8C08-F8B1C80D5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5353B-9143-DB4B-A0A3-7184E768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3F486-C0B4-E745-ABDD-C4958B821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3AAB-E93F-B041-891D-ADEE5DFD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46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495F-A6D5-C24C-A06C-0B08E526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775776-59B8-6A49-95B6-5183BB2C1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4CC89-F790-E342-A86C-EF5FF2B3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45AEA-0B42-A04D-9F77-70C2144B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7130D-7EB5-4D4C-9EB7-95DAB36C1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3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0E773-2A8B-D242-9295-180978D57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9E3C1-230D-FB45-ADE8-EAD959302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9C8FD-C9AD-704C-A796-1D1D3B14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AF7FA-AD1A-3140-9E21-3896C47FC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64AE-416D-394E-8334-CF57B420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80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C5662-5DAB-8045-8367-27667346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0ABBC-B810-0D4F-AE90-A0FAFE112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A939E-7F5B-684E-9B8A-BFFE4731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D559-A6B5-AC45-B0D5-9B66B399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1859B-7792-0748-9A16-69D187FB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74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DF30-12CE-B840-9A3A-D33A57580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F031F-6C8F-BF4C-AB36-25D60A1DC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6865C-E2D6-CD44-92A3-2B513656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E9DD2-8BBF-744A-B10B-0642CD38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2A08-A2BE-0943-90DC-0111C3C22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27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A8D3B-3E07-3F4A-AB9F-72B4E9ED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ACE05-25B3-9B4E-997E-2CE1F8C4A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339B1-6FB4-0A4C-B229-F2A2CF1D7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5AC2D-38F6-F147-B1BE-40197AC69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F9F7D-6E2F-AD48-8572-65B8AF459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747F6-2919-7A4D-BDA8-E43DE9E4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25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75A6-60DB-3043-BA0F-9B640C68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02CD9-B6DD-0545-B112-ABABAE1CA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D963A-2577-9F42-AB3D-00A9D6D43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EDCBE6-93A3-C64F-AC22-BB03248CE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7B774-BA7F-B047-A831-11FE4FA19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811724-DDE2-ED4D-B92C-9C9C58B75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B0A0F-D2EC-C745-90DA-FD83B05B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B03286-BB3E-7944-B94B-41B2FB49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9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6066E-EF65-8D4D-9223-E9C8F18F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9E506-51F3-074C-991A-9B1E77FC9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510D1-B756-7D4F-B5A6-1527A60F1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3872B-3A55-4F46-962F-363ACF4B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17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3E43C8-7188-A941-B662-E1C8E9D1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25A6C-A9C6-EC4F-B019-CDCECE76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7A557-440E-FE4F-AD26-A82E1D1E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77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B04C-6392-8D4B-8331-DA79B4F4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82EEF-933F-2B4B-BA2A-5E65EC869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9D6AE-AB27-E84D-B24F-D329B264B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9243E-FDB4-F642-8D15-7E662729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E0524-B104-4541-ACA1-C1E37A3C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ED733D-78C3-1F4E-91EC-0A68CC31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49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1C0C-9252-BB44-8B39-6A08E74C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1626D9-E1EC-7947-BD8E-03258F844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85E51-574F-6A4E-8AD6-1FAB52545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41A0F-131B-1F40-B982-E43D5300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4D2E1-705C-FE4E-B45A-3E81D39A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C70D1-FDAE-5445-BF61-241EE30A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41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482DEF-AEB0-1944-B11B-DAAFBC16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DDF8F-A397-0747-94AB-65A4B2BFC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10FCA-A32A-0147-ACEE-83335EA6F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AC2AE-B200-E142-BBDB-8B9EC0295368}" type="datetimeFigureOut">
              <a:rPr lang="en-GB" smtClean="0"/>
              <a:t>20/11/2025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18E2B-63AB-004A-94BE-5CF582578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3A78E-6164-A34B-A44A-D2C266ADF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AE511-9F64-6541-8B01-3783385D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39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lustris_movie_cube_sub_frame.mp4" descr="illustris_movie_cube_sub_frame.mp4">
            <a:hlinkClick r:id="" action="ppaction://media"/>
            <a:extLst>
              <a:ext uri="{FF2B5EF4-FFF2-40B4-BE49-F238E27FC236}">
                <a16:creationId xmlns:a16="http://schemas.microsoft.com/office/drawing/2014/main" id="{C55B43E1-6033-C444-AD16-2128A8BCA7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9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AAC41-8CC5-FC43-9AB0-4D49840F4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BD26C-D15B-524B-9933-9990C10C7491}"/>
              </a:ext>
            </a:extLst>
          </p:cNvPr>
          <p:cNvSpPr txBox="1"/>
          <p:nvPr/>
        </p:nvSpPr>
        <p:spPr>
          <a:xfrm>
            <a:off x="7122909" y="2277001"/>
            <a:ext cx="50690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100-1000s of galaxies in a volume similar to that between the Milky Way and Andromeda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If you look with your eyes, you see the </a:t>
            </a:r>
            <a:r>
              <a:rPr lang="en-GB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galaxies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If you look with X-ray eyes, you see </a:t>
            </a:r>
            <a:r>
              <a:rPr lang="en-GB" sz="2400" dirty="0">
                <a:solidFill>
                  <a:srgbClr val="7030A0"/>
                </a:solidFill>
              </a:rPr>
              <a:t>diffuse gas with 10</a:t>
            </a:r>
            <a:r>
              <a:rPr lang="en-GB" sz="2400" baseline="30000" dirty="0">
                <a:solidFill>
                  <a:srgbClr val="7030A0"/>
                </a:solidFill>
              </a:rPr>
              <a:t>6-7</a:t>
            </a:r>
            <a:r>
              <a:rPr lang="en-GB" sz="2400" dirty="0">
                <a:solidFill>
                  <a:srgbClr val="7030A0"/>
                </a:solidFill>
              </a:rPr>
              <a:t> K degrees </a:t>
            </a:r>
            <a:r>
              <a:rPr lang="en-GB" sz="2400" dirty="0"/>
              <a:t>(85% of mass)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0BC3EA-4DA7-7C41-A17D-AF03690A7A8F}"/>
              </a:ext>
            </a:extLst>
          </p:cNvPr>
          <p:cNvSpPr txBox="1"/>
          <p:nvPr/>
        </p:nvSpPr>
        <p:spPr>
          <a:xfrm>
            <a:off x="190245" y="177971"/>
            <a:ext cx="3736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Galaxy Cluster XLSSC006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45DC6-8A09-5348-A6EE-1FEE43BB497F}"/>
              </a:ext>
            </a:extLst>
          </p:cNvPr>
          <p:cNvSpPr txBox="1"/>
          <p:nvPr/>
        </p:nvSpPr>
        <p:spPr>
          <a:xfrm>
            <a:off x="4103108" y="6404358"/>
            <a:ext cx="2609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rgbClr val="FFFF00"/>
                </a:solidFill>
              </a:rPr>
              <a:t>Credit: ESA/XMM-Newton (X-rays) </a:t>
            </a:r>
          </a:p>
          <a:p>
            <a:pPr algn="r"/>
            <a:r>
              <a:rPr lang="en-GB" sz="1200" dirty="0">
                <a:solidFill>
                  <a:srgbClr val="FFFF00"/>
                </a:solidFill>
              </a:rPr>
              <a:t>CFHT (optical), XXL Survey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F505E4-C9E3-4C41-BC40-9196128E5BA9}"/>
              </a:ext>
            </a:extLst>
          </p:cNvPr>
          <p:cNvSpPr txBox="1"/>
          <p:nvPr/>
        </p:nvSpPr>
        <p:spPr>
          <a:xfrm>
            <a:off x="7320466" y="242496"/>
            <a:ext cx="4413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L" sz="2400" b="1" dirty="0"/>
              <a:t>Special places in the Universe #1:</a:t>
            </a:r>
          </a:p>
          <a:p>
            <a:pPr algn="ctr"/>
            <a:endParaRPr lang="en-NL" sz="2400" b="1" dirty="0"/>
          </a:p>
          <a:p>
            <a:pPr algn="ctr"/>
            <a:r>
              <a:rPr lang="en-NL" sz="2400" b="1" dirty="0">
                <a:solidFill>
                  <a:srgbClr val="7030A0"/>
                </a:solidFill>
              </a:rPr>
              <a:t>Galaxy Clusters</a:t>
            </a:r>
          </a:p>
        </p:txBody>
      </p:sp>
    </p:spTree>
    <p:extLst>
      <p:ext uri="{BB962C8B-B14F-4D97-AF65-F5344CB8AC3E}">
        <p14:creationId xmlns:p14="http://schemas.microsoft.com/office/powerpoint/2010/main" val="17845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ght orange circle in space&#10;&#10;AI-generated content may be incorrect.">
            <a:extLst>
              <a:ext uri="{FF2B5EF4-FFF2-40B4-BE49-F238E27FC236}">
                <a16:creationId xmlns:a16="http://schemas.microsoft.com/office/drawing/2014/main" id="{AB4B1A36-BF7B-2449-BD03-4A3633B559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98" r="2" b="8871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95CE467-2D49-A315-3367-901C4DEA2518}"/>
              </a:ext>
            </a:extLst>
          </p:cNvPr>
          <p:cNvSpPr txBox="1"/>
          <p:nvPr/>
        </p:nvSpPr>
        <p:spPr>
          <a:xfrm>
            <a:off x="6921407" y="6580991"/>
            <a:ext cx="5270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noProof="0" dirty="0">
                <a:solidFill>
                  <a:srgbClr val="FFFF00"/>
                </a:solidFill>
              </a:rPr>
              <a:t>Image of the black hole at the centre of the Milky Way. Credit: EHT 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90400-A4C7-20B0-8317-D2A3D92485CE}"/>
              </a:ext>
            </a:extLst>
          </p:cNvPr>
          <p:cNvSpPr txBox="1"/>
          <p:nvPr/>
        </p:nvSpPr>
        <p:spPr>
          <a:xfrm>
            <a:off x="4379996" y="110515"/>
            <a:ext cx="49230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noProof="0" dirty="0">
                <a:solidFill>
                  <a:srgbClr val="FFFF00"/>
                </a:solidFill>
              </a:rPr>
              <a:t>Special places in the Universe #2</a:t>
            </a:r>
          </a:p>
          <a:p>
            <a:endParaRPr lang="en-GB" sz="2800" noProof="0" dirty="0">
              <a:solidFill>
                <a:srgbClr val="FFFF00"/>
              </a:solidFill>
            </a:endParaRPr>
          </a:p>
          <a:p>
            <a:pPr algn="ctr"/>
            <a:r>
              <a:rPr lang="en-GB" sz="2800" noProof="0" dirty="0">
                <a:solidFill>
                  <a:srgbClr val="FFFF00"/>
                </a:solidFill>
              </a:rPr>
              <a:t>Black Holes</a:t>
            </a:r>
            <a:endParaRPr lang="en-GB" sz="2400" noProof="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37030-E6BC-C8A5-8A60-EB8D30B39C77}"/>
              </a:ext>
            </a:extLst>
          </p:cNvPr>
          <p:cNvSpPr txBox="1"/>
          <p:nvPr/>
        </p:nvSpPr>
        <p:spPr>
          <a:xfrm>
            <a:off x="0" y="210016"/>
            <a:ext cx="39533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rgbClr val="FFFF00"/>
                </a:solidFill>
              </a:rPr>
              <a:t>Most galaxies host a giant </a:t>
            </a:r>
            <a:r>
              <a:rPr lang="en-NL" sz="2400" b="1" dirty="0">
                <a:solidFill>
                  <a:srgbClr val="FFFF00"/>
                </a:solidFill>
              </a:rPr>
              <a:t>black hole</a:t>
            </a:r>
            <a:r>
              <a:rPr lang="en-NL" sz="2400" dirty="0">
                <a:solidFill>
                  <a:srgbClr val="FFFF00"/>
                </a:solidFill>
              </a:rPr>
              <a:t> at their centre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rgbClr val="FFFF00"/>
                </a:solidFill>
              </a:rPr>
              <a:t>Mass: 1 million to 10 billion times the mass of the Sun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rgbClr val="FFFF00"/>
                </a:solidFill>
              </a:rPr>
              <a:t>~10% of black holes are ”</a:t>
            </a:r>
            <a:r>
              <a:rPr lang="en-NL" sz="2400" b="1" dirty="0">
                <a:solidFill>
                  <a:srgbClr val="FFFF00"/>
                </a:solidFill>
              </a:rPr>
              <a:t>active</a:t>
            </a:r>
            <a:r>
              <a:rPr lang="en-NL" sz="2400" dirty="0">
                <a:solidFill>
                  <a:srgbClr val="FFFF00"/>
                </a:solidFill>
              </a:rPr>
              <a:t>”: emit more light than the stars in the galaxy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rgbClr val="FFFF00"/>
                </a:solidFill>
              </a:rPr>
              <a:t>Black holes are laboratories of extreme physics and General Relativity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FF00"/>
                </a:solidFill>
              </a:rPr>
              <a:t>P</a:t>
            </a:r>
            <a:r>
              <a:rPr lang="en-NL" sz="2400" dirty="0">
                <a:solidFill>
                  <a:srgbClr val="FFFF00"/>
                </a:solidFill>
              </a:rPr>
              <a:t>article with high velocities roam in their surroundings</a:t>
            </a:r>
          </a:p>
        </p:txBody>
      </p:sp>
    </p:spTree>
    <p:extLst>
      <p:ext uri="{BB962C8B-B14F-4D97-AF65-F5344CB8AC3E}">
        <p14:creationId xmlns:p14="http://schemas.microsoft.com/office/powerpoint/2010/main" val="10156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diagram of a scientific experiment&#10;&#10;AI-generated content may be incorrect.">
            <a:extLst>
              <a:ext uri="{FF2B5EF4-FFF2-40B4-BE49-F238E27FC236}">
                <a16:creationId xmlns:a16="http://schemas.microsoft.com/office/drawing/2014/main" id="{7ECD88D2-5FE9-232A-5614-2987F552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27226"/>
            <a:ext cx="11277600" cy="400354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A4B87A0-CCFF-3531-0261-D6E2845B9E56}"/>
              </a:ext>
            </a:extLst>
          </p:cNvPr>
          <p:cNvCxnSpPr>
            <a:cxnSpLocks/>
          </p:cNvCxnSpPr>
          <p:nvPr/>
        </p:nvCxnSpPr>
        <p:spPr>
          <a:xfrm flipV="1">
            <a:off x="8282066" y="1836295"/>
            <a:ext cx="644577" cy="464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CFE8367-0498-E2D3-C1CA-4A436A687598}"/>
              </a:ext>
            </a:extLst>
          </p:cNvPr>
          <p:cNvSpPr txBox="1"/>
          <p:nvPr/>
        </p:nvSpPr>
        <p:spPr>
          <a:xfrm>
            <a:off x="8514413" y="1530641"/>
            <a:ext cx="26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~25% of the speed of light</a:t>
            </a:r>
          </a:p>
        </p:txBody>
      </p:sp>
    </p:spTree>
    <p:extLst>
      <p:ext uri="{BB962C8B-B14F-4D97-AF65-F5344CB8AC3E}">
        <p14:creationId xmlns:p14="http://schemas.microsoft.com/office/powerpoint/2010/main" val="244690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tructure made of white rectangular objects&#10;&#10;AI-generated content may be incorrect.">
            <a:extLst>
              <a:ext uri="{FF2B5EF4-FFF2-40B4-BE49-F238E27FC236}">
                <a16:creationId xmlns:a16="http://schemas.microsoft.com/office/drawing/2014/main" id="{C290652E-9C2F-CB3B-572C-BA35A3E98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451187" y="2792067"/>
            <a:ext cx="6013676" cy="1654320"/>
          </a:xfrm>
          <a:prstGeom prst="rect">
            <a:avLst/>
          </a:prstGeom>
        </p:spPr>
      </p:pic>
      <p:pic>
        <p:nvPicPr>
          <p:cNvPr id="20" name="Picture 19" descr="A satellite in space with stars and clouds&#10;&#10;AI-generated content may be incorrect.">
            <a:extLst>
              <a:ext uri="{FF2B5EF4-FFF2-40B4-BE49-F238E27FC236}">
                <a16:creationId xmlns:a16="http://schemas.microsoft.com/office/drawing/2014/main" id="{56D52CEA-87EB-0763-C248-F9A13E1D13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0"/>
            <a:ext cx="12693643" cy="7157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1B6D12-956F-937F-2EC9-26093D79AF29}"/>
              </a:ext>
            </a:extLst>
          </p:cNvPr>
          <p:cNvSpPr txBox="1"/>
          <p:nvPr/>
        </p:nvSpPr>
        <p:spPr>
          <a:xfrm>
            <a:off x="-17949" y="150724"/>
            <a:ext cx="12209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b="1" dirty="0">
                <a:solidFill>
                  <a:srgbClr val="7030A0"/>
                </a:solidFill>
              </a:rPr>
              <a:t>NewAthena is the future observatory of the European Space Agency to study of X-ray Universe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AB2BCFC4-7D45-ADA3-4F4D-0B5E671DFAC2}"/>
              </a:ext>
            </a:extLst>
          </p:cNvPr>
          <p:cNvSpPr/>
          <p:nvPr/>
        </p:nvSpPr>
        <p:spPr>
          <a:xfrm>
            <a:off x="128885" y="1019331"/>
            <a:ext cx="200899" cy="5531371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2A4C-EF8B-E858-C2C0-ACDF37D7273C}"/>
              </a:ext>
            </a:extLst>
          </p:cNvPr>
          <p:cNvSpPr txBox="1"/>
          <p:nvPr/>
        </p:nvSpPr>
        <p:spPr>
          <a:xfrm>
            <a:off x="156557" y="360035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2.5 m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40CF489-3A49-97D2-870D-8F82F9D5F5F4}"/>
              </a:ext>
            </a:extLst>
          </p:cNvPr>
          <p:cNvSpPr/>
          <p:nvPr/>
        </p:nvSpPr>
        <p:spPr>
          <a:xfrm>
            <a:off x="2616386" y="3389555"/>
            <a:ext cx="2182546" cy="5940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FCE41A-4851-C1EA-355C-2A4D22BF7642}"/>
              </a:ext>
            </a:extLst>
          </p:cNvPr>
          <p:cNvSpPr txBox="1"/>
          <p:nvPr/>
        </p:nvSpPr>
        <p:spPr>
          <a:xfrm>
            <a:off x="2522944" y="2596362"/>
            <a:ext cx="22759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dirty="0"/>
              <a:t>The largest X-ray mirror ever designed</a:t>
            </a:r>
          </a:p>
          <a:p>
            <a:pPr algn="ctr"/>
            <a:r>
              <a:rPr lang="en-NL" sz="1200" dirty="0"/>
              <a:t>[led by ESA] </a:t>
            </a: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DB4A336A-C613-E187-27CA-D8D3F132114C}"/>
              </a:ext>
            </a:extLst>
          </p:cNvPr>
          <p:cNvSpPr/>
          <p:nvPr/>
        </p:nvSpPr>
        <p:spPr>
          <a:xfrm>
            <a:off x="5007755" y="1608542"/>
            <a:ext cx="547305" cy="3997997"/>
          </a:xfrm>
          <a:prstGeom prst="lef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D25D9-BB02-8C38-72A4-9C32FE9DFCE0}"/>
              </a:ext>
            </a:extLst>
          </p:cNvPr>
          <p:cNvSpPr txBox="1"/>
          <p:nvPr/>
        </p:nvSpPr>
        <p:spPr>
          <a:xfrm>
            <a:off x="0" y="6626065"/>
            <a:ext cx="2881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noProof="0" dirty="0"/>
              <a:t>Bavdaz et al., 2021, SPIE, 11822, 1182205-1</a:t>
            </a:r>
          </a:p>
        </p:txBody>
      </p:sp>
      <p:pic>
        <p:nvPicPr>
          <p:cNvPr id="14" name="Picture 13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EE792EE8-6B5C-B5E0-EDA3-7A5DD1CE1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883" y="798755"/>
            <a:ext cx="3492500" cy="2590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A6D738-49BC-B90B-D2D9-B23459880409}"/>
              </a:ext>
            </a:extLst>
          </p:cNvPr>
          <p:cNvSpPr txBox="1"/>
          <p:nvPr/>
        </p:nvSpPr>
        <p:spPr>
          <a:xfrm>
            <a:off x="9377605" y="1031476"/>
            <a:ext cx="2516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Wide Field Imager</a:t>
            </a:r>
          </a:p>
          <a:p>
            <a:r>
              <a:rPr lang="en-NL" sz="1200" dirty="0"/>
              <a:t>[led by MPE, Germany]</a:t>
            </a:r>
          </a:p>
          <a:p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Large-field-of-view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Moderate resolution spectra</a:t>
            </a:r>
          </a:p>
        </p:txBody>
      </p:sp>
      <p:pic>
        <p:nvPicPr>
          <p:cNvPr id="17" name="Picture 16" descr="A close-up of a machine&#10;&#10;AI-generated content may be incorrect.">
            <a:extLst>
              <a:ext uri="{FF2B5EF4-FFF2-40B4-BE49-F238E27FC236}">
                <a16:creationId xmlns:a16="http://schemas.microsoft.com/office/drawing/2014/main" id="{8010AB78-B8C2-64C4-CF9A-A50E485F0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403" y="4239097"/>
            <a:ext cx="3598742" cy="23869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023324-9667-7B03-6218-4DCD26F1F428}"/>
              </a:ext>
            </a:extLst>
          </p:cNvPr>
          <p:cNvSpPr txBox="1"/>
          <p:nvPr/>
        </p:nvSpPr>
        <p:spPr>
          <a:xfrm>
            <a:off x="9468488" y="4367590"/>
            <a:ext cx="251626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b="1" dirty="0"/>
              <a:t>X-Ray Integral Field Unit</a:t>
            </a:r>
          </a:p>
          <a:p>
            <a:r>
              <a:rPr lang="en-NL" sz="1200" dirty="0"/>
              <a:t>[led by CNES/IRAP, France]</a:t>
            </a:r>
          </a:p>
          <a:p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High-resolution spectra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10A754-B27B-9132-A520-3E9BB4D306CA}"/>
              </a:ext>
            </a:extLst>
          </p:cNvPr>
          <p:cNvSpPr txBox="1"/>
          <p:nvPr/>
        </p:nvSpPr>
        <p:spPr>
          <a:xfrm>
            <a:off x="6815170" y="3468446"/>
            <a:ext cx="512486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NL" sz="2000" b="1" dirty="0">
                <a:solidFill>
                  <a:schemeClr val="accent1">
                    <a:lumMod val="50000"/>
                  </a:schemeClr>
                </a:solidFill>
              </a:rPr>
              <a:t>Czech Republic contributes to sensitive space electronics for both instruments</a:t>
            </a:r>
          </a:p>
        </p:txBody>
      </p:sp>
    </p:spTree>
    <p:extLst>
      <p:ext uri="{BB962C8B-B14F-4D97-AF65-F5344CB8AC3E}">
        <p14:creationId xmlns:p14="http://schemas.microsoft.com/office/powerpoint/2010/main" val="42367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AI-generated content may be incorrect.">
            <a:extLst>
              <a:ext uri="{FF2B5EF4-FFF2-40B4-BE49-F238E27FC236}">
                <a16:creationId xmlns:a16="http://schemas.microsoft.com/office/drawing/2014/main" id="{F112B098-E5A6-86CA-0B32-EB10FFBC8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278"/>
            <a:ext cx="6880485" cy="68945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C3E406-3088-7A68-565F-B2E6F998B2E1}"/>
              </a:ext>
            </a:extLst>
          </p:cNvPr>
          <p:cNvSpPr txBox="1"/>
          <p:nvPr/>
        </p:nvSpPr>
        <p:spPr>
          <a:xfrm>
            <a:off x="0" y="0"/>
            <a:ext cx="5758849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rgbClr val="FFFF00"/>
                </a:solidFill>
              </a:rPr>
              <a:t>NewAthena/WFI deep image of the X-ray sky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A820B-46A8-CAC7-5A2F-71EA31DCF5F8}"/>
              </a:ext>
            </a:extLst>
          </p:cNvPr>
          <p:cNvSpPr txBox="1"/>
          <p:nvPr/>
        </p:nvSpPr>
        <p:spPr>
          <a:xfrm>
            <a:off x="5000047" y="6599279"/>
            <a:ext cx="18804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rgbClr val="FFFF00"/>
                </a:solidFill>
              </a:rPr>
              <a:t>Credit: WFI Consortium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79F3C9-1B7A-B9B3-2DB7-D7FDB1A64B57}"/>
              </a:ext>
            </a:extLst>
          </p:cNvPr>
          <p:cNvSpPr txBox="1"/>
          <p:nvPr/>
        </p:nvSpPr>
        <p:spPr>
          <a:xfrm>
            <a:off x="6988153" y="461665"/>
            <a:ext cx="500583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NL" sz="2400" dirty="0"/>
              <a:t>NewAthena WFI will be the </a:t>
            </a:r>
            <a:r>
              <a:rPr lang="en-NL" sz="2400" b="1" dirty="0">
                <a:solidFill>
                  <a:srgbClr val="7030A0"/>
                </a:solidFill>
              </a:rPr>
              <a:t>fastest X-ray source hunters ever</a:t>
            </a:r>
            <a:endParaRPr lang="en-NL" sz="24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NL" dirty="0"/>
              <a:t>~10 times faster than </a:t>
            </a:r>
            <a:r>
              <a:rPr lang="en-NL" i="1" dirty="0"/>
              <a:t>Chandra</a:t>
            </a:r>
            <a:r>
              <a:rPr lang="en-NL" dirty="0"/>
              <a:t> (NASA) or XMM-Newton (ESA)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NL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NL" sz="2400" dirty="0"/>
              <a:t>It will perform (astro)physical measurements of about </a:t>
            </a:r>
            <a:r>
              <a:rPr lang="en-NL" sz="2400" b="1" dirty="0">
                <a:solidFill>
                  <a:srgbClr val="7030A0"/>
                </a:solidFill>
              </a:rPr>
              <a:t>half million sources</a:t>
            </a:r>
            <a:r>
              <a:rPr lang="en-NL" sz="2400" dirty="0"/>
              <a:t> in 5 years – most never seen before</a:t>
            </a:r>
          </a:p>
          <a:p>
            <a:pPr marL="285750" indent="-285750">
              <a:buFont typeface="Wingdings" pitchFamily="2" charset="2"/>
              <a:buChar char="Ø"/>
            </a:pPr>
            <a:endParaRPr lang="en-NL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NL" sz="2400" dirty="0"/>
              <a:t>It will identify </a:t>
            </a:r>
            <a:r>
              <a:rPr lang="en-NL" sz="2400" b="1" dirty="0">
                <a:solidFill>
                  <a:srgbClr val="7030A0"/>
                </a:solidFill>
              </a:rPr>
              <a:t>black holes </a:t>
            </a:r>
            <a:r>
              <a:rPr lang="en-NL" sz="2400" dirty="0"/>
              <a:t>down to when the Universe was just </a:t>
            </a:r>
            <a:r>
              <a:rPr lang="en-NL" sz="2400" b="1" dirty="0">
                <a:solidFill>
                  <a:srgbClr val="7030A0"/>
                </a:solidFill>
              </a:rPr>
              <a:t>~5% of its age </a:t>
            </a:r>
          </a:p>
          <a:p>
            <a:pPr marL="285750" indent="-285750">
              <a:buFont typeface="Wingdings" pitchFamily="2" charset="2"/>
              <a:buChar char="Ø"/>
            </a:pPr>
            <a:endParaRPr lang="en-NL" sz="2400" b="1" dirty="0">
              <a:solidFill>
                <a:srgbClr val="7030A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NL" sz="2400" dirty="0"/>
              <a:t>Key measurements to understand how stars, </a:t>
            </a:r>
            <a:r>
              <a:rPr lang="en-NL" sz="2400" b="1" dirty="0">
                <a:solidFill>
                  <a:srgbClr val="7030A0"/>
                </a:solidFill>
              </a:rPr>
              <a:t>galaxies and black holes (co)-evolve</a:t>
            </a:r>
            <a:endParaRPr lang="en-NL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aph of energy and energy&#10;&#10;AI-generated content may be incorrect.">
            <a:extLst>
              <a:ext uri="{FF2B5EF4-FFF2-40B4-BE49-F238E27FC236}">
                <a16:creationId xmlns:a16="http://schemas.microsoft.com/office/drawing/2014/main" id="{9D8E2ABF-EFFB-65FB-24A6-D6A547C4B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426" y="1289713"/>
            <a:ext cx="4704222" cy="4073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72386C-B266-4AFC-3C74-EB0B9D15E7F6}"/>
              </a:ext>
            </a:extLst>
          </p:cNvPr>
          <p:cNvSpPr txBox="1"/>
          <p:nvPr/>
        </p:nvSpPr>
        <p:spPr>
          <a:xfrm>
            <a:off x="157397" y="157398"/>
            <a:ext cx="6190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chemeClr val="accent1">
                    <a:lumMod val="50000"/>
                  </a:schemeClr>
                </a:solidFill>
              </a:rPr>
              <a:t>NewAthena X-IFU will have an unprecedented capability to spatially discriminate X-ray “colors”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sz="1200" dirty="0">
                <a:solidFill>
                  <a:schemeClr val="accent1">
                    <a:lumMod val="50000"/>
                  </a:schemeClr>
                </a:solidFill>
              </a:rPr>
              <a:t>[Astronomers call it “energy resolution”]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905093-DA64-3378-3A4E-6ADF7769D7A1}"/>
              </a:ext>
            </a:extLst>
          </p:cNvPr>
          <p:cNvSpPr txBox="1"/>
          <p:nvPr/>
        </p:nvSpPr>
        <p:spPr>
          <a:xfrm>
            <a:off x="120650" y="5869605"/>
            <a:ext cx="6389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b="1" dirty="0">
                <a:solidFill>
                  <a:schemeClr val="accent1">
                    <a:lumMod val="50000"/>
                  </a:schemeClr>
                </a:solidFill>
              </a:rPr>
              <a:t>To what extent and how do black holes determine the rate of stars produced in a galaxy?</a:t>
            </a:r>
            <a:endParaRPr lang="en-NL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F7D70-B1EB-3AF3-32D2-DC20D66185AE}"/>
              </a:ext>
            </a:extLst>
          </p:cNvPr>
          <p:cNvSpPr txBox="1"/>
          <p:nvPr/>
        </p:nvSpPr>
        <p:spPr>
          <a:xfrm>
            <a:off x="6735581" y="256250"/>
            <a:ext cx="529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sz="2400" b="1" dirty="0">
                <a:solidFill>
                  <a:schemeClr val="accent1">
                    <a:lumMod val="50000"/>
                  </a:schemeClr>
                </a:solidFill>
              </a:rPr>
              <a:t>How are elements (metals) produced and distributed through the cosmos?</a:t>
            </a:r>
            <a:endParaRPr lang="en-NL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FF1A75-0F7E-B53C-9643-3F0054F6C358}"/>
              </a:ext>
            </a:extLst>
          </p:cNvPr>
          <p:cNvSpPr txBox="1"/>
          <p:nvPr/>
        </p:nvSpPr>
        <p:spPr>
          <a:xfrm>
            <a:off x="291042" y="2682314"/>
            <a:ext cx="3987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chemeClr val="accent1">
                    <a:lumMod val="50000"/>
                  </a:schemeClr>
                </a:solidFill>
              </a:rPr>
              <a:t>This will allow us to answer questions such as:</a:t>
            </a:r>
            <a:endParaRPr lang="en-NL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20511-8DC8-247E-1392-372BA1BBDEA0}"/>
              </a:ext>
            </a:extLst>
          </p:cNvPr>
          <p:cNvSpPr txBox="1"/>
          <p:nvPr/>
        </p:nvSpPr>
        <p:spPr>
          <a:xfrm>
            <a:off x="6509888" y="5566036"/>
            <a:ext cx="5561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sz="2400" b="1" dirty="0">
                <a:solidFill>
                  <a:schemeClr val="accent1">
                    <a:lumMod val="50000"/>
                  </a:schemeClr>
                </a:solidFill>
              </a:rPr>
              <a:t>By what process do stars explosively die?</a:t>
            </a:r>
            <a:endParaRPr lang="en-NL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9A3A8C-26B5-15C0-021A-6FFA2D0DBE37}"/>
              </a:ext>
            </a:extLst>
          </p:cNvPr>
          <p:cNvSpPr txBox="1"/>
          <p:nvPr/>
        </p:nvSpPr>
        <p:spPr>
          <a:xfrm>
            <a:off x="9046565" y="2147509"/>
            <a:ext cx="3072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L" sz="2400" b="1" dirty="0">
                <a:solidFill>
                  <a:schemeClr val="accent1">
                    <a:lumMod val="50000"/>
                  </a:schemeClr>
                </a:solidFill>
              </a:rPr>
              <a:t>What stars and black holes polulated the first galaxies? </a:t>
            </a:r>
            <a:endParaRPr lang="en-NL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F79641-8629-CA87-9FC0-74E1A2EDF360}"/>
              </a:ext>
            </a:extLst>
          </p:cNvPr>
          <p:cNvSpPr txBox="1"/>
          <p:nvPr/>
        </p:nvSpPr>
        <p:spPr>
          <a:xfrm>
            <a:off x="9454838" y="6415053"/>
            <a:ext cx="265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b="1" dirty="0">
                <a:solidFill>
                  <a:schemeClr val="accent1">
                    <a:lumMod val="50000"/>
                  </a:schemeClr>
                </a:solidFill>
              </a:rPr>
              <a:t>… and many others</a:t>
            </a:r>
            <a:endParaRPr lang="en-NL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FC2CED-5ED1-E52D-E114-861F6E6127DB}"/>
              </a:ext>
            </a:extLst>
          </p:cNvPr>
          <p:cNvSpPr txBox="1"/>
          <p:nvPr/>
        </p:nvSpPr>
        <p:spPr>
          <a:xfrm>
            <a:off x="5816184" y="1679096"/>
            <a:ext cx="299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/>
              <a:t>Spectrum of the Perseus galaxy cluster</a:t>
            </a:r>
          </a:p>
        </p:txBody>
      </p:sp>
    </p:spTree>
    <p:extLst>
      <p:ext uri="{BB962C8B-B14F-4D97-AF65-F5344CB8AC3E}">
        <p14:creationId xmlns:p14="http://schemas.microsoft.com/office/powerpoint/2010/main" val="121222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are_ab_100_85_0030_2.mp4">
            <a:hlinkClick r:id="" action="ppaction://media"/>
            <a:extLst>
              <a:ext uri="{FF2B5EF4-FFF2-40B4-BE49-F238E27FC236}">
                <a16:creationId xmlns:a16="http://schemas.microsoft.com/office/drawing/2014/main" id="{A6711DB7-72F7-5113-362A-B5E7C2A935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945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E7F783-6AB0-8A8C-AFA8-A261159D1F26}"/>
              </a:ext>
            </a:extLst>
          </p:cNvPr>
          <p:cNvSpPr txBox="1"/>
          <p:nvPr/>
        </p:nvSpPr>
        <p:spPr>
          <a:xfrm>
            <a:off x="0" y="0"/>
            <a:ext cx="5067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solidFill>
                  <a:srgbClr val="FFFF00"/>
                </a:solidFill>
              </a:rPr>
              <a:t>Echo of a black hole. Credit: M. Dovciak (Astronomical Institute of CAS, Prague)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41186-B22D-50DB-A33F-BA7DBB11ECD2}"/>
              </a:ext>
            </a:extLst>
          </p:cNvPr>
          <p:cNvSpPr txBox="1"/>
          <p:nvPr/>
        </p:nvSpPr>
        <p:spPr>
          <a:xfrm>
            <a:off x="6047055" y="200234"/>
            <a:ext cx="58201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Astrophysical black holes can be described by charge, mass, and </a:t>
            </a:r>
            <a:r>
              <a:rPr lang="en-NL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spin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Only </a:t>
            </a:r>
            <a:r>
              <a:rPr lang="en-NL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X-ray spectra</a:t>
            </a:r>
            <a:r>
              <a:rPr lang="en-NL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can estimate the spin of massive black holes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spin distrubution (over many galaxies) is remnant of the galaxy evolution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NewAthena</a:t>
            </a:r>
            <a:r>
              <a:rPr lang="en-NL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will measure </a:t>
            </a:r>
            <a:r>
              <a:rPr lang="en-NL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spins over tens of massive black holes</a:t>
            </a:r>
            <a:r>
              <a:rPr lang="en-NL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in the Universe</a:t>
            </a:r>
          </a:p>
        </p:txBody>
      </p:sp>
    </p:spTree>
    <p:extLst>
      <p:ext uri="{BB962C8B-B14F-4D97-AF65-F5344CB8AC3E}">
        <p14:creationId xmlns:p14="http://schemas.microsoft.com/office/powerpoint/2010/main" val="787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504</Words>
  <Application>Microsoft Office PowerPoint</Application>
  <PresentationFormat>Widescreen</PresentationFormat>
  <Paragraphs>72</Paragraphs>
  <Slides>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Matteo Guainazzi (ESA)</dc:creator>
  <cp:lastModifiedBy>Matteo Guainazzi</cp:lastModifiedBy>
  <cp:revision>54</cp:revision>
  <dcterms:created xsi:type="dcterms:W3CDTF">2022-03-30T19:31:37Z</dcterms:created>
  <dcterms:modified xsi:type="dcterms:W3CDTF">2025-11-20T18:06:54Z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2023-03-17T12:36:14Z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3a1b4ab2-feef-4008-b91e-c816b63400eb</vt:lpwstr>
  </property>
  <property fmtid="{D5CDD505-2E9C-101B-9397-08002B2CF9AE}" pid="8" name="MSIP_Label_3976fa30-1907-4356-8241-62ea5e1c0256_ContentBits">
    <vt:lpwstr>0</vt:lpwstr>
  </property>
</Properties>
</file>