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9" r:id="rId1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35"/>
  </p:normalViewPr>
  <p:slideViewPr>
    <p:cSldViewPr snapToGrid="0">
      <p:cViewPr varScale="1">
        <p:scale>
          <a:sx n="57" d="100"/>
          <a:sy n="57" d="100"/>
        </p:scale>
        <p:origin x="37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xfrm>
            <a:off x="1143000" y="685800"/>
            <a:ext cx="4572000" cy="3429000"/>
          </a:xfrm>
          <a:prstGeom prst="rect">
            <a:avLst/>
          </a:prstGeom>
        </p:spPr>
        <p:txBody>
          <a:bodyPr/>
          <a:lstStyle/>
          <a:p>
            <a:endParaRPr/>
          </a:p>
        </p:txBody>
      </p:sp>
      <p:sp>
        <p:nvSpPr>
          <p:cNvPr id="135" name="Shape 13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93"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01" name="Sandy path between two hills leading to the ocean"/>
          <p:cNvSpPr>
            <a:spLocks noGrp="1"/>
          </p:cNvSpPr>
          <p:nvPr>
            <p:ph type="pic" sz="quarter" idx="21"/>
          </p:nvPr>
        </p:nvSpPr>
        <p:spPr>
          <a:xfrm>
            <a:off x="15300325" y="7048500"/>
            <a:ext cx="8324850" cy="5549900"/>
          </a:xfrm>
          <a:prstGeom prst="rect">
            <a:avLst/>
          </a:prstGeom>
        </p:spPr>
        <p:txBody>
          <a:bodyPr lIns="91439" tIns="45719" rIns="91439" bIns="45719" anchor="t">
            <a:noAutofit/>
          </a:bodyPr>
          <a:lstStyle/>
          <a:p>
            <a:endParaRPr/>
          </a:p>
        </p:txBody>
      </p:sp>
      <p:sp>
        <p:nvSpPr>
          <p:cNvPr id="102" name="Heron flying low over a beach with a short fence in the foreground"/>
          <p:cNvSpPr>
            <a:spLocks noGrp="1"/>
          </p:cNvSpPr>
          <p:nvPr>
            <p:ph type="pic" sz="quarter" idx="22"/>
          </p:nvPr>
        </p:nvSpPr>
        <p:spPr>
          <a:xfrm>
            <a:off x="15760700" y="863600"/>
            <a:ext cx="7404100" cy="7404100"/>
          </a:xfrm>
          <a:prstGeom prst="rect">
            <a:avLst/>
          </a:prstGeom>
        </p:spPr>
        <p:txBody>
          <a:bodyPr lIns="91439" tIns="45719" rIns="91439" bIns="45719" anchor="t">
            <a:noAutofit/>
          </a:bodyPr>
          <a:lstStyle/>
          <a:p>
            <a:endParaRPr/>
          </a:p>
        </p:txBody>
      </p:sp>
      <p:sp>
        <p:nvSpPr>
          <p:cNvPr id="103" name="View of beach and sea from a grassy sand dune"/>
          <p:cNvSpPr>
            <a:spLocks noGrp="1"/>
          </p:cNvSpPr>
          <p:nvPr>
            <p:ph type="pic" idx="23"/>
          </p:nvPr>
        </p:nvSpPr>
        <p:spPr>
          <a:xfrm>
            <a:off x="-990600" y="1130300"/>
            <a:ext cx="17202150" cy="11468100"/>
          </a:xfrm>
          <a:prstGeom prst="rect">
            <a:avLst/>
          </a:prstGeom>
        </p:spPr>
        <p:txBody>
          <a:bodyPr lIns="91439" tIns="45719" rIns="91439" bIns="45719" anchor="t">
            <a:noAutofit/>
          </a:bodyPr>
          <a:lstStyle/>
          <a:p>
            <a:endParaRPr/>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1" name="–Johnny Appleseed"/>
          <p:cNvSpPr txBox="1">
            <a:spLocks noGrp="1"/>
          </p:cNvSpPr>
          <p:nvPr>
            <p:ph type="body" sz="quarter" idx="21"/>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112" name="“Type a quote here.”"/>
          <p:cNvSpPr txBox="1">
            <a:spLocks noGrp="1"/>
          </p:cNvSpPr>
          <p:nvPr>
            <p:ph type="body" sz="quarter" idx="22"/>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1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20" name="View of beach and sea from a grassy sand dune"/>
          <p:cNvSpPr>
            <a:spLocks noGrp="1"/>
          </p:cNvSpPr>
          <p:nvPr>
            <p:ph type="pic" idx="21"/>
          </p:nvPr>
        </p:nvSpPr>
        <p:spPr>
          <a:xfrm>
            <a:off x="-50800" y="-1270000"/>
            <a:ext cx="24485600" cy="16323734"/>
          </a:xfrm>
          <a:prstGeom prst="rect">
            <a:avLst/>
          </a:prstGeom>
        </p:spPr>
        <p:txBody>
          <a:bodyPr lIns="91439" tIns="45719" rIns="91439" bIns="45719" anchor="t">
            <a:noAutofit/>
          </a:bodyPr>
          <a:lstStyle/>
          <a:p>
            <a:endParaRPr/>
          </a:p>
        </p:txBody>
      </p:sp>
      <p:sp>
        <p:nvSpPr>
          <p:cNvPr id="1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View of beach and sea from a grassy sand dune"/>
          <p:cNvSpPr>
            <a:spLocks noGrp="1"/>
          </p:cNvSpPr>
          <p:nvPr>
            <p:ph type="pic" idx="21"/>
          </p:nvPr>
        </p:nvSpPr>
        <p:spPr>
          <a:xfrm>
            <a:off x="3125968" y="-393700"/>
            <a:ext cx="18135601" cy="120904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nchor="b"/>
          <a:lstStyle/>
          <a:p>
            <a:r>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Heron flying low over a beach with a short fence in the foreground"/>
          <p:cNvSpPr>
            <a:spLocks noGrp="1"/>
          </p:cNvSpPr>
          <p:nvPr>
            <p:ph type="pic" sz="half" idx="21"/>
          </p:nvPr>
        </p:nvSpPr>
        <p:spPr>
          <a:xfrm>
            <a:off x="12827000" y="952500"/>
            <a:ext cx="11468100" cy="114681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andy path between two hills leading to the ocean"/>
          <p:cNvSpPr>
            <a:spLocks noGrp="1"/>
          </p:cNvSpPr>
          <p:nvPr>
            <p:ph type="pic" sz="half" idx="21"/>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Bullets &amp; Live Video Small">
    <p:spTree>
      <p:nvGrpSpPr>
        <p:cNvPr id="1" name=""/>
        <p:cNvGrpSpPr/>
        <p:nvPr/>
      </p:nvGrpSpPr>
      <p:grpSpPr>
        <a:xfrm>
          <a:off x="0" y="0"/>
          <a:ext cx="0" cy="0"/>
          <a:chOff x="0" y="0"/>
          <a:chExt cx="0" cy="0"/>
        </a:xfrm>
      </p:grpSpPr>
      <p:sp>
        <p:nvSpPr>
          <p:cNvPr id="75" name="Title Text"/>
          <p:cNvSpPr txBox="1">
            <a:spLocks noGrp="1"/>
          </p:cNvSpPr>
          <p:nvPr>
            <p:ph type="title"/>
          </p:nvPr>
        </p:nvSpPr>
        <p:spPr>
          <a:prstGeom prst="rect">
            <a:avLst/>
          </a:prstGeom>
        </p:spPr>
        <p:txBody>
          <a:bodyPr/>
          <a:lstStyle/>
          <a:p>
            <a:r>
              <a:t>Title Text</a:t>
            </a:r>
          </a:p>
        </p:txBody>
      </p:sp>
      <p:sp>
        <p:nvSpPr>
          <p:cNvPr id="76"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Bullets &amp; Live Video Large">
    <p:spTree>
      <p:nvGrpSpPr>
        <p:cNvPr id="1" name=""/>
        <p:cNvGrpSpPr/>
        <p:nvPr/>
      </p:nvGrpSpPr>
      <p:grpSpPr>
        <a:xfrm>
          <a:off x="0" y="0"/>
          <a:ext cx="0" cy="0"/>
          <a:chOff x="0" y="0"/>
          <a:chExt cx="0" cy="0"/>
        </a:xfrm>
      </p:grpSpPr>
      <p:sp>
        <p:nvSpPr>
          <p:cNvPr id="84" name="Title Text"/>
          <p:cNvSpPr txBox="1">
            <a:spLocks noGrp="1"/>
          </p:cNvSpPr>
          <p:nvPr>
            <p:ph type="title"/>
          </p:nvPr>
        </p:nvSpPr>
        <p:spPr>
          <a:prstGeom prst="rect">
            <a:avLst/>
          </a:prstGeom>
        </p:spPr>
        <p:txBody>
          <a:bodyPr/>
          <a:lstStyle/>
          <a:p>
            <a:r>
              <a:t>Title Text</a:t>
            </a:r>
          </a:p>
        </p:txBody>
      </p:sp>
      <p:sp>
        <p:nvSpPr>
          <p:cNvPr id="85"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lgn="ctr">
              <a:spcBef>
                <a:spcPts val="0"/>
              </a:spcBef>
              <a:defRPr sz="240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457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914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1371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18288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22860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2743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3200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3657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14.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QUVIK - Quick Ultra Violet Kilonova surveyor"/>
          <p:cNvSpPr txBox="1"/>
          <p:nvPr/>
        </p:nvSpPr>
        <p:spPr>
          <a:xfrm>
            <a:off x="4810451" y="871048"/>
            <a:ext cx="14763098" cy="10359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algn="ctr" defTabSz="821531">
              <a:spcBef>
                <a:spcPts val="0"/>
              </a:spcBef>
              <a:defRPr sz="5800" b="1"/>
            </a:pPr>
            <a:r>
              <a:rPr i="1"/>
              <a:t>QUVIK</a:t>
            </a:r>
            <a:r>
              <a:rPr b="0"/>
              <a:t> - </a:t>
            </a:r>
            <a:r>
              <a:rPr b="0">
                <a:latin typeface="Helvetica Neue Light"/>
                <a:ea typeface="Helvetica Neue Light"/>
                <a:cs typeface="Helvetica Neue Light"/>
                <a:sym typeface="Helvetica Neue Light"/>
              </a:rPr>
              <a:t>Quick Ultra Violet Kilonova surveyor</a:t>
            </a:r>
          </a:p>
        </p:txBody>
      </p:sp>
      <p:sp>
        <p:nvSpPr>
          <p:cNvPr id="138" name="VZLU Aerospace (prime), Masaryk University  (science PI)"/>
          <p:cNvSpPr txBox="1"/>
          <p:nvPr/>
        </p:nvSpPr>
        <p:spPr>
          <a:xfrm>
            <a:off x="5051031" y="11958421"/>
            <a:ext cx="14281938" cy="7359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a:spcBef>
                <a:spcPts val="0"/>
              </a:spcBef>
              <a:defRPr sz="4200">
                <a:latin typeface="Helvetica Neue Light"/>
                <a:ea typeface="Helvetica Neue Light"/>
                <a:cs typeface="Helvetica Neue Light"/>
                <a:sym typeface="Helvetica Neue Light"/>
              </a:defRPr>
            </a:pPr>
            <a:r>
              <a:rPr b="1">
                <a:latin typeface="Helvetica Neue"/>
                <a:ea typeface="Helvetica Neue"/>
                <a:cs typeface="Helvetica Neue"/>
                <a:sym typeface="Helvetica Neue"/>
              </a:rPr>
              <a:t>VZLU Aerospace</a:t>
            </a:r>
            <a:r>
              <a:t> (prime), </a:t>
            </a:r>
            <a:r>
              <a:rPr b="1">
                <a:latin typeface="Helvetica Neue"/>
                <a:ea typeface="Helvetica Neue"/>
                <a:cs typeface="Helvetica Neue"/>
                <a:sym typeface="Helvetica Neue"/>
              </a:rPr>
              <a:t>Masaryk University </a:t>
            </a:r>
            <a:r>
              <a:t> (science PI) </a:t>
            </a:r>
          </a:p>
        </p:txBody>
      </p:sp>
      <p:sp>
        <p:nvSpPr>
          <p:cNvPr id="139" name="An ambitious Czech technology-science mission"/>
          <p:cNvSpPr txBox="1"/>
          <p:nvPr/>
        </p:nvSpPr>
        <p:spPr>
          <a:xfrm>
            <a:off x="4898348" y="2954209"/>
            <a:ext cx="14587328" cy="7489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spcBef>
                <a:spcPts val="0"/>
              </a:spcBef>
              <a:defRPr sz="4200" i="1"/>
            </a:lvl1pPr>
          </a:lstStyle>
          <a:p>
            <a:r>
              <a:rPr dirty="0"/>
              <a:t>A Czech</a:t>
            </a:r>
            <a:r>
              <a:rPr lang="en-US" dirty="0"/>
              <a:t>-led</a:t>
            </a:r>
            <a:r>
              <a:rPr dirty="0"/>
              <a:t> mission</a:t>
            </a:r>
            <a:r>
              <a:rPr lang="en-US" dirty="0"/>
              <a:t> with a significant contribution from Italy</a:t>
            </a:r>
            <a:endParaRPr dirty="0"/>
          </a:p>
        </p:txBody>
      </p:sp>
      <p:pic>
        <p:nvPicPr>
          <p:cNvPr id="140" name="QUVIKimage2.jpg" descr="QUVIKimage2.jpg"/>
          <p:cNvPicPr>
            <a:picLocks noChangeAspect="1"/>
          </p:cNvPicPr>
          <p:nvPr/>
        </p:nvPicPr>
        <p:blipFill>
          <a:blip r:embed="rId2"/>
          <a:stretch>
            <a:fillRect/>
          </a:stretch>
        </p:blipFill>
        <p:spPr>
          <a:xfrm>
            <a:off x="7427000" y="3855741"/>
            <a:ext cx="9530000" cy="6630406"/>
          </a:xfrm>
          <a:prstGeom prst="rect">
            <a:avLst/>
          </a:prstGeom>
          <a:ln w="12700">
            <a:miter lim="400000"/>
          </a:ln>
        </p:spPr>
      </p:pic>
      <p:pic>
        <p:nvPicPr>
          <p:cNvPr id="141" name="pasted-movie.png" descr="pasted-movie.png"/>
          <p:cNvPicPr>
            <a:picLocks noChangeAspect="1"/>
          </p:cNvPicPr>
          <p:nvPr/>
        </p:nvPicPr>
        <p:blipFill>
          <a:blip r:embed="rId3"/>
          <a:stretch>
            <a:fillRect/>
          </a:stretch>
        </p:blipFill>
        <p:spPr>
          <a:xfrm>
            <a:off x="-470071" y="-99217"/>
            <a:ext cx="5316529" cy="4651962"/>
          </a:xfrm>
          <a:prstGeom prst="rect">
            <a:avLst/>
          </a:prstGeom>
          <a:ln w="12700">
            <a:miter lim="400000"/>
          </a:ln>
        </p:spPr>
      </p:pic>
      <p:sp>
        <p:nvSpPr>
          <p:cNvPr id="142" name="Norbert Werner (Masaryk University) on behalf of the QUVIK collaboration"/>
          <p:cNvSpPr txBox="1"/>
          <p:nvPr/>
        </p:nvSpPr>
        <p:spPr>
          <a:xfrm>
            <a:off x="3307270" y="10855463"/>
            <a:ext cx="17769460" cy="7338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lvl="2" algn="ctr">
              <a:spcBef>
                <a:spcPts val="0"/>
              </a:spcBef>
              <a:defRPr sz="4200">
                <a:latin typeface="Helvetica Neue Light"/>
                <a:ea typeface="Helvetica Neue Light"/>
                <a:cs typeface="Helvetica Neue Light"/>
                <a:sym typeface="Helvetica Neue Light"/>
              </a:defRPr>
            </a:pPr>
            <a:r>
              <a:t>Norbert Werner (Masaryk University) on behalf of the </a:t>
            </a:r>
            <a:r>
              <a:rPr i="1">
                <a:latin typeface="Helvetica Neue"/>
                <a:ea typeface="Helvetica Neue"/>
                <a:cs typeface="Helvetica Neue"/>
                <a:sym typeface="Helvetica Neue"/>
              </a:rPr>
              <a:t>QUVIK</a:t>
            </a:r>
            <a:r>
              <a:t> collaboration</a:t>
            </a:r>
          </a:p>
        </p:txBody>
      </p:sp>
      <p:pic>
        <p:nvPicPr>
          <p:cNvPr id="143" name="ESA_logo.png" descr="ESA_logo.png"/>
          <p:cNvPicPr>
            <a:picLocks noChangeAspect="1"/>
          </p:cNvPicPr>
          <p:nvPr/>
        </p:nvPicPr>
        <p:blipFill>
          <a:blip r:embed="rId4"/>
          <a:stretch>
            <a:fillRect/>
          </a:stretch>
        </p:blipFill>
        <p:spPr>
          <a:xfrm>
            <a:off x="19850626" y="325670"/>
            <a:ext cx="4360467" cy="1693386"/>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Image" descr="Image"/>
          <p:cNvPicPr>
            <a:picLocks noChangeAspect="1"/>
          </p:cNvPicPr>
          <p:nvPr/>
        </p:nvPicPr>
        <p:blipFill>
          <a:blip r:embed="rId2"/>
          <a:stretch>
            <a:fillRect/>
          </a:stretch>
        </p:blipFill>
        <p:spPr>
          <a:xfrm>
            <a:off x="156404" y="447435"/>
            <a:ext cx="24071192" cy="11833882"/>
          </a:xfrm>
          <a:prstGeom prst="rect">
            <a:avLst/>
          </a:prstGeom>
          <a:ln w="12700">
            <a:miter lim="400000"/>
          </a:ln>
        </p:spPr>
      </p:pic>
      <p:sp>
        <p:nvSpPr>
          <p:cNvPr id="187" name="Rectangle"/>
          <p:cNvSpPr/>
          <p:nvPr/>
        </p:nvSpPr>
        <p:spPr>
          <a:xfrm>
            <a:off x="9329501" y="1246673"/>
            <a:ext cx="9547031" cy="1270001"/>
          </a:xfrm>
          <a:prstGeom prst="rect">
            <a:avLst/>
          </a:prstGeom>
          <a:solidFill>
            <a:srgbClr val="FFFFFF"/>
          </a:solidFill>
          <a:ln w="12700">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188" name="Mission objectives"/>
          <p:cNvSpPr txBox="1"/>
          <p:nvPr/>
        </p:nvSpPr>
        <p:spPr>
          <a:xfrm>
            <a:off x="5628679" y="444846"/>
            <a:ext cx="13126642" cy="18573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ctr" defTabSz="821531">
              <a:spcBef>
                <a:spcPts val="0"/>
              </a:spcBef>
              <a:defRPr sz="5800"/>
            </a:lvl1pPr>
          </a:lstStyle>
          <a:p>
            <a:r>
              <a:t>Mission objectives</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QUVIK papers in Space Science Reviews"/>
          <p:cNvSpPr txBox="1"/>
          <p:nvPr/>
        </p:nvSpPr>
        <p:spPr>
          <a:xfrm>
            <a:off x="5628679" y="824790"/>
            <a:ext cx="13126642" cy="19256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algn="ctr" defTabSz="821531">
              <a:spcBef>
                <a:spcPts val="0"/>
              </a:spcBef>
              <a:defRPr sz="5800" b="1"/>
            </a:pPr>
            <a:r>
              <a:rPr i="1"/>
              <a:t>QUVIK</a:t>
            </a:r>
            <a:r>
              <a:rPr b="0" i="1"/>
              <a:t> papers in Space Science Reviews</a:t>
            </a:r>
          </a:p>
        </p:txBody>
      </p:sp>
      <p:pic>
        <p:nvPicPr>
          <p:cNvPr id="191" name="Image" descr="Image"/>
          <p:cNvPicPr>
            <a:picLocks noChangeAspect="1"/>
          </p:cNvPicPr>
          <p:nvPr/>
        </p:nvPicPr>
        <p:blipFill>
          <a:blip r:embed="rId2"/>
          <a:stretch>
            <a:fillRect/>
          </a:stretch>
        </p:blipFill>
        <p:spPr>
          <a:xfrm>
            <a:off x="230001" y="176209"/>
            <a:ext cx="3099186" cy="2698611"/>
          </a:xfrm>
          <a:prstGeom prst="rect">
            <a:avLst/>
          </a:prstGeom>
          <a:ln w="12700">
            <a:miter lim="400000"/>
          </a:ln>
        </p:spPr>
      </p:pic>
      <p:pic>
        <p:nvPicPr>
          <p:cNvPr id="192" name="werner2024ssrv.pdf" descr="werner2024ssrv.pdf"/>
          <p:cNvPicPr>
            <a:picLocks noChangeAspect="1"/>
          </p:cNvPicPr>
          <p:nvPr/>
        </p:nvPicPr>
        <p:blipFill>
          <a:blip r:embed="rId3"/>
          <a:stretch>
            <a:fillRect/>
          </a:stretch>
        </p:blipFill>
        <p:spPr>
          <a:xfrm>
            <a:off x="1232331" y="2592653"/>
            <a:ext cx="7361532" cy="11161039"/>
          </a:xfrm>
          <a:prstGeom prst="rect">
            <a:avLst/>
          </a:prstGeom>
          <a:ln w="12700">
            <a:miter lim="400000"/>
          </a:ln>
        </p:spPr>
      </p:pic>
      <p:pic>
        <p:nvPicPr>
          <p:cNvPr id="193" name="krticka2024ssrv.pdf" descr="krticka2024ssrv.pdf"/>
          <p:cNvPicPr>
            <a:picLocks noChangeAspect="1"/>
          </p:cNvPicPr>
          <p:nvPr/>
        </p:nvPicPr>
        <p:blipFill>
          <a:blip r:embed="rId4"/>
          <a:stretch>
            <a:fillRect/>
          </a:stretch>
        </p:blipFill>
        <p:spPr>
          <a:xfrm>
            <a:off x="8511234" y="2592654"/>
            <a:ext cx="7361532" cy="11161037"/>
          </a:xfrm>
          <a:prstGeom prst="rect">
            <a:avLst/>
          </a:prstGeom>
          <a:ln w="12700">
            <a:miter lim="400000"/>
          </a:ln>
        </p:spPr>
      </p:pic>
      <p:pic>
        <p:nvPicPr>
          <p:cNvPr id="194" name="Zajacek2024ssrv.pdf" descr="Zajacek2024ssrv.pdf"/>
          <p:cNvPicPr>
            <a:picLocks noChangeAspect="1"/>
          </p:cNvPicPr>
          <p:nvPr/>
        </p:nvPicPr>
        <p:blipFill>
          <a:blip r:embed="rId5"/>
          <a:stretch>
            <a:fillRect/>
          </a:stretch>
        </p:blipFill>
        <p:spPr>
          <a:xfrm>
            <a:off x="16217619" y="2592654"/>
            <a:ext cx="7361531" cy="11161037"/>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Image" descr="Image"/>
          <p:cNvPicPr>
            <a:picLocks noChangeAspect="1"/>
          </p:cNvPicPr>
          <p:nvPr/>
        </p:nvPicPr>
        <p:blipFill>
          <a:blip r:embed="rId2"/>
          <a:stretch>
            <a:fillRect/>
          </a:stretch>
        </p:blipFill>
        <p:spPr>
          <a:xfrm>
            <a:off x="223638" y="372484"/>
            <a:ext cx="23936724" cy="13464407"/>
          </a:xfrm>
          <a:prstGeom prst="rect">
            <a:avLst/>
          </a:prstGeom>
          <a:ln w="12700">
            <a:miter lim="400000"/>
          </a:ln>
        </p:spPr>
      </p:pic>
      <p:sp>
        <p:nvSpPr>
          <p:cNvPr id="197" name="Synergy with other observatories"/>
          <p:cNvSpPr txBox="1"/>
          <p:nvPr/>
        </p:nvSpPr>
        <p:spPr>
          <a:xfrm>
            <a:off x="5628679" y="444846"/>
            <a:ext cx="13126642" cy="18573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ctr" defTabSz="821531">
              <a:spcBef>
                <a:spcPts val="0"/>
              </a:spcBef>
              <a:defRPr sz="5800"/>
            </a:lvl1pPr>
          </a:lstStyle>
          <a:p>
            <a:r>
              <a:t>Synergy with other observatories</a:t>
            </a:r>
          </a:p>
        </p:txBody>
      </p:sp>
      <p:sp>
        <p:nvSpPr>
          <p:cNvPr id="198" name=". QUVIK could also serve as a pathfinder for UVEX."/>
          <p:cNvSpPr txBox="1"/>
          <p:nvPr/>
        </p:nvSpPr>
        <p:spPr>
          <a:xfrm>
            <a:off x="10519206" y="10121444"/>
            <a:ext cx="9898788" cy="5851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a:spcBef>
                <a:spcPts val="0"/>
              </a:spcBef>
              <a:defRPr sz="3200" b="1"/>
            </a:pPr>
            <a:r>
              <a:rPr b="0"/>
              <a:t>. </a:t>
            </a:r>
            <a:r>
              <a:t>QUVIK could also serve as a pathfinder for </a:t>
            </a:r>
            <a:r>
              <a:rPr i="1"/>
              <a:t>UVEX.</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QUVIK.jpg" descr="QUVIK.jpg"/>
          <p:cNvPicPr>
            <a:picLocks noChangeAspect="1"/>
          </p:cNvPicPr>
          <p:nvPr/>
        </p:nvPicPr>
        <p:blipFill>
          <a:blip r:embed="rId2"/>
          <a:stretch>
            <a:fillRect/>
          </a:stretch>
        </p:blipFill>
        <p:spPr>
          <a:xfrm>
            <a:off x="16356604" y="7352759"/>
            <a:ext cx="7860976" cy="6075755"/>
          </a:xfrm>
          <a:prstGeom prst="rect">
            <a:avLst/>
          </a:prstGeom>
          <a:ln w="12700">
            <a:miter lim="400000"/>
          </a:ln>
        </p:spPr>
      </p:pic>
      <p:sp>
        <p:nvSpPr>
          <p:cNvPr id="217" name="QUVIK summary"/>
          <p:cNvSpPr txBox="1"/>
          <p:nvPr/>
        </p:nvSpPr>
        <p:spPr>
          <a:xfrm>
            <a:off x="4494458" y="430299"/>
            <a:ext cx="15395084" cy="10359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ctr" defTabSz="821531">
              <a:spcBef>
                <a:spcPts val="0"/>
              </a:spcBef>
              <a:defRPr sz="5800" b="1"/>
            </a:lvl1pPr>
          </a:lstStyle>
          <a:p>
            <a:r>
              <a:t>QUVIK summary</a:t>
            </a:r>
          </a:p>
        </p:txBody>
      </p:sp>
      <p:sp>
        <p:nvSpPr>
          <p:cNvPr id="218" name="Mass:  ~200 kg…"/>
          <p:cNvSpPr txBox="1"/>
          <p:nvPr/>
        </p:nvSpPr>
        <p:spPr>
          <a:xfrm>
            <a:off x="773252" y="1537861"/>
            <a:ext cx="22837496" cy="115060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spcBef>
                <a:spcPts val="0"/>
              </a:spcBef>
              <a:defRPr sz="3500" b="1"/>
            </a:pPr>
            <a:r>
              <a:t>Mass:  </a:t>
            </a:r>
            <a:r>
              <a:rPr b="0"/>
              <a:t>~200 kg</a:t>
            </a:r>
          </a:p>
          <a:p>
            <a:pPr>
              <a:spcBef>
                <a:spcPts val="0"/>
              </a:spcBef>
              <a:defRPr sz="3500" b="1"/>
            </a:pPr>
            <a:r>
              <a:t>Size:  </a:t>
            </a:r>
            <a:r>
              <a:rPr b="0"/>
              <a:t>0.7 x 0.7 x 1.1 m</a:t>
            </a:r>
          </a:p>
          <a:p>
            <a:pPr>
              <a:spcBef>
                <a:spcPts val="0"/>
              </a:spcBef>
              <a:defRPr sz="3500" b="1"/>
            </a:pPr>
            <a:r>
              <a:t>Mission duration: </a:t>
            </a:r>
            <a:r>
              <a:rPr b="0"/>
              <a:t>3 years</a:t>
            </a:r>
          </a:p>
          <a:p>
            <a:pPr>
              <a:spcBef>
                <a:spcPts val="0"/>
              </a:spcBef>
              <a:defRPr sz="3500" b="1"/>
            </a:pPr>
            <a:r>
              <a:t>Status: </a:t>
            </a:r>
            <a:r>
              <a:rPr b="0"/>
              <a:t>B1 phase finished, </a:t>
            </a:r>
            <a:r>
              <a:rPr b="0" u="sng"/>
              <a:t>approved for funding in 2023</a:t>
            </a:r>
            <a:r>
              <a:rPr b="0"/>
              <a:t>,</a:t>
            </a:r>
            <a:endParaRPr u="sng"/>
          </a:p>
          <a:p>
            <a:pPr>
              <a:spcBef>
                <a:spcPts val="0"/>
              </a:spcBef>
              <a:defRPr sz="3500" b="1"/>
            </a:pPr>
            <a:endParaRPr u="sng"/>
          </a:p>
          <a:p>
            <a:pPr>
              <a:spcBef>
                <a:spcPts val="0"/>
              </a:spcBef>
              <a:defRPr sz="3500" b="1"/>
            </a:pPr>
            <a:r>
              <a:t>Primary payload: </a:t>
            </a:r>
            <a:r>
              <a:rPr b="0"/>
              <a:t>~25cm aperture NUV (~260–360 nm) telescope with 1 deg</a:t>
            </a:r>
            <a:r>
              <a:rPr b="0" baseline="31999"/>
              <a:t>2</a:t>
            </a:r>
            <a:r>
              <a:rPr b="0"/>
              <a:t> FoV</a:t>
            </a:r>
          </a:p>
          <a:p>
            <a:pPr>
              <a:spcBef>
                <a:spcPts val="0"/>
              </a:spcBef>
              <a:defRPr sz="3500" b="1"/>
            </a:pPr>
            <a:r>
              <a:t>Photometric sensitivity in NUV: </a:t>
            </a:r>
            <a:r>
              <a:rPr b="0"/>
              <a:t>21.5 mag (5 sigma in 3000 s) in an early type galaxy at 1.5 effective radii</a:t>
            </a:r>
          </a:p>
          <a:p>
            <a:pPr>
              <a:spcBef>
                <a:spcPts val="0"/>
              </a:spcBef>
              <a:defRPr sz="3500" b="1"/>
            </a:pPr>
            <a:r>
              <a:t>Resolution:</a:t>
            </a:r>
            <a:r>
              <a:rPr b="0"/>
              <a:t> &lt;5 arcsec</a:t>
            </a:r>
          </a:p>
          <a:p>
            <a:pPr>
              <a:spcBef>
                <a:spcPts val="0"/>
              </a:spcBef>
              <a:defRPr sz="3500" b="1"/>
            </a:pPr>
            <a:r>
              <a:t>Detector:</a:t>
            </a:r>
            <a:r>
              <a:rPr b="0"/>
              <a:t> Developed by the Dunlap Institute, University of Toronto, based on CMOS (GSENSE4040) by GPIXEL</a:t>
            </a:r>
          </a:p>
          <a:p>
            <a:pPr>
              <a:spcBef>
                <a:spcPts val="0"/>
              </a:spcBef>
              <a:defRPr sz="3500" b="1"/>
            </a:pPr>
            <a:endParaRPr b="0"/>
          </a:p>
          <a:p>
            <a:pPr>
              <a:spcBef>
                <a:spcPts val="0"/>
              </a:spcBef>
              <a:defRPr sz="3500" b="1"/>
            </a:pPr>
            <a:r>
              <a:t>Secondary payload 1:  </a:t>
            </a:r>
            <a:r>
              <a:rPr b="0"/>
              <a:t>~25cm aperture FUV (~150–200 nm) telescope with 1 deg</a:t>
            </a:r>
            <a:r>
              <a:rPr b="0" baseline="31999"/>
              <a:t>2</a:t>
            </a:r>
            <a:r>
              <a:rPr b="0"/>
              <a:t> FoV </a:t>
            </a:r>
            <a:r>
              <a:rPr b="0" u="sng"/>
              <a:t>contributed by ASI &amp; INAF (led by INAF Brera) in Italy</a:t>
            </a:r>
            <a:endParaRPr b="0"/>
          </a:p>
          <a:p>
            <a:pPr>
              <a:spcBef>
                <a:spcPts val="0"/>
              </a:spcBef>
              <a:defRPr sz="3500" b="1"/>
            </a:pPr>
            <a:r>
              <a:t>Secondary payload 2: </a:t>
            </a:r>
            <a:r>
              <a:rPr b="0"/>
              <a:t>GALI GRB detector </a:t>
            </a:r>
            <a:r>
              <a:rPr b="0" u="sng"/>
              <a:t>from Technion &amp; ISA in Israel</a:t>
            </a:r>
          </a:p>
          <a:p>
            <a:pPr>
              <a:spcBef>
                <a:spcPts val="0"/>
              </a:spcBef>
              <a:defRPr sz="3500" b="1"/>
            </a:pPr>
            <a:endParaRPr b="0" u="sng"/>
          </a:p>
          <a:p>
            <a:pPr>
              <a:spcBef>
                <a:spcPts val="0"/>
              </a:spcBef>
              <a:defRPr sz="3500" b="1"/>
            </a:pPr>
            <a:r>
              <a:t>Observation start latency: </a:t>
            </a:r>
            <a:r>
              <a:rPr b="0"/>
              <a:t>&lt;15 min</a:t>
            </a:r>
          </a:p>
          <a:p>
            <a:pPr>
              <a:spcBef>
                <a:spcPts val="0"/>
              </a:spcBef>
              <a:defRPr sz="3500" b="1"/>
            </a:pPr>
            <a:r>
              <a:t>Near-real time inter-satellite communication for triggers</a:t>
            </a:r>
          </a:p>
          <a:p>
            <a:pPr>
              <a:spcBef>
                <a:spcPts val="0"/>
              </a:spcBef>
              <a:defRPr sz="3500" b="1"/>
            </a:pPr>
            <a:r>
              <a:t>Data downlink: </a:t>
            </a:r>
            <a:r>
              <a:rPr b="0"/>
              <a:t>X-band</a:t>
            </a:r>
            <a:r>
              <a:t> </a:t>
            </a:r>
            <a:r>
              <a:rPr b="0"/>
              <a:t>(1600 images per day)</a:t>
            </a:r>
          </a:p>
          <a:p>
            <a:pPr>
              <a:spcBef>
                <a:spcPts val="0"/>
              </a:spcBef>
              <a:defRPr sz="3500" b="1"/>
            </a:pPr>
            <a:endParaRPr b="0"/>
          </a:p>
          <a:p>
            <a:pPr>
              <a:spcBef>
                <a:spcPts val="0"/>
              </a:spcBef>
              <a:defRPr sz="3500" b="1"/>
            </a:pPr>
            <a:r>
              <a:t>Orbit:  </a:t>
            </a:r>
            <a:r>
              <a:rPr b="0"/>
              <a:t>Low Earth Sun Synchronous Orbit (SSO)</a:t>
            </a:r>
            <a:r>
              <a:t> </a:t>
            </a:r>
          </a:p>
          <a:p>
            <a:pPr>
              <a:spcBef>
                <a:spcPts val="0"/>
              </a:spcBef>
              <a:defRPr sz="3500" b="1"/>
            </a:pPr>
            <a:r>
              <a:t>Launch: </a:t>
            </a:r>
            <a:r>
              <a:rPr b="0"/>
              <a:t>2030</a:t>
            </a:r>
          </a:p>
        </p:txBody>
      </p:sp>
      <p:sp>
        <p:nvSpPr>
          <p:cNvPr id="219" name="The picture does not reflect the final configuration!"/>
          <p:cNvSpPr txBox="1"/>
          <p:nvPr/>
        </p:nvSpPr>
        <p:spPr>
          <a:xfrm>
            <a:off x="18045376" y="13115522"/>
            <a:ext cx="5711114" cy="3870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800" b="1">
                <a:solidFill>
                  <a:schemeClr val="accent5">
                    <a:hueOff val="-82419"/>
                    <a:satOff val="-9513"/>
                    <a:lumOff val="-16343"/>
                  </a:schemeClr>
                </a:solidFill>
              </a:defRPr>
            </a:lvl1pPr>
          </a:lstStyle>
          <a:p>
            <a:r>
              <a:t>The picture does not reflect the final configuration! </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The observations will reveal the UV emissions resulting from mergers of neutron stars and black holes, determine their role in the origin of heavy elements, and study physics under exceptionally extreme conditions, providing opportunities for new truly b"/>
          <p:cNvSpPr txBox="1"/>
          <p:nvPr/>
        </p:nvSpPr>
        <p:spPr>
          <a:xfrm>
            <a:off x="1188766" y="11344794"/>
            <a:ext cx="22006467" cy="22731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spcBef>
                <a:spcPts val="0"/>
              </a:spcBef>
              <a:defRPr sz="3500" b="1"/>
            </a:lvl1pPr>
          </a:lstStyle>
          <a:p>
            <a:r>
              <a:t>The observations will reveal the UV emissions resulting from mergers of neutron stars and black holes, determine their role in the origin of heavy elements, and study physics under exceptionally extreme conditions, providing opportunities for new truly breakthrough discoveries.</a:t>
            </a:r>
          </a:p>
        </p:txBody>
      </p:sp>
      <p:pic>
        <p:nvPicPr>
          <p:cNvPr id="146" name="kilonova_video_European_Southern_Observatory_ESO.mp4" descr="kilonova_video_European_Southern_Observatory_ESO.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5232417" y="3406560"/>
            <a:ext cx="13919166" cy="7829532"/>
          </a:xfrm>
          <a:prstGeom prst="rect">
            <a:avLst/>
          </a:prstGeom>
          <a:ln w="12700">
            <a:miter lim="400000"/>
          </a:ln>
        </p:spPr>
      </p:pic>
      <p:sp>
        <p:nvSpPr>
          <p:cNvPr id="147" name="QUVIK mission objectives"/>
          <p:cNvSpPr txBox="1"/>
          <p:nvPr/>
        </p:nvSpPr>
        <p:spPr>
          <a:xfrm>
            <a:off x="5262721" y="688970"/>
            <a:ext cx="13858558" cy="10089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algn="ctr" defTabSz="821531">
              <a:spcBef>
                <a:spcPts val="0"/>
              </a:spcBef>
              <a:defRPr sz="5800">
                <a:latin typeface="Gill Sans Light"/>
                <a:ea typeface="Gill Sans Light"/>
                <a:cs typeface="Gill Sans Light"/>
                <a:sym typeface="Gill Sans Light"/>
              </a:defRPr>
            </a:pPr>
            <a:r>
              <a:rPr b="1">
                <a:latin typeface="Gill Sans"/>
                <a:ea typeface="Gill Sans"/>
                <a:cs typeface="Gill Sans"/>
                <a:sym typeface="Gill Sans"/>
              </a:rPr>
              <a:t>QUVIK</a:t>
            </a:r>
            <a:r>
              <a:t> mission objectives</a:t>
            </a:r>
          </a:p>
        </p:txBody>
      </p:sp>
      <p:sp>
        <p:nvSpPr>
          <p:cNvPr id="148" name="The mission shall observe the sources of gravitational waves discovered…"/>
          <p:cNvSpPr txBox="1"/>
          <p:nvPr/>
        </p:nvSpPr>
        <p:spPr>
          <a:xfrm>
            <a:off x="4414329" y="1979621"/>
            <a:ext cx="15555342" cy="17270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a:spcBef>
                <a:spcPts val="0"/>
              </a:spcBef>
              <a:defRPr sz="3500" b="1"/>
            </a:pPr>
            <a:r>
              <a:t>The mission shall observe the sources of gravitational waves discovered </a:t>
            </a:r>
          </a:p>
          <a:p>
            <a:pPr algn="ctr">
              <a:spcBef>
                <a:spcPts val="0"/>
              </a:spcBef>
              <a:defRPr sz="3500" b="1"/>
            </a:pPr>
            <a:r>
              <a:t>by LIGO/VIRGO/KAGRA run O5 at the end of this decade.</a:t>
            </a:r>
          </a:p>
        </p:txBody>
      </p:sp>
      <p:pic>
        <p:nvPicPr>
          <p:cNvPr id="149" name="Image" descr="Image"/>
          <p:cNvPicPr>
            <a:picLocks noChangeAspect="1"/>
          </p:cNvPicPr>
          <p:nvPr/>
        </p:nvPicPr>
        <p:blipFill>
          <a:blip r:embed="rId5"/>
          <a:stretch>
            <a:fillRect/>
          </a:stretch>
        </p:blipFill>
        <p:spPr>
          <a:xfrm>
            <a:off x="230001" y="176209"/>
            <a:ext cx="3099186" cy="269861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919" fill="hold"/>
                                        <p:tgtEl>
                                          <p:spTgt spid="14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46"/>
                </p:tgtEl>
              </p:cMediaNode>
            </p:video>
            <p:seq concurrent="1" prevAc="none" nextAc="seek">
              <p:cTn id="8" restart="whenNotActive" fill="hold" evtFilter="cancelBubble" nodeType="interactiveSeq">
                <p:stCondLst>
                  <p:cond evt="onClick" delay="0">
                    <p:tgtEl>
                      <p:spTgt spid="14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6"/>
                                        </p:tgtEl>
                                      </p:cBhvr>
                                    </p:cmd>
                                  </p:childTnLst>
                                </p:cTn>
                              </p:par>
                            </p:childTnLst>
                          </p:cTn>
                        </p:par>
                      </p:childTnLst>
                    </p:cTn>
                  </p:par>
                </p:childTnLst>
              </p:cTn>
              <p:nextCondLst>
                <p:cond evt="onClick" delay="0">
                  <p:tgtEl>
                    <p:spTgt spid="14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Fernandez and Metzger 2016"/>
          <p:cNvSpPr txBox="1"/>
          <p:nvPr/>
        </p:nvSpPr>
        <p:spPr>
          <a:xfrm>
            <a:off x="16692423" y="12646489"/>
            <a:ext cx="6608675" cy="671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spcBef>
                <a:spcPts val="0"/>
              </a:spcBef>
              <a:defRPr sz="3900"/>
            </a:lvl1pPr>
          </a:lstStyle>
          <a:p>
            <a:r>
              <a:t>Fernandez and Metzger 2016</a:t>
            </a:r>
          </a:p>
        </p:txBody>
      </p:sp>
      <p:pic>
        <p:nvPicPr>
          <p:cNvPr id="152" name="Fernandez_and_Metzger_2016.png" descr="Fernandez_and_Metzger_2016.png"/>
          <p:cNvPicPr>
            <a:picLocks noChangeAspect="1"/>
          </p:cNvPicPr>
          <p:nvPr/>
        </p:nvPicPr>
        <p:blipFill>
          <a:blip r:embed="rId2"/>
          <a:stretch>
            <a:fillRect/>
          </a:stretch>
        </p:blipFill>
        <p:spPr>
          <a:xfrm>
            <a:off x="2834209" y="1479400"/>
            <a:ext cx="18715582" cy="10757200"/>
          </a:xfrm>
          <a:prstGeom prst="rect">
            <a:avLst/>
          </a:prstGeom>
          <a:ln w="12700">
            <a:miter lim="400000"/>
          </a:ln>
        </p:spPr>
      </p:pic>
      <p:pic>
        <p:nvPicPr>
          <p:cNvPr id="153" name="Image" descr="Image"/>
          <p:cNvPicPr>
            <a:picLocks noChangeAspect="1"/>
          </p:cNvPicPr>
          <p:nvPr/>
        </p:nvPicPr>
        <p:blipFill>
          <a:blip r:embed="rId3"/>
          <a:stretch>
            <a:fillRect/>
          </a:stretch>
        </p:blipFill>
        <p:spPr>
          <a:xfrm>
            <a:off x="230001" y="176209"/>
            <a:ext cx="3099186" cy="2698611"/>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55" name="pasted-movie.png" descr="pasted-movie.png"/>
          <p:cNvPicPr>
            <a:picLocks noChangeAspect="1"/>
          </p:cNvPicPr>
          <p:nvPr/>
        </p:nvPicPr>
        <p:blipFill>
          <a:blip r:embed="rId2"/>
          <a:stretch>
            <a:fillRect/>
          </a:stretch>
        </p:blipFill>
        <p:spPr>
          <a:xfrm>
            <a:off x="13112582" y="3056724"/>
            <a:ext cx="11247350" cy="8610412"/>
          </a:xfrm>
          <a:prstGeom prst="rect">
            <a:avLst/>
          </a:prstGeom>
          <a:ln w="12700">
            <a:miter lim="400000"/>
          </a:ln>
        </p:spPr>
      </p:pic>
      <p:sp>
        <p:nvSpPr>
          <p:cNvPr id="156" name="Satellite parameters:…"/>
          <p:cNvSpPr txBox="1"/>
          <p:nvPr/>
        </p:nvSpPr>
        <p:spPr>
          <a:xfrm>
            <a:off x="3335190" y="3373663"/>
            <a:ext cx="13205245" cy="93724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ctr">
              <a:spcBef>
                <a:spcPts val="0"/>
              </a:spcBef>
              <a:defRPr sz="3500" b="1">
                <a:solidFill>
                  <a:srgbClr val="FFFFFF"/>
                </a:solidFill>
              </a:defRPr>
            </a:pPr>
            <a:r>
              <a:t>Satellite parameters:</a:t>
            </a:r>
          </a:p>
          <a:p>
            <a:pPr algn="ctr">
              <a:spcBef>
                <a:spcPts val="0"/>
              </a:spcBef>
              <a:defRPr sz="3500" b="1">
                <a:solidFill>
                  <a:srgbClr val="FFFFFF"/>
                </a:solidFill>
              </a:defRPr>
            </a:pPr>
            <a:r>
              <a:t>Mass:  ~130 kg</a:t>
            </a:r>
          </a:p>
          <a:p>
            <a:pPr algn="ctr">
              <a:spcBef>
                <a:spcPts val="0"/>
              </a:spcBef>
              <a:defRPr sz="3500" b="1">
                <a:solidFill>
                  <a:srgbClr val="FFFFFF"/>
                </a:solidFill>
              </a:defRPr>
            </a:pPr>
            <a:r>
              <a:t>Size:  0.7 x 0.7 x 1.1 m</a:t>
            </a:r>
          </a:p>
          <a:p>
            <a:pPr algn="ctr">
              <a:spcBef>
                <a:spcPts val="0"/>
              </a:spcBef>
              <a:defRPr sz="3500" b="1">
                <a:solidFill>
                  <a:srgbClr val="FFFFFF"/>
                </a:solidFill>
              </a:defRPr>
            </a:pPr>
            <a:r>
              <a:t>Mission duration: 3 years</a:t>
            </a:r>
          </a:p>
          <a:p>
            <a:pPr algn="ctr">
              <a:spcBef>
                <a:spcPts val="0"/>
              </a:spcBef>
              <a:defRPr sz="3500" b="1">
                <a:solidFill>
                  <a:srgbClr val="FFFFFF"/>
                </a:solidFill>
              </a:defRPr>
            </a:pPr>
            <a:r>
              <a:t>Status: B1 phase finished, </a:t>
            </a:r>
            <a:r>
              <a:rPr u="sng"/>
              <a:t>approved for funding in 2023</a:t>
            </a:r>
          </a:p>
          <a:p>
            <a:pPr algn="ctr">
              <a:spcBef>
                <a:spcPts val="0"/>
              </a:spcBef>
              <a:defRPr sz="3500" b="1">
                <a:solidFill>
                  <a:srgbClr val="FFFFFF"/>
                </a:solidFill>
              </a:defRPr>
            </a:pPr>
            <a:endParaRPr u="sng"/>
          </a:p>
          <a:p>
            <a:pPr algn="ctr">
              <a:spcBef>
                <a:spcPts val="0"/>
              </a:spcBef>
              <a:defRPr sz="3500" b="1">
                <a:solidFill>
                  <a:srgbClr val="FFFFFF"/>
                </a:solidFill>
              </a:defRPr>
            </a:pPr>
            <a:r>
              <a:rPr u="sng"/>
              <a:t>Primary payload: 33cm aperture two-band UV space telescope</a:t>
            </a:r>
          </a:p>
          <a:p>
            <a:pPr algn="ctr">
              <a:spcBef>
                <a:spcPts val="0"/>
              </a:spcBef>
              <a:defRPr sz="3500" b="1">
                <a:solidFill>
                  <a:srgbClr val="FFFFFF"/>
                </a:solidFill>
              </a:defRPr>
            </a:pPr>
            <a:endParaRPr u="sng"/>
          </a:p>
          <a:p>
            <a:pPr algn="ctr">
              <a:spcBef>
                <a:spcPts val="0"/>
              </a:spcBef>
              <a:defRPr sz="3500" b="1">
                <a:solidFill>
                  <a:srgbClr val="FFFFFF"/>
                </a:solidFill>
              </a:defRPr>
            </a:pPr>
            <a:r>
              <a:rPr u="sng"/>
              <a:t>Fast repointing capability (15 min)</a:t>
            </a:r>
          </a:p>
          <a:p>
            <a:pPr algn="ctr">
              <a:spcBef>
                <a:spcPts val="0"/>
              </a:spcBef>
              <a:defRPr sz="3500" b="1">
                <a:solidFill>
                  <a:srgbClr val="FFFFFF"/>
                </a:solidFill>
              </a:defRPr>
            </a:pPr>
            <a:r>
              <a:rPr u="sng"/>
              <a:t>Near-real time communication</a:t>
            </a:r>
          </a:p>
          <a:p>
            <a:pPr algn="ctr">
              <a:spcBef>
                <a:spcPts val="0"/>
              </a:spcBef>
              <a:defRPr sz="3500" b="1">
                <a:solidFill>
                  <a:srgbClr val="FFFFFF"/>
                </a:solidFill>
              </a:defRPr>
            </a:pPr>
            <a:endParaRPr u="sng"/>
          </a:p>
          <a:p>
            <a:pPr algn="ctr">
              <a:spcBef>
                <a:spcPts val="0"/>
              </a:spcBef>
              <a:defRPr sz="3500" b="1">
                <a:solidFill>
                  <a:srgbClr val="FFFFFF"/>
                </a:solidFill>
              </a:defRPr>
            </a:pPr>
            <a:r>
              <a:rPr u="sng"/>
              <a:t>Orbit:  Low Earth Orbit (LEO)</a:t>
            </a:r>
          </a:p>
          <a:p>
            <a:pPr algn="ctr">
              <a:spcBef>
                <a:spcPts val="0"/>
              </a:spcBef>
              <a:defRPr sz="3500" b="1">
                <a:solidFill>
                  <a:srgbClr val="FFFFFF"/>
                </a:solidFill>
              </a:defRPr>
            </a:pPr>
            <a:r>
              <a:rPr u="sng"/>
              <a:t>  Sun Synchronous Orbit (SSO)  Dawn/dusk orbit orientation</a:t>
            </a:r>
          </a:p>
          <a:p>
            <a:pPr algn="ctr">
              <a:spcBef>
                <a:spcPts val="0"/>
              </a:spcBef>
              <a:defRPr sz="3500" b="1">
                <a:solidFill>
                  <a:srgbClr val="FFFFFF"/>
                </a:solidFill>
              </a:defRPr>
            </a:pPr>
            <a:endParaRPr u="sng"/>
          </a:p>
          <a:p>
            <a:pPr algn="ctr">
              <a:spcBef>
                <a:spcPts val="0"/>
              </a:spcBef>
              <a:defRPr sz="3500" b="1">
                <a:solidFill>
                  <a:srgbClr val="FFFFFF"/>
                </a:solidFill>
              </a:defRPr>
            </a:pPr>
            <a:r>
              <a:rPr u="sng"/>
              <a:t>Ready for several launchers (including Vega C and Falcon 9)</a:t>
            </a:r>
          </a:p>
        </p:txBody>
      </p:sp>
      <p:sp>
        <p:nvSpPr>
          <p:cNvPr id="157" name="Spacecraft is based on the Czech Advanced Platform (CAP)."/>
          <p:cNvSpPr txBox="1"/>
          <p:nvPr/>
        </p:nvSpPr>
        <p:spPr>
          <a:xfrm>
            <a:off x="3008534" y="1957208"/>
            <a:ext cx="13858558" cy="11809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spcBef>
                <a:spcPts val="0"/>
              </a:spcBef>
              <a:defRPr sz="3500" b="1">
                <a:solidFill>
                  <a:srgbClr val="FFFFFF"/>
                </a:solidFill>
              </a:defRPr>
            </a:lvl1pPr>
          </a:lstStyle>
          <a:p>
            <a:r>
              <a:t>Spacecraft is based on the Czech Advanced Platform (CAP). </a:t>
            </a:r>
          </a:p>
        </p:txBody>
      </p:sp>
      <p:pic>
        <p:nvPicPr>
          <p:cNvPr id="158" name="pasted-movie.png" descr="pasted-movie.png"/>
          <p:cNvPicPr>
            <a:picLocks noChangeAspect="1"/>
          </p:cNvPicPr>
          <p:nvPr/>
        </p:nvPicPr>
        <p:blipFill>
          <a:blip r:embed="rId3"/>
          <a:stretch>
            <a:fillRect/>
          </a:stretch>
        </p:blipFill>
        <p:spPr>
          <a:xfrm>
            <a:off x="18034223" y="3096736"/>
            <a:ext cx="3099198" cy="3163099"/>
          </a:xfrm>
          <a:prstGeom prst="rect">
            <a:avLst/>
          </a:prstGeom>
          <a:ln w="12700">
            <a:miter lim="400000"/>
          </a:ln>
        </p:spPr>
      </p:pic>
      <p:sp>
        <p:nvSpPr>
          <p:cNvPr id="159" name="The QUVIK satellite (2 years ago)"/>
          <p:cNvSpPr txBox="1"/>
          <p:nvPr/>
        </p:nvSpPr>
        <p:spPr>
          <a:xfrm>
            <a:off x="3008534" y="712667"/>
            <a:ext cx="13858558" cy="10089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algn="ctr" defTabSz="821531">
              <a:spcBef>
                <a:spcPts val="0"/>
              </a:spcBef>
              <a:defRPr sz="5800">
                <a:solidFill>
                  <a:srgbClr val="FFFFFF"/>
                </a:solidFill>
                <a:latin typeface="Gill Sans Light"/>
                <a:ea typeface="Gill Sans Light"/>
                <a:cs typeface="Gill Sans Light"/>
                <a:sym typeface="Gill Sans Light"/>
              </a:defRPr>
            </a:pPr>
            <a:r>
              <a:t>The </a:t>
            </a:r>
            <a:r>
              <a:rPr b="1">
                <a:latin typeface="Gill Sans"/>
                <a:ea typeface="Gill Sans"/>
                <a:cs typeface="Gill Sans"/>
                <a:sym typeface="Gill Sans"/>
              </a:rPr>
              <a:t>QUVIK</a:t>
            </a:r>
            <a:r>
              <a:t> satellite (2 years ago)</a:t>
            </a:r>
          </a:p>
        </p:txBody>
      </p:sp>
      <p:pic>
        <p:nvPicPr>
          <p:cNvPr id="160" name="Image" descr="Image"/>
          <p:cNvPicPr>
            <a:picLocks noChangeAspect="1"/>
          </p:cNvPicPr>
          <p:nvPr/>
        </p:nvPicPr>
        <p:blipFill>
          <a:blip r:embed="rId4"/>
          <a:stretch>
            <a:fillRect/>
          </a:stretch>
        </p:blipFill>
        <p:spPr>
          <a:xfrm>
            <a:off x="230001" y="176209"/>
            <a:ext cx="3099186" cy="2698611"/>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QUVIK_HD_.mp4" descr="QUVIK_HD_.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24384000" cy="137160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159" fill="hold"/>
                                        <p:tgtEl>
                                          <p:spTgt spid="16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62"/>
                </p:tgtEl>
              </p:cMediaNode>
            </p:video>
            <p:seq concurrent="1" prevAc="none" nextAc="seek">
              <p:cTn id="8" restart="whenNotActive" fill="hold" evtFilter="cancelBubble" nodeType="interactiveSeq">
                <p:stCondLst>
                  <p:cond evt="onClick" delay="0">
                    <p:tgtEl>
                      <p:spTgt spid="16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2"/>
                                        </p:tgtEl>
                                      </p:cBhvr>
                                    </p:cmd>
                                  </p:childTnLst>
                                </p:cTn>
                              </p:par>
                            </p:childTnLst>
                          </p:cTn>
                        </p:par>
                      </p:childTnLst>
                    </p:cTn>
                  </p:par>
                </p:childTnLst>
              </p:cTn>
              <p:nextCondLst>
                <p:cond evt="onClick" delay="0">
                  <p:tgtEl>
                    <p:spTgt spid="16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64" name="Satellite parameters:…"/>
          <p:cNvSpPr txBox="1"/>
          <p:nvPr/>
        </p:nvSpPr>
        <p:spPr>
          <a:xfrm>
            <a:off x="1010220" y="2484595"/>
            <a:ext cx="21942234" cy="110107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ctr">
              <a:spcBef>
                <a:spcPts val="0"/>
              </a:spcBef>
              <a:defRPr sz="3500" b="1">
                <a:solidFill>
                  <a:srgbClr val="FFFFFF"/>
                </a:solidFill>
              </a:defRPr>
            </a:pPr>
            <a:r>
              <a:t>Satellite parameters:</a:t>
            </a:r>
          </a:p>
          <a:p>
            <a:pPr algn="ctr">
              <a:spcBef>
                <a:spcPts val="0"/>
              </a:spcBef>
              <a:defRPr sz="3500" b="1">
                <a:solidFill>
                  <a:srgbClr val="FFFFFF"/>
                </a:solidFill>
              </a:defRPr>
            </a:pPr>
            <a:r>
              <a:t>Mass:  ~200 kg</a:t>
            </a:r>
          </a:p>
          <a:p>
            <a:pPr algn="ctr">
              <a:spcBef>
                <a:spcPts val="0"/>
              </a:spcBef>
              <a:defRPr sz="3500" b="1">
                <a:solidFill>
                  <a:srgbClr val="FFFFFF"/>
                </a:solidFill>
              </a:defRPr>
            </a:pPr>
            <a:r>
              <a:t>Size:  0.7 x 0.7 x 1.1 m</a:t>
            </a:r>
          </a:p>
          <a:p>
            <a:pPr algn="ctr">
              <a:spcBef>
                <a:spcPts val="0"/>
              </a:spcBef>
              <a:defRPr sz="3500" b="1">
                <a:solidFill>
                  <a:srgbClr val="FFFFFF"/>
                </a:solidFill>
              </a:defRPr>
            </a:pPr>
            <a:r>
              <a:t>Mission duration: 3 years</a:t>
            </a:r>
          </a:p>
          <a:p>
            <a:pPr algn="ctr">
              <a:spcBef>
                <a:spcPts val="0"/>
              </a:spcBef>
              <a:defRPr sz="3500" b="1">
                <a:solidFill>
                  <a:srgbClr val="FFFFFF"/>
                </a:solidFill>
              </a:defRPr>
            </a:pPr>
            <a:r>
              <a:t>Status: B1 phase finished, </a:t>
            </a:r>
            <a:r>
              <a:rPr u="sng"/>
              <a:t>approved for funding in 2023</a:t>
            </a:r>
          </a:p>
          <a:p>
            <a:pPr algn="ctr">
              <a:spcBef>
                <a:spcPts val="0"/>
              </a:spcBef>
              <a:defRPr sz="3500" b="1" u="sng">
                <a:solidFill>
                  <a:srgbClr val="FFFFFF"/>
                </a:solidFill>
              </a:defRPr>
            </a:pPr>
            <a:endParaRPr u="sng"/>
          </a:p>
          <a:p>
            <a:pPr algn="ctr">
              <a:spcBef>
                <a:spcPts val="0"/>
              </a:spcBef>
              <a:defRPr sz="3500" b="1" u="sng">
                <a:solidFill>
                  <a:srgbClr val="FFFFFF"/>
                </a:solidFill>
              </a:defRPr>
            </a:pPr>
            <a:r>
              <a:t>Past two years QUVIK is undergoing design consolidation, formal B2 expected to start in November</a:t>
            </a:r>
          </a:p>
          <a:p>
            <a:pPr algn="ctr">
              <a:spcBef>
                <a:spcPts val="0"/>
              </a:spcBef>
              <a:defRPr sz="3500" b="1">
                <a:solidFill>
                  <a:srgbClr val="FFFFFF"/>
                </a:solidFill>
              </a:defRPr>
            </a:pPr>
            <a:endParaRPr u="sng"/>
          </a:p>
          <a:p>
            <a:pPr algn="ctr">
              <a:spcBef>
                <a:spcPts val="0"/>
              </a:spcBef>
              <a:defRPr sz="3500" b="1">
                <a:solidFill>
                  <a:srgbClr val="FFFFFF"/>
                </a:solidFill>
              </a:defRPr>
            </a:pPr>
            <a:r>
              <a:t>Primary payload: ~25cm aperture NUV (~260–360 nm) telescope with 1 deg</a:t>
            </a:r>
            <a:r>
              <a:rPr baseline="31999"/>
              <a:t>2</a:t>
            </a:r>
            <a:r>
              <a:t> FoV</a:t>
            </a:r>
          </a:p>
          <a:p>
            <a:pPr algn="ctr">
              <a:spcBef>
                <a:spcPts val="0"/>
              </a:spcBef>
              <a:defRPr sz="3500" b="1">
                <a:solidFill>
                  <a:srgbClr val="FFFFFF"/>
                </a:solidFill>
              </a:defRPr>
            </a:pPr>
            <a:r>
              <a:t>Secondary payload 1:  ~25cm aperture FUV (~150–200 nm) telescope with 1 deg</a:t>
            </a:r>
            <a:r>
              <a:rPr baseline="31999"/>
              <a:t>2</a:t>
            </a:r>
            <a:r>
              <a:t> FoV </a:t>
            </a:r>
            <a:r>
              <a:rPr u="sng"/>
              <a:t>contributed by ASI &amp; INAF (led by INAF Brera) in Italy</a:t>
            </a:r>
          </a:p>
          <a:p>
            <a:pPr algn="ctr">
              <a:spcBef>
                <a:spcPts val="0"/>
              </a:spcBef>
              <a:defRPr sz="3500" b="1">
                <a:solidFill>
                  <a:srgbClr val="FFFFFF"/>
                </a:solidFill>
              </a:defRPr>
            </a:pPr>
            <a:r>
              <a:t>Secondary payload 2: GALI GRB detector </a:t>
            </a:r>
            <a:r>
              <a:rPr u="sng"/>
              <a:t>from Technion &amp; ISA in Israel</a:t>
            </a:r>
          </a:p>
          <a:p>
            <a:pPr algn="ctr">
              <a:spcBef>
                <a:spcPts val="0"/>
              </a:spcBef>
              <a:defRPr sz="3500" b="1">
                <a:solidFill>
                  <a:srgbClr val="FFFFFF"/>
                </a:solidFill>
              </a:defRPr>
            </a:pPr>
            <a:endParaRPr u="sng"/>
          </a:p>
          <a:p>
            <a:pPr algn="ctr">
              <a:spcBef>
                <a:spcPts val="0"/>
              </a:spcBef>
              <a:defRPr sz="3500" b="1">
                <a:solidFill>
                  <a:srgbClr val="FFFFFF"/>
                </a:solidFill>
              </a:defRPr>
            </a:pPr>
            <a:r>
              <a:t>Fast repointing capability (15 min)</a:t>
            </a:r>
          </a:p>
          <a:p>
            <a:pPr algn="ctr">
              <a:spcBef>
                <a:spcPts val="0"/>
              </a:spcBef>
              <a:defRPr sz="3500" b="1">
                <a:solidFill>
                  <a:srgbClr val="FFFFFF"/>
                </a:solidFill>
              </a:defRPr>
            </a:pPr>
            <a:r>
              <a:t>Near-real time communication</a:t>
            </a:r>
          </a:p>
          <a:p>
            <a:pPr algn="ctr">
              <a:spcBef>
                <a:spcPts val="0"/>
              </a:spcBef>
              <a:defRPr sz="3500" b="1">
                <a:solidFill>
                  <a:srgbClr val="FFFFFF"/>
                </a:solidFill>
              </a:defRPr>
            </a:pPr>
            <a:endParaRPr/>
          </a:p>
          <a:p>
            <a:pPr algn="ctr">
              <a:spcBef>
                <a:spcPts val="0"/>
              </a:spcBef>
              <a:defRPr sz="3500" b="1">
                <a:solidFill>
                  <a:srgbClr val="FFFFFF"/>
                </a:solidFill>
              </a:defRPr>
            </a:pPr>
            <a:r>
              <a:t>Orbit:  Low Earth Sun Synchronous Orbit (SSO) </a:t>
            </a:r>
          </a:p>
          <a:p>
            <a:pPr algn="ctr">
              <a:spcBef>
                <a:spcPts val="0"/>
              </a:spcBef>
              <a:defRPr sz="3500" b="1">
                <a:solidFill>
                  <a:srgbClr val="FFFFFF"/>
                </a:solidFill>
              </a:defRPr>
            </a:pPr>
            <a:endParaRPr/>
          </a:p>
          <a:p>
            <a:pPr algn="ctr">
              <a:spcBef>
                <a:spcPts val="0"/>
              </a:spcBef>
              <a:defRPr sz="3500" b="1">
                <a:solidFill>
                  <a:srgbClr val="FFFFFF"/>
                </a:solidFill>
              </a:defRPr>
            </a:pPr>
            <a:r>
              <a:t>Ready for several launchers (including Vega C and Falcon 9)</a:t>
            </a:r>
          </a:p>
        </p:txBody>
      </p:sp>
      <p:sp>
        <p:nvSpPr>
          <p:cNvPr id="165" name="Spacecraft is based on the Czech Advanced Platform (CAP)."/>
          <p:cNvSpPr txBox="1"/>
          <p:nvPr/>
        </p:nvSpPr>
        <p:spPr>
          <a:xfrm>
            <a:off x="5262721" y="1301106"/>
            <a:ext cx="13858558" cy="11809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spcBef>
                <a:spcPts val="0"/>
              </a:spcBef>
              <a:defRPr sz="3500" b="1">
                <a:solidFill>
                  <a:srgbClr val="FFFFFF"/>
                </a:solidFill>
              </a:defRPr>
            </a:lvl1pPr>
          </a:lstStyle>
          <a:p>
            <a:r>
              <a:t>Spacecraft is based on the Czech Advanced Platform (CAP). </a:t>
            </a:r>
          </a:p>
        </p:txBody>
      </p:sp>
      <p:sp>
        <p:nvSpPr>
          <p:cNvPr id="166" name="The QUVIK satellite"/>
          <p:cNvSpPr txBox="1"/>
          <p:nvPr/>
        </p:nvSpPr>
        <p:spPr>
          <a:xfrm>
            <a:off x="5262721" y="215034"/>
            <a:ext cx="13858558" cy="10089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algn="ctr" defTabSz="821531">
              <a:spcBef>
                <a:spcPts val="0"/>
              </a:spcBef>
              <a:defRPr sz="5800">
                <a:solidFill>
                  <a:srgbClr val="FFFFFF"/>
                </a:solidFill>
                <a:latin typeface="Gill Sans Light"/>
                <a:ea typeface="Gill Sans Light"/>
                <a:cs typeface="Gill Sans Light"/>
                <a:sym typeface="Gill Sans Light"/>
              </a:defRPr>
            </a:pPr>
            <a:r>
              <a:t>The </a:t>
            </a:r>
            <a:r>
              <a:rPr b="1">
                <a:latin typeface="Gill Sans"/>
                <a:ea typeface="Gill Sans"/>
                <a:cs typeface="Gill Sans"/>
                <a:sym typeface="Gill Sans"/>
              </a:rPr>
              <a:t>QUVIK</a:t>
            </a:r>
            <a:r>
              <a:t> satellite</a:t>
            </a:r>
          </a:p>
        </p:txBody>
      </p:sp>
      <p:pic>
        <p:nvPicPr>
          <p:cNvPr id="167" name="Image" descr="Image"/>
          <p:cNvPicPr>
            <a:picLocks noChangeAspect="1"/>
          </p:cNvPicPr>
          <p:nvPr/>
        </p:nvPicPr>
        <p:blipFill>
          <a:blip r:embed="rId2"/>
          <a:stretch>
            <a:fillRect/>
          </a:stretch>
        </p:blipFill>
        <p:spPr>
          <a:xfrm>
            <a:off x="230001" y="176209"/>
            <a:ext cx="3099186" cy="2698611"/>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Screenshot 2025-05-26 at 9.42.53.png" descr="Screenshot 2025-05-26 at 9.42.53.png"/>
          <p:cNvPicPr>
            <a:picLocks noChangeAspect="1"/>
          </p:cNvPicPr>
          <p:nvPr/>
        </p:nvPicPr>
        <p:blipFill>
          <a:blip r:embed="rId2"/>
          <a:srcRect t="22328" b="7489"/>
          <a:stretch>
            <a:fillRect/>
          </a:stretch>
        </p:blipFill>
        <p:spPr>
          <a:xfrm>
            <a:off x="-3060765" y="2823064"/>
            <a:ext cx="17690308" cy="8538838"/>
          </a:xfrm>
          <a:prstGeom prst="rect">
            <a:avLst/>
          </a:prstGeom>
          <a:ln w="12700">
            <a:miter lim="400000"/>
          </a:ln>
        </p:spPr>
      </p:pic>
      <p:sp>
        <p:nvSpPr>
          <p:cNvPr id="170" name="Payload accommodation is still open"/>
          <p:cNvSpPr txBox="1"/>
          <p:nvPr/>
        </p:nvSpPr>
        <p:spPr>
          <a:xfrm>
            <a:off x="3840543" y="719617"/>
            <a:ext cx="16702913" cy="9985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ctr" defTabSz="821531">
              <a:spcBef>
                <a:spcPts val="0"/>
              </a:spcBef>
              <a:defRPr sz="5800"/>
            </a:lvl1pPr>
          </a:lstStyle>
          <a:p>
            <a:r>
              <a:t>Payload accommodation is still open</a:t>
            </a:r>
          </a:p>
        </p:txBody>
      </p:sp>
      <p:sp>
        <p:nvSpPr>
          <p:cNvPr id="171" name="The picture does not reflect the final configuration!"/>
          <p:cNvSpPr txBox="1"/>
          <p:nvPr/>
        </p:nvSpPr>
        <p:spPr>
          <a:xfrm>
            <a:off x="9111684" y="12466726"/>
            <a:ext cx="15039138" cy="8205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chemeClr val="accent5">
                    <a:hueOff val="-82419"/>
                    <a:satOff val="-9513"/>
                    <a:lumOff val="-16343"/>
                  </a:schemeClr>
                </a:solidFill>
              </a:defRPr>
            </a:lvl1pPr>
          </a:lstStyle>
          <a:p>
            <a:r>
              <a:t>The picture does not reflect the final configuration! </a:t>
            </a:r>
          </a:p>
        </p:txBody>
      </p:sp>
      <p:pic>
        <p:nvPicPr>
          <p:cNvPr id="172" name="Screenshot 2025-09-16 at 15.07.16 (1).png" descr="Screenshot 2025-09-16 at 15.07.16 (1).png"/>
          <p:cNvPicPr>
            <a:picLocks noChangeAspect="1"/>
          </p:cNvPicPr>
          <p:nvPr/>
        </p:nvPicPr>
        <p:blipFill>
          <a:blip r:embed="rId3"/>
          <a:stretch>
            <a:fillRect/>
          </a:stretch>
        </p:blipFill>
        <p:spPr>
          <a:xfrm>
            <a:off x="14416730" y="2451100"/>
            <a:ext cx="7912101" cy="8813800"/>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 name="Image" descr="Image"/>
          <p:cNvPicPr>
            <a:picLocks noChangeAspect="1"/>
          </p:cNvPicPr>
          <p:nvPr/>
        </p:nvPicPr>
        <p:blipFill>
          <a:blip r:embed="rId2"/>
          <a:stretch>
            <a:fillRect/>
          </a:stretch>
        </p:blipFill>
        <p:spPr>
          <a:xfrm>
            <a:off x="-123188" y="3367479"/>
            <a:ext cx="12772537" cy="9209383"/>
          </a:xfrm>
          <a:prstGeom prst="rect">
            <a:avLst/>
          </a:prstGeom>
          <a:ln w="12700">
            <a:miter lim="400000"/>
          </a:ln>
        </p:spPr>
      </p:pic>
      <p:sp>
        <p:nvSpPr>
          <p:cNvPr id="175" name="With a limiting magnitude 21.5, we expect to see 5 kilonovae per year, with 22nd mag 9 kilonovae per year…"/>
          <p:cNvSpPr txBox="1"/>
          <p:nvPr/>
        </p:nvSpPr>
        <p:spPr>
          <a:xfrm>
            <a:off x="12532524" y="5566479"/>
            <a:ext cx="11162050" cy="52961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396875" indent="-396875">
              <a:spcBef>
                <a:spcPts val="0"/>
              </a:spcBef>
              <a:buSzPct val="125000"/>
              <a:buChar char="•"/>
              <a:defRPr sz="3500"/>
            </a:pPr>
            <a:r>
              <a:t>With a limiting magnitude 21.5, we expect to see 5 kilonovae per year, with 22nd mag 9 kilonovae per year</a:t>
            </a:r>
          </a:p>
          <a:p>
            <a:pPr>
              <a:spcBef>
                <a:spcPts val="0"/>
              </a:spcBef>
              <a:defRPr sz="3500"/>
            </a:pPr>
            <a:endParaRPr/>
          </a:p>
          <a:p>
            <a:pPr marL="396875" indent="-396875">
              <a:spcBef>
                <a:spcPts val="0"/>
              </a:spcBef>
              <a:buSzPct val="125000"/>
              <a:buChar char="•"/>
              <a:defRPr sz="3500"/>
            </a:pPr>
            <a:r>
              <a:t>We designed the instrument to reach the 21.5 magnitude in a single orbit</a:t>
            </a:r>
          </a:p>
          <a:p>
            <a:pPr>
              <a:spcBef>
                <a:spcPts val="0"/>
              </a:spcBef>
              <a:defRPr sz="3500"/>
            </a:pPr>
            <a:endParaRPr/>
          </a:p>
          <a:p>
            <a:pPr marL="396875" indent="-396875">
              <a:spcBef>
                <a:spcPts val="0"/>
              </a:spcBef>
              <a:buSzPct val="125000"/>
              <a:buChar char="•"/>
              <a:defRPr sz="3500"/>
            </a:pPr>
            <a:r>
              <a:t>To distinguish between kilonova models, observations shall be performed early after the explosion</a:t>
            </a:r>
          </a:p>
        </p:txBody>
      </p:sp>
      <p:pic>
        <p:nvPicPr>
          <p:cNvPr id="176" name="pasted-movie.png" descr="pasted-movie.png"/>
          <p:cNvPicPr>
            <a:picLocks noChangeAspect="1"/>
          </p:cNvPicPr>
          <p:nvPr/>
        </p:nvPicPr>
        <p:blipFill>
          <a:blip r:embed="rId3"/>
          <a:stretch>
            <a:fillRect/>
          </a:stretch>
        </p:blipFill>
        <p:spPr>
          <a:xfrm>
            <a:off x="19265217" y="459876"/>
            <a:ext cx="4017674" cy="4017673"/>
          </a:xfrm>
          <a:prstGeom prst="rect">
            <a:avLst/>
          </a:prstGeom>
          <a:ln w="12700">
            <a:miter lim="400000"/>
          </a:ln>
        </p:spPr>
      </p:pic>
      <p:sp>
        <p:nvSpPr>
          <p:cNvPr id="177" name="Kulkarni et al. 2022"/>
          <p:cNvSpPr txBox="1"/>
          <p:nvPr/>
        </p:nvSpPr>
        <p:spPr>
          <a:xfrm>
            <a:off x="1341218" y="12600836"/>
            <a:ext cx="3571114" cy="5604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spcBef>
                <a:spcPts val="0"/>
              </a:spcBef>
              <a:defRPr sz="3000" b="1"/>
            </a:lvl1pPr>
          </a:lstStyle>
          <a:p>
            <a:r>
              <a:t>Kulkarni et al. 2022</a:t>
            </a:r>
          </a:p>
        </p:txBody>
      </p:sp>
      <p:sp>
        <p:nvSpPr>
          <p:cNvPr id="178" name="Detection of kilonovae"/>
          <p:cNvSpPr txBox="1"/>
          <p:nvPr/>
        </p:nvSpPr>
        <p:spPr>
          <a:xfrm>
            <a:off x="5628679" y="354393"/>
            <a:ext cx="13126642" cy="18573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ctr" defTabSz="821531">
              <a:spcBef>
                <a:spcPts val="0"/>
              </a:spcBef>
              <a:defRPr sz="5800"/>
            </a:lvl1pPr>
          </a:lstStyle>
          <a:p>
            <a:r>
              <a:t>Detection of kilonovae</a:t>
            </a:r>
          </a:p>
        </p:txBody>
      </p:sp>
      <p:pic>
        <p:nvPicPr>
          <p:cNvPr id="179" name="Image" descr="Image"/>
          <p:cNvPicPr>
            <a:picLocks noChangeAspect="1"/>
          </p:cNvPicPr>
          <p:nvPr/>
        </p:nvPicPr>
        <p:blipFill>
          <a:blip r:embed="rId4"/>
          <a:stretch>
            <a:fillRect/>
          </a:stretch>
        </p:blipFill>
        <p:spPr>
          <a:xfrm>
            <a:off x="230001" y="176209"/>
            <a:ext cx="3099186" cy="2698611"/>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GALI - an innovative gamma-ray burst detector as hosted payload"/>
          <p:cNvSpPr txBox="1"/>
          <p:nvPr/>
        </p:nvSpPr>
        <p:spPr>
          <a:xfrm>
            <a:off x="5628679" y="151747"/>
            <a:ext cx="13126642" cy="18748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ctr" defTabSz="821531">
              <a:spcBef>
                <a:spcPts val="0"/>
              </a:spcBef>
              <a:defRPr sz="5800"/>
            </a:lvl1pPr>
          </a:lstStyle>
          <a:p>
            <a:r>
              <a:t>GALI - an innovative gamma-ray burst detector as hosted payload</a:t>
            </a:r>
          </a:p>
        </p:txBody>
      </p:sp>
      <p:sp>
        <p:nvSpPr>
          <p:cNvPr id="182" name="New development of Technion Haifa…"/>
          <p:cNvSpPr txBox="1">
            <a:spLocks noGrp="1"/>
          </p:cNvSpPr>
          <p:nvPr>
            <p:ph type="body" sz="half" idx="4294967295"/>
          </p:nvPr>
        </p:nvSpPr>
        <p:spPr>
          <a:xfrm>
            <a:off x="10358704" y="4181435"/>
            <a:ext cx="13126641" cy="8679874"/>
          </a:xfrm>
          <a:prstGeom prst="rect">
            <a:avLst/>
          </a:prstGeom>
        </p:spPr>
        <p:txBody>
          <a:bodyPr anchor="t"/>
          <a:lstStyle/>
          <a:p>
            <a:pPr marL="609600" indent="-609600" defTabSz="2438338">
              <a:lnSpc>
                <a:spcPct val="90000"/>
              </a:lnSpc>
              <a:spcBef>
                <a:spcPts val="4500"/>
              </a:spcBef>
              <a:buSzPct val="123000"/>
              <a:defRPr sz="3500" b="1"/>
            </a:pPr>
            <a:r>
              <a:t>New development of Technion Haifa</a:t>
            </a:r>
          </a:p>
          <a:p>
            <a:pPr marL="609600" indent="-609600" defTabSz="2438338">
              <a:lnSpc>
                <a:spcPct val="90000"/>
              </a:lnSpc>
              <a:spcBef>
                <a:spcPts val="4500"/>
              </a:spcBef>
              <a:buSzPct val="123000"/>
              <a:defRPr sz="3500"/>
            </a:pPr>
            <a:r>
              <a:t>A compact array of many small scintillators - Detecting 3D coded mask</a:t>
            </a:r>
          </a:p>
          <a:p>
            <a:pPr marL="609600" indent="-609600" defTabSz="2438338">
              <a:lnSpc>
                <a:spcPct val="90000"/>
              </a:lnSpc>
              <a:spcBef>
                <a:spcPts val="4500"/>
              </a:spcBef>
              <a:buSzPct val="123000"/>
              <a:defRPr sz="3500"/>
            </a:pPr>
            <a:r>
              <a:t>Localization comes from mutual masking, directionality is statistical, unique photon-count pattern for each burst direction, with high total statistics</a:t>
            </a:r>
          </a:p>
          <a:p>
            <a:pPr marL="609600" indent="-609600" defTabSz="2438338">
              <a:lnSpc>
                <a:spcPct val="90000"/>
              </a:lnSpc>
              <a:spcBef>
                <a:spcPts val="4500"/>
              </a:spcBef>
              <a:buSzPct val="123000"/>
              <a:defRPr sz="3500"/>
            </a:pPr>
            <a:r>
              <a:t>Enabled by SiPM technology</a:t>
            </a:r>
          </a:p>
          <a:p>
            <a:pPr marL="609600" indent="-609600" defTabSz="2438338">
              <a:lnSpc>
                <a:spcPct val="90000"/>
              </a:lnSpc>
              <a:spcBef>
                <a:spcPts val="4500"/>
              </a:spcBef>
              <a:buSzPct val="123000"/>
              <a:defRPr sz="3500"/>
            </a:pPr>
            <a:r>
              <a:t>Scalable detector</a:t>
            </a:r>
          </a:p>
        </p:txBody>
      </p:sp>
      <p:pic>
        <p:nvPicPr>
          <p:cNvPr id="183" name="Image" descr="Image"/>
          <p:cNvPicPr>
            <a:picLocks noChangeAspect="1"/>
          </p:cNvPicPr>
          <p:nvPr/>
        </p:nvPicPr>
        <p:blipFill>
          <a:blip r:embed="rId2"/>
          <a:stretch>
            <a:fillRect/>
          </a:stretch>
        </p:blipFill>
        <p:spPr>
          <a:xfrm>
            <a:off x="230001" y="176209"/>
            <a:ext cx="3099186" cy="2698611"/>
          </a:xfrm>
          <a:prstGeom prst="rect">
            <a:avLst/>
          </a:prstGeom>
          <a:ln w="12700">
            <a:miter lim="400000"/>
          </a:ln>
        </p:spPr>
      </p:pic>
      <p:pic>
        <p:nvPicPr>
          <p:cNvPr id="184" name="GALIphoto.png" descr="GALIphoto.png"/>
          <p:cNvPicPr>
            <a:picLocks noChangeAspect="1"/>
          </p:cNvPicPr>
          <p:nvPr/>
        </p:nvPicPr>
        <p:blipFill>
          <a:blip r:embed="rId3"/>
          <a:srcRect l="1397" t="1175"/>
          <a:stretch>
            <a:fillRect/>
          </a:stretch>
        </p:blipFill>
        <p:spPr>
          <a:xfrm>
            <a:off x="126129" y="2950661"/>
            <a:ext cx="9989452" cy="9280525"/>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TotalTime>
  <Words>703</Words>
  <Application>Microsoft Macintosh PowerPoint</Application>
  <PresentationFormat>Custom</PresentationFormat>
  <Paragraphs>86</Paragraphs>
  <Slides>13</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Gill Sans</vt:lpstr>
      <vt:lpstr>Helvetica Neue</vt:lpstr>
      <vt:lpstr>Helvetica Neue Light</vt:lpstr>
      <vt:lpstr>Helvetica Neue Medium</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Norbert Werner</cp:lastModifiedBy>
  <cp:revision>2</cp:revision>
  <dcterms:modified xsi:type="dcterms:W3CDTF">2025-11-22T20:52:54Z</dcterms:modified>
</cp:coreProperties>
</file>