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97" r:id="rId6"/>
    <p:sldMasterId id="2147483710" r:id="rId7"/>
    <p:sldMasterId id="2147483723" r:id="rId8"/>
    <p:sldMasterId id="2147483736" r:id="rId9"/>
    <p:sldMasterId id="2147483749" r:id="rId10"/>
    <p:sldMasterId id="2147483763" r:id="rId11"/>
  </p:sldMasterIdLst>
  <p:notesMasterIdLst>
    <p:notesMasterId r:id="rId30"/>
  </p:notesMasterIdLst>
  <p:handoutMasterIdLst>
    <p:handoutMasterId r:id="rId31"/>
  </p:handoutMasterIdLst>
  <p:sldIdLst>
    <p:sldId id="549" r:id="rId12"/>
    <p:sldId id="319" r:id="rId13"/>
    <p:sldId id="16392" r:id="rId14"/>
    <p:sldId id="576" r:id="rId15"/>
    <p:sldId id="535" r:id="rId16"/>
    <p:sldId id="533" r:id="rId17"/>
    <p:sldId id="16410" r:id="rId18"/>
    <p:sldId id="16420" r:id="rId19"/>
    <p:sldId id="16409" r:id="rId20"/>
    <p:sldId id="16416" r:id="rId21"/>
    <p:sldId id="16419" r:id="rId22"/>
    <p:sldId id="16412" r:id="rId23"/>
    <p:sldId id="16413" r:id="rId24"/>
    <p:sldId id="16414" r:id="rId25"/>
    <p:sldId id="16417" r:id="rId26"/>
    <p:sldId id="16418" r:id="rId27"/>
    <p:sldId id="584" r:id="rId28"/>
    <p:sldId id="60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B3D91"/>
    <a:srgbClr val="FFFF66"/>
    <a:srgbClr val="FFFFCC"/>
    <a:srgbClr val="326699"/>
    <a:srgbClr val="00FF00"/>
    <a:srgbClr val="006272"/>
    <a:srgbClr val="143D64"/>
    <a:srgbClr val="643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5584" autoAdjust="0"/>
  </p:normalViewPr>
  <p:slideViewPr>
    <p:cSldViewPr snapToGrid="0">
      <p:cViewPr varScale="1">
        <p:scale>
          <a:sx n="64" d="100"/>
          <a:sy n="64" d="100"/>
        </p:scale>
        <p:origin x="96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1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2"/>
    </p:cViewPr>
  </p:sorterViewPr>
  <p:notesViewPr>
    <p:cSldViewPr snapToGrid="0">
      <p:cViewPr varScale="1">
        <p:scale>
          <a:sx n="95" d="100"/>
          <a:sy n="95" d="100"/>
        </p:scale>
        <p:origin x="17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8444EAC4-0A15-44D9-968F-D920E73E8641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5857A9C6-8243-4153-98D7-CBEDEF3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1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C57FEFE-1734-4956-B4F9-22712A8CCBC3}" type="datetimeFigureOut">
              <a:rPr lang="en-US" smtClean="0"/>
              <a:pPr/>
              <a:t>19-Nov-25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17CA521E-C069-407D-A049-0E892AC25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39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47F41-5297-6F70-390C-DC0FE8A4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>
            <a:extLst>
              <a:ext uri="{FF2B5EF4-FFF2-40B4-BE49-F238E27FC236}">
                <a16:creationId xmlns:a16="http://schemas.microsoft.com/office/drawing/2014/main" id="{FDFCCE22-49D5-32B8-8E87-D5D430CCB6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9DC6C9B-0D5F-4D8E-BEF4-BBD4642188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>
                <a:buClrTx/>
                <a:buFontTx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B8CC3285-EFF0-4148-5469-B19C6C89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>
              <a:lnSpc>
                <a:spcPct val="92000"/>
              </a:lnSpc>
              <a:buClrTx/>
              <a:buFontTx/>
              <a:buNone/>
            </a:pPr>
            <a:fld id="{8FAB9629-48F1-4ACD-82A6-7C14E5BF9C4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92000"/>
                </a:lnSpc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E02F5EB0-E684-CF8E-31DC-8C3078CD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>
              <a:lnSpc>
                <a:spcPct val="92000"/>
              </a:lnSpc>
              <a:buClrTx/>
              <a:buFontTx/>
              <a:buNone/>
            </a:pPr>
            <a:fld id="{514670F4-62BC-4DA5-BCEA-C727AE90FD5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92000"/>
                </a:lnSpc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0343964A-50AF-F27A-4533-4288586B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829675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459B9A-D7FB-40B1-B49C-C27ACF6E53B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5B13425F-1E5E-F4E4-BA66-32876216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9721850"/>
            <a:ext cx="2894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320" rIns="99000" bIns="4932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DE43C1-F937-45AA-8FB2-2622653EB15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1CE54815-4149-6BD1-EDC5-0647577B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FD23E1-AC0A-4DF4-83C5-D4E94FC48CC4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2A70CCE2-EA10-3241-9EC5-403A277C993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08762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5" name="Rectangle 7">
            <a:extLst>
              <a:ext uri="{FF2B5EF4-FFF2-40B4-BE49-F238E27FC236}">
                <a16:creationId xmlns:a16="http://schemas.microsoft.com/office/drawing/2014/main" id="{9B3F7917-3B3C-2E06-CEE4-140D9CE6E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1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E3360-DA47-2701-C16C-F92A31535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>
            <a:extLst>
              <a:ext uri="{FF2B5EF4-FFF2-40B4-BE49-F238E27FC236}">
                <a16:creationId xmlns:a16="http://schemas.microsoft.com/office/drawing/2014/main" id="{5206E1BC-D55C-76D5-9D43-E809DCCC66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9DC6C9B-0D5F-4D8E-BEF4-BBD4642188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>
                <a:buClrTx/>
                <a:buFontTx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1A175CD3-D07F-F322-4BAB-061C60BF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>
              <a:lnSpc>
                <a:spcPct val="92000"/>
              </a:lnSpc>
              <a:buClrTx/>
              <a:buFontTx/>
              <a:buNone/>
            </a:pPr>
            <a:fld id="{8FAB9629-48F1-4ACD-82A6-7C14E5BF9C4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92000"/>
                </a:lnSpc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AA9C4034-92C8-1D68-14AD-85A6F014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>
              <a:lnSpc>
                <a:spcPct val="92000"/>
              </a:lnSpc>
              <a:buClrTx/>
              <a:buFontTx/>
              <a:buNone/>
            </a:pPr>
            <a:fld id="{514670F4-62BC-4DA5-BCEA-C727AE90FD5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92000"/>
                </a:lnSpc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CA57549D-7AAF-A534-C97A-BDD25EB3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829675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459B9A-D7FB-40B1-B49C-C27ACF6E53B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C52C3BA9-C303-485F-5B1C-FBC7E028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9721850"/>
            <a:ext cx="2894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320" rIns="99000" bIns="4932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DE43C1-F937-45AA-8FB2-2622653EB15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5BF26F85-3148-3AED-C45B-1E8932BD6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FD23E1-AC0A-4DF4-83C5-D4E94FC48CC4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B5F6E112-D98F-4AEE-6E1B-FFBF5FD820D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08762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5" name="Rectangle 7">
            <a:extLst>
              <a:ext uri="{FF2B5EF4-FFF2-40B4-BE49-F238E27FC236}">
                <a16:creationId xmlns:a16="http://schemas.microsoft.com/office/drawing/2014/main" id="{C3FCF867-5A4C-1168-CF16-7BB5648D2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>
            <a:normAutofit/>
          </a:bodyPr>
          <a:lstStyle>
            <a:lvl1pPr algn="ctr">
              <a:defRPr sz="40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101600" dir="2700000" algn="t" rotWithShape="0">
                    <a:prstClr val="black">
                      <a:alpha val="75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138" y="3343952"/>
            <a:ext cx="9347969" cy="2832913"/>
          </a:xfrm>
          <a:prstGeom prst="rect">
            <a:avLst/>
          </a:prstGeom>
          <a:effectLst/>
        </p:spPr>
        <p:txBody>
          <a:bodyPr lIns="91407" tIns="45704" rIns="91407" bIns="45704">
            <a:normAutofit/>
          </a:bodyPr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75453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6FBDB-EF94-4B50-8BEF-070208B4AF6A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051DF6-3578-4569-85EA-541083FFF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07705-1C4B-4D52-BAD2-66F83A73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892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41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§ </a:t>
            </a:r>
            <a:fld id="{15C828C9-7D84-4D57-8BF7-FCC5F80FE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638" y="4030765"/>
            <a:ext cx="9347969" cy="136991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49383-8B86-43F7-9ADB-4784135C0228}"/>
              </a:ext>
            </a:extLst>
          </p:cNvPr>
          <p:cNvSpPr/>
          <p:nvPr userDrawn="1"/>
        </p:nvSpPr>
        <p:spPr>
          <a:xfrm>
            <a:off x="1658907" y="6370343"/>
            <a:ext cx="8902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700" b="0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36CCBC-485C-4FAE-B2E2-5643B5B1F74C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1462EF-AF56-4E76-A256-86BB9DFCA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36860F-E029-406D-985E-F8E6DC2F3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9954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43271-0CE2-4ABA-8F9D-B21D2659F8D2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E80A1D-8B11-4F95-8646-62813A25E525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A3C0A-EF35-454B-B475-DC55119E6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6A04ED-FFF8-409D-A7AB-E06431C78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6745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49383-8B86-43F7-9ADB-4784135C0228}"/>
              </a:ext>
            </a:extLst>
          </p:cNvPr>
          <p:cNvSpPr/>
          <p:nvPr userDrawn="1"/>
        </p:nvSpPr>
        <p:spPr>
          <a:xfrm>
            <a:off x="1658907" y="6370343"/>
            <a:ext cx="8902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700" b="0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BA8EF-B47D-4760-B0EC-1EF4899B5387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BFC81-239C-45C5-AB06-3D8ED7F16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ABB951-F335-4673-9AA8-198DAC6E5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9583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271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2638"/>
            <a:ext cx="53848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2638"/>
            <a:ext cx="53848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21034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2639"/>
            <a:ext cx="11034445" cy="22689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7318" y="3616450"/>
            <a:ext cx="11034445" cy="2393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94760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905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BB27BF-5219-4F7A-9E94-008858534AB1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89711F-8600-41A6-A2A1-4250ECDF3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855C3E-1959-45C9-8502-7E69AED53D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64130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33226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1411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561948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564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638" y="3429000"/>
            <a:ext cx="9347969" cy="202955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B6F44-E69B-4829-A912-FDC46FC1211A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information is being transmitted under No License Required "NLR" and is to be used solely by the individual/organization to whom it is addressed.  Diversion contrary to U.S. Export Administration Regulations is prohibited..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755471-A546-4E7C-8E57-C57BD940EBAF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8E263A-C4AA-4CC8-B064-0C172244D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B21BD6-E161-4270-827D-6866FBA9B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95059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33181-B025-41CB-905C-FECE97C44C40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information is being transmitted under No License Required "NLR" and is to be used solely by the individual/organization to whom it is addressed.  Diversion contrary to U.S. Export Administration Regulations is prohibited..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BF2B02-AA70-4A00-99B5-8AA577262BCD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055D72-E67A-4EAE-BEBE-BAD66BFA8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0C8121-91B6-4390-BF39-3BD4717C5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550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A1A0C-6F52-4C0B-8128-5EDCE2940BC2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information is being transmitted under No License Required "NLR" and is to be used solely by the individual/organization to whom it is addressed.  Diversion contrary to U.S. Export Administration Regulations is prohibited..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CF9002-CBFE-48DF-866B-8AA1AFF02A07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937D71-50D5-47F2-8DEE-5E9F89ADCA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F10987-96EA-4B99-AFB9-122E9D480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7458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81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2638"/>
            <a:ext cx="53848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2638"/>
            <a:ext cx="53848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09138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2639"/>
            <a:ext cx="11034445" cy="22689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7318" y="3616450"/>
            <a:ext cx="11034445" cy="2393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23778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6755F-1ED6-4D60-B695-2B71BFDD3C8D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FDE50-E188-456F-B2B3-B3ED3AAB7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86B487-50AF-4C32-9D85-7044F1C8A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27726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6555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5271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3375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779101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26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638" y="3344053"/>
            <a:ext cx="9347969" cy="2220724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DA798-0688-45DF-97EC-8B76792565CD}"/>
              </a:ext>
            </a:extLst>
          </p:cNvPr>
          <p:cNvSpPr/>
          <p:nvPr userDrawn="1"/>
        </p:nvSpPr>
        <p:spPr>
          <a:xfrm>
            <a:off x="1863046" y="6421955"/>
            <a:ext cx="868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. Export or re-export of information contained herein may be subject to restrictions and requirements of U.S. export laws and regulations, and may require advance authorization from the U.S. Government.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3C80-CE63-40D0-88F0-142BC9982FE3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12DDB1-D85B-4F38-9D2E-44D704A94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B8F42C-6FB1-46D8-A2B5-FC0EDE0C2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42941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2F163-D87D-4C00-97DF-9EAB7B18B56E}"/>
              </a:ext>
            </a:extLst>
          </p:cNvPr>
          <p:cNvSpPr/>
          <p:nvPr userDrawn="1"/>
        </p:nvSpPr>
        <p:spPr>
          <a:xfrm>
            <a:off x="1863046" y="6421955"/>
            <a:ext cx="868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. Export or re-export of information contained herein may be subject to restrictions and requirements of U.S. export laws and regulations, and may require advance authorization from the U.S. Government.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18C18C-B4CB-4D65-857B-A1F0E75E185F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C782AD-AFCA-4A5E-932F-95ECE390B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58177C-9C32-4DC7-AA37-2653F54B4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3894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471E04-DEB5-4544-B82C-8B89A82F9A9F}"/>
              </a:ext>
            </a:extLst>
          </p:cNvPr>
          <p:cNvSpPr/>
          <p:nvPr userDrawn="1"/>
        </p:nvSpPr>
        <p:spPr>
          <a:xfrm>
            <a:off x="1863046" y="6421955"/>
            <a:ext cx="868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. Export or re-export of information contained herein may be subject to restrictions and requirements of U.S. export laws and regulations, and may require advance authorization from the U.S. Government.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8575EE-7405-4621-A36A-47575E52458B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81E9D3-E6D1-46F8-BBFA-E638883610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B05A00-35D0-4467-8F5E-1EBA6B6A64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425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6863" indent="-284163">
              <a:buClr>
                <a:schemeClr val="tx1"/>
              </a:buClr>
              <a:buFont typeface="Wingdings" pitchFamily="2" charset="2"/>
              <a:buChar char="§"/>
              <a:tabLst/>
              <a:defRPr sz="2200"/>
            </a:lvl1pPr>
            <a:lvl2pPr marL="635000" indent="-338138">
              <a:buClr>
                <a:schemeClr val="tx1"/>
              </a:buClr>
              <a:tabLst/>
              <a:defRPr sz="2000" b="0"/>
            </a:lvl2pPr>
            <a:lvl3pPr marL="854075" indent="-219075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/>
            </a:lvl3pPr>
            <a:lvl4pPr>
              <a:buClr>
                <a:schemeClr val="tx1"/>
              </a:buClr>
              <a:defRPr sz="1600" b="0"/>
            </a:lvl4pPr>
            <a:lvl5pPr>
              <a:defRPr sz="1400" b="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0386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3634"/>
            <a:ext cx="53848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809625" indent="-168275">
              <a:buFont typeface="Arial" panose="020B0604020202020204" pitchFamily="34" charset="0"/>
              <a:buChar char="•"/>
              <a:tabLst/>
              <a:defRPr sz="1600"/>
            </a:lvl3pPr>
            <a:lvl4pPr marL="1085850" indent="-276225">
              <a:tabLst/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634"/>
            <a:ext cx="53848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35000" indent="-3413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2710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9537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35000" lvl="1" indent="-34131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 Narrow" pitchFamily="34" charset="0"/>
              <a:buChar char="—"/>
              <a:tabLst/>
            </a:pPr>
            <a:r>
              <a:rPr lang="en-US" dirty="0"/>
              <a:t>Second level</a:t>
            </a:r>
          </a:p>
          <a:p>
            <a:pPr marL="809625" lvl="2" indent="-16827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  <a:p>
            <a:pPr marL="1085850" lvl="3" indent="-27622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 Narrow" pitchFamily="34" charset="0"/>
              <a:buChar char="—"/>
              <a:tabLst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61257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 baseline="0"/>
            </a:lvl5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C5C54D-0166-E340-B2B5-9994B6B3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0207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2639"/>
            <a:ext cx="11034445" cy="22689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7318" y="3616450"/>
            <a:ext cx="11034445" cy="2393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115792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4402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020119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02353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42441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728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638" y="4088640"/>
            <a:ext cx="9347969" cy="136991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5FF4D-67C9-4121-977B-AFAD58486752}"/>
              </a:ext>
            </a:extLst>
          </p:cNvPr>
          <p:cNvSpPr/>
          <p:nvPr userDrawn="1"/>
        </p:nvSpPr>
        <p:spPr>
          <a:xfrm>
            <a:off x="1863046" y="62695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unclassified technical data is being transmitted in accordance with License Exception Strategic Trade Authorization, section 740.20 of the Export Administration Regulation, as amended.  In support of the Imaging X-Ray Polarimetry Explorer Mission, these items are controlled in accordance with Export Control Classification Number (ECCN) 9E515.a.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F31F3E-DEE3-4181-9EE4-3CDFF8425A69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80F9D-F732-469F-9699-5DEB1EC65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378462-5B99-4E92-A9C9-2C504EB92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40335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D2083-680E-4FC1-B06B-DD73F72668A3}"/>
              </a:ext>
            </a:extLst>
          </p:cNvPr>
          <p:cNvSpPr/>
          <p:nvPr userDrawn="1"/>
        </p:nvSpPr>
        <p:spPr>
          <a:xfrm>
            <a:off x="1863046" y="62695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unclassified technical data is being transmitted in accordance with License Exception Strategic Trade Authorization, section 740.20 of the Export Administration Regulation, as amended.  In support of the Imaging X-Ray Polarimetry Explorer Mission, these items are controlled in accordance with Export Control Classification Number (ECCN) 9E515.a.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734E8-D380-483E-A5C0-6BD2C01A671F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DAE007-714B-436B-B561-96C09893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5BE5EF-0CAB-4BB1-9854-ABDA3A18BC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78817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5B0E0-2FAD-41D9-BC19-4FBC89D98116}"/>
              </a:ext>
            </a:extLst>
          </p:cNvPr>
          <p:cNvSpPr/>
          <p:nvPr userDrawn="1"/>
        </p:nvSpPr>
        <p:spPr>
          <a:xfrm>
            <a:off x="1863046" y="62695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unclassified technical data is being transmitted in accordance with License Exception Strategic Trade Authorization, section 740.20 of the Export Administration Regulation, as amended.  In support of the Imaging X-Ray Polarimetry Explorer Mission, these items are controlled in accordance with Export Control Classification Number (ECCN) 9E515.a.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AE963-A994-431C-A240-BB195CB32A04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6B0881-6783-4E14-9412-6F6567F07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C64BCF-4ED4-4FEB-886A-6D550CE49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2043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56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4888"/>
            <a:ext cx="5384800" cy="54864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4888"/>
            <a:ext cx="5384800" cy="5486400"/>
          </a:xfrm>
        </p:spPr>
        <p:txBody>
          <a:bodyPr vert="horz" lIns="91440" tIns="45720" rIns="91440" bIns="45720" rtlCol="0"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9A5789-DA45-5740-91A0-0438BA2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2638"/>
            <a:ext cx="53848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2638"/>
            <a:ext cx="53848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456684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2639"/>
            <a:ext cx="11034445" cy="22689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7318" y="3616450"/>
            <a:ext cx="11034445" cy="2393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1522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877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186650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1776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146915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94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638" y="4088640"/>
            <a:ext cx="9347969" cy="136991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49383-8B86-43F7-9ADB-4784135C0228}"/>
              </a:ext>
            </a:extLst>
          </p:cNvPr>
          <p:cNvSpPr/>
          <p:nvPr userDrawn="1"/>
        </p:nvSpPr>
        <p:spPr>
          <a:xfrm>
            <a:off x="1658907" y="6370343"/>
            <a:ext cx="8902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700" b="0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36CCBC-485C-4FAE-B2E2-5643B5B1F74C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1462EF-AF56-4E76-A256-86BB9DFCA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36860F-E029-406D-985E-F8E6DC2F3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53135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43271-0CE2-4ABA-8F9D-B21D2659F8D2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E80A1D-8B11-4F95-8646-62813A25E525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A3C0A-EF35-454B-B475-DC55119E6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6A04ED-FFF8-409D-A7AB-E06431C78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68230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49383-8B86-43F7-9ADB-4784135C0228}"/>
              </a:ext>
            </a:extLst>
          </p:cNvPr>
          <p:cNvSpPr/>
          <p:nvPr userDrawn="1"/>
        </p:nvSpPr>
        <p:spPr>
          <a:xfrm>
            <a:off x="1658907" y="6370343"/>
            <a:ext cx="8902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700" b="0" i="0" kern="1200" dirty="0">
                <a:solidFill>
                  <a:srgbClr val="FF0000"/>
                </a:solidFill>
                <a:effectLst/>
                <a:latin typeface="Arial" charset="0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BA8EF-B47D-4760-B0EC-1EF4899B5387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BFC81-239C-45C5-AB06-3D8ED7F16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ABB951-F335-4673-9AA8-198DAC6E5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984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7950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173" y="392125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54164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169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2638"/>
            <a:ext cx="53848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2638"/>
            <a:ext cx="53848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04308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2639"/>
            <a:ext cx="11034445" cy="22689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7318" y="3616450"/>
            <a:ext cx="11034445" cy="23939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857527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596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101545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39392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28936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4148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>
            <a:normAutofit/>
          </a:bodyPr>
          <a:lstStyle>
            <a:lvl1pPr algn="ctr">
              <a:defRPr sz="40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101600" dir="2700000" algn="t" rotWithShape="0">
                    <a:prstClr val="black">
                      <a:alpha val="75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138" y="3343952"/>
            <a:ext cx="9347969" cy="2832913"/>
          </a:xfrm>
          <a:prstGeom prst="rect">
            <a:avLst/>
          </a:prstGeom>
          <a:effectLst/>
        </p:spPr>
        <p:txBody>
          <a:bodyPr lIns="91407" tIns="45704" rIns="91407" bIns="45704">
            <a:normAutofit/>
          </a:bodyPr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75453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6FBDB-EF94-4B50-8BEF-070208B4AF6A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051DF6-3578-4569-85EA-541083FFF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07705-1C4B-4D52-BAD2-66F83A73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28016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BB27BF-5219-4F7A-9E94-008858534AB1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89711F-8600-41A6-A2A1-4250ECDF3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855C3E-1959-45C9-8502-7E69AED53D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137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6755F-1ED6-4D60-B695-2B71BFDD3C8D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FDE50-E188-456F-B2B3-B3ED3AAB7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86B487-50AF-4C32-9D85-7044F1C8A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76721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 baseline="0"/>
            </a:lvl5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C5C54D-0166-E340-B2B5-9994B6B3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9093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4888"/>
            <a:ext cx="5384800" cy="54864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4888"/>
            <a:ext cx="5384800" cy="5486400"/>
          </a:xfrm>
        </p:spPr>
        <p:txBody>
          <a:bodyPr vert="horz" lIns="91440" tIns="45720" rIns="91440" bIns="45720" rtlCol="0"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9A5789-DA45-5740-91A0-0438BA2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4081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7950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173" y="392125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66752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1760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76690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612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030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816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bg>
      <p:bgPr>
        <a:blipFill dpi="0" rotWithShape="0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  <a:effectLst/>
        </p:spPr>
        <p:txBody>
          <a:bodyPr lIns="91407" tIns="45704" rIns="91407" bIns="45704">
            <a:normAutofit/>
          </a:bodyPr>
          <a:lstStyle>
            <a:lvl1pPr algn="ctr">
              <a:defRPr sz="40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101600" dir="2700000" algn="t" rotWithShape="0">
                    <a:prstClr val="black">
                      <a:alpha val="75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138" y="3343952"/>
            <a:ext cx="9347969" cy="2832913"/>
          </a:xfrm>
          <a:prstGeom prst="rect">
            <a:avLst/>
          </a:prstGeom>
          <a:effectLst/>
        </p:spPr>
        <p:txBody>
          <a:bodyPr lIns="91407" tIns="45704" rIns="91407" bIns="45704">
            <a:normAutofit/>
          </a:bodyPr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75453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6FBDB-EF94-4B50-8BEF-070208B4AF6A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051DF6-3578-4569-85EA-541083FFF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07705-1C4B-4D52-BAD2-66F83A73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118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96" y="1807069"/>
            <a:ext cx="10363117" cy="1361016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33669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96" y="3174621"/>
            <a:ext cx="10363117" cy="149993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31D4-3CE6-4C41-ADC7-5237C1E2B293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BB27BF-5219-4F7A-9E94-008858534AB1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89711F-8600-41A6-A2A1-4250ECDF3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855C3E-1959-45C9-8502-7E69AED53D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68511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0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5A7F6A-1745-4E46-A980-15532801862F}"/>
              </a:ext>
            </a:extLst>
          </p:cNvPr>
          <p:cNvSpPr txBox="1">
            <a:spLocks/>
          </p:cNvSpPr>
          <p:nvPr userDrawn="1"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6" name="Table Placeholder 10">
            <a:extLst>
              <a:ext uri="{FF2B5EF4-FFF2-40B4-BE49-F238E27FC236}">
                <a16:creationId xmlns:a16="http://schemas.microsoft.com/office/drawing/2014/main" id="{6308AA14-57C0-42F8-B352-B65AFCA9C5D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4F90E-8E67-455C-BDF5-FE6CD62B1362}"/>
              </a:ext>
            </a:extLst>
          </p:cNvPr>
          <p:cNvSpPr txBox="1"/>
          <p:nvPr userDrawn="1"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6755F-1ED6-4D60-B695-2B71BFDD3C8D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FDE50-E188-456F-B2B3-B3ED3AAB7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86B487-50AF-4C32-9D85-7044F1C8A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4460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 baseline="0"/>
            </a:lvl5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C5C54D-0166-E340-B2B5-9994B6B3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60382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4888"/>
            <a:ext cx="5384800" cy="54864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4888"/>
            <a:ext cx="5384800" cy="5486400"/>
          </a:xfrm>
        </p:spPr>
        <p:txBody>
          <a:bodyPr vert="horz" lIns="91440" tIns="45720" rIns="91440" bIns="45720" rtlCol="0"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9A5789-DA45-5740-91A0-0438BA20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86610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3460-5A0E-46FE-B71D-2EADB17B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F8ED-1954-4090-86DB-AD241E368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7950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8EE40-46BE-4A43-A39C-A42F3DCCC8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173" y="3921259"/>
            <a:ext cx="10972800" cy="265176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67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3429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8100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197600" y="1066800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197600" y="3809999"/>
            <a:ext cx="5689600" cy="25908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26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8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8370"/>
            <a:ext cx="5386917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8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8370"/>
            <a:ext cx="5389033" cy="3951288"/>
          </a:xfrm>
        </p:spPr>
        <p:txBody>
          <a:bodyPr/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01981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03243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A683-670E-466E-9FB4-F209BA7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298F-7F9D-479F-9563-63493DDD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3483" y="953679"/>
            <a:ext cx="7918516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1AB8-2C07-4862-9D5B-F8B3AE4F65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010239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3694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D1F7-3DE9-4629-A8E9-AE82E9B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138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66800"/>
            <a:ext cx="83312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839200" y="1066800"/>
            <a:ext cx="3050117" cy="5410200"/>
          </a:xfrm>
        </p:spPr>
        <p:txBody>
          <a:bodyPr>
            <a:normAutofit/>
          </a:bodyPr>
          <a:lstStyle>
            <a:lvl1pPr marL="406400" marR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 sz="2000"/>
            </a:lvl1pPr>
            <a:lvl2pPr marL="6858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9500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13081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064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079500" marR="0" lvl="3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3081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0"/>
            <a:ext cx="10972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09E59-5D3C-4F71-9F0F-C5090669BFB0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EFFA55-D73C-47D5-B60D-285EA365D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33BF8F-23BD-45E3-99D2-B4D70F1F1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78" r:id="rId3"/>
    <p:sldLayoutId id="2147483735" r:id="rId4"/>
    <p:sldLayoutId id="2147483652" r:id="rId5"/>
    <p:sldLayoutId id="2147483683" r:id="rId6"/>
    <p:sldLayoutId id="2147483660" r:id="rId7"/>
    <p:sldLayoutId id="2147483653" r:id="rId8"/>
    <p:sldLayoutId id="2147483657" r:id="rId9"/>
    <p:sldLayoutId id="2147483677" r:id="rId10"/>
    <p:sldLayoutId id="2147483680" r:id="rId11"/>
    <p:sldLayoutId id="2147483762" r:id="rId12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06400" indent="-406400" algn="l" defTabSz="914400" rtl="0" eaLnBrk="1" latinLnBrk="0" hangingPunct="1">
        <a:spcBef>
          <a:spcPts val="600"/>
        </a:spcBef>
        <a:buClr>
          <a:schemeClr val="tx1"/>
        </a:buClr>
        <a:buFont typeface="Wingdings" pitchFamily="2" charset="2"/>
        <a:buChar char="q"/>
        <a:tabLst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92100" algn="l" defTabSz="914400" rtl="0" eaLnBrk="1" latinLnBrk="0" hangingPunct="1">
        <a:spcBef>
          <a:spcPts val="0"/>
        </a:spcBef>
        <a:buClr>
          <a:schemeClr val="tx1"/>
        </a:buClr>
        <a:buFont typeface="Courier New" panose="02070309020205020404" pitchFamily="49" charset="0"/>
        <a:buChar char="o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2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9500" indent="-165100" algn="l" defTabSz="914400" rtl="0" eaLnBrk="1" latinLnBrk="0" hangingPunct="1"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08100" indent="-228600" algn="l" defTabSz="914400" rtl="0" eaLnBrk="1" latinLnBrk="0" hangingPunct="1">
        <a:spcBef>
          <a:spcPts val="0"/>
        </a:spcBef>
        <a:buClr>
          <a:schemeClr val="tx1"/>
        </a:buClr>
        <a:buFont typeface="Arial Narrow" pitchFamily="34" charset="0"/>
        <a:buChar char="—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3E4D5-6CBB-4351-9C15-0EA076316AD7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4130E1-94A0-4427-8954-EA1BBCEC70AC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9629AD-1C9E-47AF-805D-8D27AF186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25FE53-6503-4E37-B2F4-1472A1AAA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9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3E4D5-6CBB-4351-9C15-0EA076316AD7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information is being transmitted under No License Required "NLR" and is to be used solely by the individual/organization to whom it is addressed.  Diversion contrary to U.S. Export Administration Regulations is prohibited..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42A205-9262-4310-8AAB-487C71D5FF68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30E1AD-05E9-46F9-B1B8-A532DB2C3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97315E-A378-4131-9CAA-D332ED909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0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54075" lvl="2" indent="-21907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3E4D5-6CBB-4351-9C15-0EA076316AD7}"/>
              </a:ext>
            </a:extLst>
          </p:cNvPr>
          <p:cNvSpPr/>
          <p:nvPr userDrawn="1"/>
        </p:nvSpPr>
        <p:spPr>
          <a:xfrm>
            <a:off x="1863046" y="6421955"/>
            <a:ext cx="868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. Export or re-export of information contained herein may be subject to restrictions and requirements of U.S. export laws and regulations, and may require advance authorization from the U.S. Government.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07AAE5-6139-4091-91A1-048596C6B143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4DC70C-B13C-4781-8F2D-CA35853FB2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6F7514-0858-4CFF-93E5-DAC233D7A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2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293688" indent="-27940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tabLst/>
        <a:defRPr lang="en-US" sz="2200" b="1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35000" indent="-341313" algn="l" defTabSz="914400" rtl="0" eaLnBrk="1" latinLnBrk="0" hangingPunct="1">
        <a:spcBef>
          <a:spcPct val="20000"/>
        </a:spcBef>
        <a:buClr>
          <a:schemeClr val="tx1"/>
        </a:buClr>
        <a:buFont typeface="Arial Narrow" pitchFamily="34" charset="0"/>
        <a:buChar char="—"/>
        <a:tabLst/>
        <a:defRPr lang="en-US" sz="2000" b="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20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 Narrow" pitchFamily="34" charset="0"/>
        <a:buChar char="—"/>
        <a:defRPr lang="en-US" sz="1800" b="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1"/>
        </a:buClr>
        <a:buFont typeface="Arial Narrow" pitchFamily="34" charset="0"/>
        <a:buChar char="—"/>
        <a:defRPr lang="en-US" sz="1600" b="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1"/>
        </a:buClr>
        <a:buFont typeface="Arial Narrow" pitchFamily="34" charset="0"/>
        <a:buChar char="—"/>
        <a:defRPr lang="en-US" sz="1400" b="0" kern="1200" baseline="0" dirty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3E4D5-6CBB-4351-9C15-0EA076316AD7}"/>
              </a:ext>
            </a:extLst>
          </p:cNvPr>
          <p:cNvSpPr/>
          <p:nvPr userDrawn="1"/>
        </p:nvSpPr>
        <p:spPr>
          <a:xfrm>
            <a:off x="1863046" y="62695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unclassified technical data is being transmitted in accordance with License Exception Strategic Trade Authorization, section 740.20 of the Export Administration Regulation, as amended.  In support of the Imaging X-Ray Polarimetry Explorer Mission, these items are controlled in accordance with Export Control Classification Number (ECCN) 9E515.a.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9C2184-FCF1-479B-9FEE-724483E1C6D2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39136F-97EF-4D17-AC5A-BAA8F0637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EEEE9C-FCB8-48FC-B8A3-DF2C33420F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4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3E4D5-6CBB-4351-9C15-0EA076316AD7}"/>
              </a:ext>
            </a:extLst>
          </p:cNvPr>
          <p:cNvSpPr/>
          <p:nvPr userDrawn="1"/>
        </p:nvSpPr>
        <p:spPr>
          <a:xfrm>
            <a:off x="1863046" y="6421955"/>
            <a:ext cx="86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Export Control Notice</a:t>
            </a:r>
          </a:p>
          <a:p>
            <a:pPr algn="ctr"/>
            <a:r>
              <a:rPr lang="en-US" sz="800" b="0" i="0" kern="1200" dirty="0">
                <a:solidFill>
                  <a:srgbClr val="FF0000"/>
                </a:solidFill>
                <a:effectLst/>
                <a:latin typeface="+mn-lt"/>
                <a:ea typeface="Arial" charset="0"/>
                <a:cs typeface="Arial" charset="0"/>
              </a:rPr>
              <a:t>The enclosed technology is being exported pursuant to License Exception GOV under the U.S. Export Administration Regulations (EAR), 15 C.F.R. § 740.11(b)(2)(iii)(B), as amended. The enclosed technology is subject to Export Control Classification Number 9E515.a. Diversion contrary to U.S. law is prohibited.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4130E1-94A0-4427-8954-EA1BBCEC70AC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9629AD-1C9E-47AF-805D-8D27AF186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25FE53-6503-4E37-B2F4-1472A1AAA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3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0"/>
            <a:ext cx="10972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09E59-5D3C-4F71-9F0F-C5090669BFB0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EFFA55-D73C-47D5-B60D-285EA365D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33BF8F-23BD-45E3-99D2-B4D70F1F1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3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06400" indent="-406400" algn="l" defTabSz="914400" rtl="0" eaLnBrk="1" latinLnBrk="0" hangingPunct="1">
        <a:spcBef>
          <a:spcPts val="600"/>
        </a:spcBef>
        <a:buClr>
          <a:schemeClr val="tx1"/>
        </a:buClr>
        <a:buFont typeface="Wingdings" pitchFamily="2" charset="2"/>
        <a:buChar char="q"/>
        <a:tabLst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92100" algn="l" defTabSz="914400" rtl="0" eaLnBrk="1" latinLnBrk="0" hangingPunct="1">
        <a:spcBef>
          <a:spcPts val="0"/>
        </a:spcBef>
        <a:buClr>
          <a:schemeClr val="tx1"/>
        </a:buClr>
        <a:buFont typeface="Courier New" panose="02070309020205020404" pitchFamily="49" charset="0"/>
        <a:buChar char="o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2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9500" indent="-165100" algn="l" defTabSz="914400" rtl="0" eaLnBrk="1" latinLnBrk="0" hangingPunct="1"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08100" indent="-228600" algn="l" defTabSz="914400" rtl="0" eaLnBrk="1" latinLnBrk="0" hangingPunct="1">
        <a:spcBef>
          <a:spcPts val="0"/>
        </a:spcBef>
        <a:buClr>
          <a:schemeClr val="tx1"/>
        </a:buClr>
        <a:buFont typeface="Arial Narrow" pitchFamily="34" charset="0"/>
        <a:buChar char="—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194449"/>
            <a:ext cx="12169697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0"/>
            <a:ext cx="10972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6400" y="660421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 Narrow" pitchFamily="34" charset="0"/>
              </a:rPr>
              <a:t>  Page </a:t>
            </a:r>
            <a:fld id="{D67FD47B-5263-4F60-B17C-6DBD6A524A58}" type="slidenum">
              <a:rPr lang="en-US" sz="900" i="1" smtClean="0">
                <a:latin typeface="Arial Narrow" pitchFamily="34" charset="0"/>
              </a:rPr>
              <a:pPr algn="r"/>
              <a:t>‹#›</a:t>
            </a:fld>
            <a:endParaRPr lang="en-US" sz="900" i="1" dirty="0">
              <a:latin typeface="Arial Narrow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09E59-5D3C-4F71-9F0F-C5090669BFB0}"/>
              </a:ext>
            </a:extLst>
          </p:cNvPr>
          <p:cNvGrpSpPr/>
          <p:nvPr userDrawn="1"/>
        </p:nvGrpSpPr>
        <p:grpSpPr>
          <a:xfrm>
            <a:off x="66732" y="274319"/>
            <a:ext cx="939858" cy="605289"/>
            <a:chOff x="386772" y="381000"/>
            <a:chExt cx="1419896" cy="9144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EFFA55-D73C-47D5-B60D-285EA365D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33BF8F-23BD-45E3-99D2-B4D70F1F1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6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06400" indent="-406400" algn="l" defTabSz="914400" rtl="0" eaLnBrk="1" latinLnBrk="0" hangingPunct="1">
        <a:spcBef>
          <a:spcPts val="600"/>
        </a:spcBef>
        <a:buClr>
          <a:schemeClr val="tx1"/>
        </a:buClr>
        <a:buFont typeface="Wingdings" pitchFamily="2" charset="2"/>
        <a:buChar char="q"/>
        <a:tabLst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92100" algn="l" defTabSz="914400" rtl="0" eaLnBrk="1" latinLnBrk="0" hangingPunct="1">
        <a:spcBef>
          <a:spcPts val="0"/>
        </a:spcBef>
        <a:buClr>
          <a:schemeClr val="tx1"/>
        </a:buClr>
        <a:buFont typeface="Courier New" panose="02070309020205020404" pitchFamily="49" charset="0"/>
        <a:buChar char="o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tx1"/>
        </a:buClr>
        <a:buFont typeface="Wingdings" pitchFamily="2" charset="2"/>
        <a:buChar char="§"/>
        <a:tabLst/>
        <a:defRPr sz="2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9500" indent="-165100" algn="l" defTabSz="914400" rtl="0" eaLnBrk="1" latinLnBrk="0" hangingPunct="1"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08100" indent="-228600" algn="l" defTabSz="914400" rtl="0" eaLnBrk="1" latinLnBrk="0" hangingPunct="1">
        <a:spcBef>
          <a:spcPts val="0"/>
        </a:spcBef>
        <a:buClr>
          <a:schemeClr val="tx1"/>
        </a:buClr>
        <a:buFont typeface="Arial Narrow" pitchFamily="34" charset="0"/>
        <a:buChar char="—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6A40A9B-B482-4C8A-8C76-4AFABCB8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3" y="1008530"/>
            <a:ext cx="11083636" cy="1860176"/>
          </a:xfrm>
        </p:spPr>
        <p:txBody>
          <a:bodyPr>
            <a:noAutofit/>
          </a:bodyPr>
          <a:lstStyle/>
          <a:p>
            <a: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  <a:t> </a:t>
            </a:r>
            <a:b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</a:br>
            <a: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  <a:t>X-ray Polarimetry with the </a:t>
            </a:r>
            <a:b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</a:br>
            <a: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  <a:t>Imaging X-ray Polarimetry Explorer</a:t>
            </a:r>
            <a:b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</a:br>
            <a:r>
              <a:rPr lang="en-US" altLang="en-US" sz="4600" dirty="0">
                <a:solidFill>
                  <a:srgbClr val="FFFFCC"/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  <a:t>(IXPE) mission</a:t>
            </a:r>
            <a:br>
              <a:rPr lang="en-US" altLang="en-US" sz="4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</a:br>
            <a:br>
              <a:rPr lang="en-US" altLang="en-US" sz="4600" dirty="0">
                <a:effectLst>
                  <a:outerShdw blurRad="50800" dist="101600" dir="2700000" algn="t" rotWithShape="0">
                    <a:prstClr val="black">
                      <a:alpha val="75091"/>
                    </a:prstClr>
                  </a:outerShdw>
                </a:effectLst>
              </a:rPr>
            </a:br>
            <a:endParaRPr lang="en-US" sz="4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101600" dir="2700000" algn="t" rotWithShape="0">
                  <a:prstClr val="black">
                    <a:alpha val="75091"/>
                  </a:prstClr>
                </a:outerShdw>
              </a:effectLst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FF1A1460-20C7-4138-97BC-A65D6A83E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029" y="4294928"/>
            <a:ext cx="9347969" cy="2832913"/>
          </a:xfrm>
        </p:spPr>
        <p:txBody>
          <a:bodyPr>
            <a:normAutofit/>
          </a:bodyPr>
          <a:lstStyle/>
          <a:p>
            <a:endParaRPr lang="en-US" alt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76200" dir="2700000" algn="tl">
                  <a:srgbClr val="000000">
                    <a:alpha val="74917"/>
                  </a:srgbClr>
                </a:outerShdw>
              </a:effectLst>
            </a:endParaRPr>
          </a:p>
          <a:p>
            <a:endParaRPr lang="en-US" altLang="en-US" sz="3000" dirty="0">
              <a:solidFill>
                <a:srgbClr val="FFFFCC"/>
              </a:solidFill>
              <a:effectLst>
                <a:outerShdw blurRad="38100" dist="76200" dir="2700000" algn="tl">
                  <a:srgbClr val="000000">
                    <a:alpha val="74917"/>
                  </a:srgbClr>
                </a:outerShdw>
              </a:effectLst>
            </a:endParaRPr>
          </a:p>
          <a:p>
            <a:r>
              <a:rPr lang="en-US" altLang="en-US" sz="3000" dirty="0">
                <a:solidFill>
                  <a:srgbClr val="FFFFCC"/>
                </a:solidFill>
                <a:effectLst>
                  <a:outerShdw blurRad="38100" dist="76200" dir="2700000" algn="tl">
                    <a:srgbClr val="000000">
                      <a:alpha val="74917"/>
                    </a:srgbClr>
                  </a:outerShdw>
                </a:effectLst>
              </a:rPr>
              <a:t>Giorgio Matt (Univ. Roma Tre) </a:t>
            </a:r>
            <a:br>
              <a:rPr lang="en-US" altLang="en-US" sz="3000" dirty="0">
                <a:solidFill>
                  <a:srgbClr val="FFFFCC"/>
                </a:solidFill>
                <a:effectLst>
                  <a:outerShdw blurRad="38100" dist="76200" dir="2700000" algn="tl">
                    <a:srgbClr val="000000">
                      <a:alpha val="74917"/>
                    </a:srgbClr>
                  </a:outerShdw>
                </a:effectLst>
              </a:rPr>
            </a:br>
            <a:endParaRPr lang="en-US" altLang="en-US" sz="3000" i="1" dirty="0">
              <a:solidFill>
                <a:srgbClr val="FFFFCC"/>
              </a:solidFill>
              <a:effectLst>
                <a:outerShdw blurRad="38100" dist="76200" dir="2700000" algn="tl">
                  <a:srgbClr val="000000">
                    <a:alpha val="7491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78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E483F-6BF8-133B-9311-26F2F63D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244DD-3B7D-3393-0E45-44E4E3B6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C13AB9-ADA7-A293-42B7-BED6BFC6B6C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9F10E-A03E-83E0-9697-1062C53F30B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1D71A1-A238-35A0-DAAC-C388D1168FA7}"/>
              </a:ext>
            </a:extLst>
          </p:cNvPr>
          <p:cNvSpPr txBox="1"/>
          <p:nvPr/>
        </p:nvSpPr>
        <p:spPr>
          <a:xfrm>
            <a:off x="214779" y="1106905"/>
            <a:ext cx="11762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Magnetars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Different magnetars show different behavior on the polarization degree and angle.  PD even close to 100% !</a:t>
            </a: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7594F-A160-E308-7AFD-5223693E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06" y="2486309"/>
            <a:ext cx="5101662" cy="2855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1A664-D5AE-0A7F-C852-F894359E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11" y="2501634"/>
            <a:ext cx="2724189" cy="2840387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AA5425BF-C902-FEAA-F879-57C10A4D1C16}"/>
              </a:ext>
            </a:extLst>
          </p:cNvPr>
          <p:cNvSpPr txBox="1"/>
          <p:nvPr/>
        </p:nvSpPr>
        <p:spPr>
          <a:xfrm>
            <a:off x="6096000" y="5855493"/>
            <a:ext cx="5909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1RXS J170849.0-400910 </a:t>
            </a:r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(Zane et al. 2023)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86ECC160-47A0-B6F2-A531-C4AD04C2CB61}"/>
              </a:ext>
            </a:extLst>
          </p:cNvPr>
          <p:cNvSpPr txBox="1"/>
          <p:nvPr/>
        </p:nvSpPr>
        <p:spPr>
          <a:xfrm>
            <a:off x="986589" y="5578494"/>
            <a:ext cx="46867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4U 0142+61 (Taverna et al. 2022)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155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B6BE-ABD2-C52A-267E-E5A90A57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C2665-B09F-F8C2-31F1-5AEDCEA2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75464-3E86-9322-D00F-8CE321EC598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859543-A86F-A0F3-05EF-3BE0793C37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CE323A-0626-0F8B-C8F9-42C56CBEB466}"/>
              </a:ext>
            </a:extLst>
          </p:cNvPr>
          <p:cNvSpPr txBox="1"/>
          <p:nvPr/>
        </p:nvSpPr>
        <p:spPr>
          <a:xfrm>
            <a:off x="203200" y="914400"/>
            <a:ext cx="11762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Galactic Center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Molecular clouds points to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Sgr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A* as origin of their reflected emission. The supermassive black hole in the center of the Galaxy was active a couple of centuries ago!</a:t>
            </a: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114A6F7-D9D8-B2F9-158F-75B15EBD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3" y="2592041"/>
            <a:ext cx="4765945" cy="3933129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B73E75E9-A2D4-5E95-7F9D-F34D8457FA37}"/>
              </a:ext>
            </a:extLst>
          </p:cNvPr>
          <p:cNvSpPr txBox="1"/>
          <p:nvPr/>
        </p:nvSpPr>
        <p:spPr>
          <a:xfrm>
            <a:off x="6821905" y="5406760"/>
            <a:ext cx="4455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 et al. (2023)</a:t>
            </a:r>
          </a:p>
        </p:txBody>
      </p:sp>
    </p:spTree>
    <p:extLst>
      <p:ext uri="{BB962C8B-B14F-4D97-AF65-F5344CB8AC3E}">
        <p14:creationId xmlns:p14="http://schemas.microsoft.com/office/powerpoint/2010/main" val="34751544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27E3-9797-F6CF-E2BB-8AFA3C88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A81B9-0D57-F2F5-C873-3A1F930F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20ADF3-1FE4-D51E-068D-FD45A165FEA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36A009-73AF-3D3D-7D9D-A7695CA563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78D6CB-1E04-5CE1-065A-04F911AE536A}"/>
              </a:ext>
            </a:extLst>
          </p:cNvPr>
          <p:cNvSpPr txBox="1"/>
          <p:nvPr/>
        </p:nvSpPr>
        <p:spPr>
          <a:xfrm>
            <a:off x="214779" y="1179095"/>
            <a:ext cx="11762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Supernova Remnants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The magnetic field is, in most cases, radially directed even in the vicinity of the shock.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9DCAC-C1B4-5DBA-8CD9-F7DB3164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7" y="2399870"/>
            <a:ext cx="5236708" cy="4280525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B65DAEBF-205D-F737-500E-AD7FF870E405}"/>
              </a:ext>
            </a:extLst>
          </p:cNvPr>
          <p:cNvSpPr txBox="1"/>
          <p:nvPr/>
        </p:nvSpPr>
        <p:spPr>
          <a:xfrm>
            <a:off x="6797842" y="5442855"/>
            <a:ext cx="4455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Tycho SNR  (</a:t>
            </a:r>
            <a:r>
              <a:rPr lang="en-US" sz="2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Ferrazzoli</a:t>
            </a:r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2023)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71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6BC95-536F-C354-C078-1D3A0B84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BCEB9-1633-B583-E1AC-2F86BDFD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AB21F-F768-A98F-42D5-9AA409C7842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690D3-3B6F-B815-B9AE-E53F628543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DC906C-F94F-4E19-9F46-764AB0A1DFCD}"/>
              </a:ext>
            </a:extLst>
          </p:cNvPr>
          <p:cNvSpPr txBox="1"/>
          <p:nvPr/>
        </p:nvSpPr>
        <p:spPr>
          <a:xfrm>
            <a:off x="214779" y="1311442"/>
            <a:ext cx="1176244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stellar-mass Black Holes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A radially extended hot corona is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favoured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Standard disc model does not work in at least one source. Estimate of the black hole spin in a few cases.</a:t>
            </a:r>
          </a:p>
          <a:p>
            <a:endParaRPr lang="en-US" b="1" dirty="0"/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54ECA4E-2082-09BA-5BEF-ED72FE4D6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5" y="2752574"/>
            <a:ext cx="3455057" cy="339430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1C90274-D5A5-7F97-1A04-897EC5C10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0" y="2513811"/>
            <a:ext cx="3341782" cy="3712242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689F9C56-B69C-3FA4-1988-8824D6B60560}"/>
              </a:ext>
            </a:extLst>
          </p:cNvPr>
          <p:cNvSpPr txBox="1"/>
          <p:nvPr/>
        </p:nvSpPr>
        <p:spPr>
          <a:xfrm>
            <a:off x="8545708" y="4369932"/>
            <a:ext cx="352196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endParaRPr lang="en-US" sz="2500" b="1" i="1" dirty="0">
              <a:solidFill>
                <a:srgbClr val="C00000"/>
              </a:solidFill>
            </a:endParaRPr>
          </a:p>
          <a:p>
            <a:r>
              <a:rPr lang="en-US" sz="2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</a:t>
            </a:r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X-1 </a:t>
            </a: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Krawczyinski</a:t>
            </a:r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2022)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092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C5BFF-80E7-7AAE-2F42-A261FB4AB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D0EC55-32A9-5142-F397-7A6C07C4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7B121B-FF61-3C3A-7F0F-A89094CEEFE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1E41BD-2E7A-587C-E2CD-AB5C307B71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1D2BFB-04D0-FF9C-597A-F5E3A487351F}"/>
              </a:ext>
            </a:extLst>
          </p:cNvPr>
          <p:cNvSpPr txBox="1"/>
          <p:nvPr/>
        </p:nvSpPr>
        <p:spPr>
          <a:xfrm>
            <a:off x="203200" y="914400"/>
            <a:ext cx="11762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Neutron Stars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The rotating vector model for X-ray pulsars works in X-rays. The degree of polarization is 5-6 times smaller than expected by simple models. Neutron star precession observed in Hercules X-1. Weakly magnetized accreting neutron stars typically polarized at a few percent level (more than expected).</a:t>
            </a:r>
          </a:p>
          <a:p>
            <a:endParaRPr lang="en-US" sz="2500" b="1" dirty="0"/>
          </a:p>
          <a:p>
            <a:r>
              <a:rPr lang="en-US" sz="2500" b="1" i="1" dirty="0">
                <a:solidFill>
                  <a:srgbClr val="C00000"/>
                </a:solidFill>
                <a:sym typeface="Wingdings" panose="05000000000000000000" pitchFamily="2" charset="2"/>
              </a:rPr>
              <a:t>\</a:t>
            </a:r>
            <a:endParaRPr lang="en-US" sz="2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A3847-CDD9-DDC3-FAD1-799914F7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34" y="2877589"/>
            <a:ext cx="4881066" cy="3649807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51AC05ED-ADC8-B5E6-742B-4930E2D2C907}"/>
              </a:ext>
            </a:extLst>
          </p:cNvPr>
          <p:cNvSpPr txBox="1"/>
          <p:nvPr/>
        </p:nvSpPr>
        <p:spPr>
          <a:xfrm>
            <a:off x="6797842" y="5442855"/>
            <a:ext cx="44556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Hercules X-1  (Heyl et al. 2023)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93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60C6-172F-B7A3-CC05-D606275C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78422-7567-336E-D85C-5E23DA92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7E6510-C8DA-950F-2392-D878CEE8855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D399D-EFA4-8236-E3FC-666D567B5C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AFB9D8-C46B-0951-DB10-D8B858373D5C}"/>
              </a:ext>
            </a:extLst>
          </p:cNvPr>
          <p:cNvSpPr txBox="1"/>
          <p:nvPr/>
        </p:nvSpPr>
        <p:spPr>
          <a:xfrm>
            <a:off x="214779" y="709863"/>
            <a:ext cx="117624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Radio-Quiet AGN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A radially extended hot corona is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favoured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as in Galactic Black Holes.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polarization confirms obscuring torus in Compton-thick AGNs.</a:t>
            </a: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9875FD27-893C-6DC3-602F-02074BC98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7" y="2323628"/>
            <a:ext cx="3513221" cy="4263477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0A2D2C4A-8772-97E2-BE18-1D320710A4C7}"/>
              </a:ext>
            </a:extLst>
          </p:cNvPr>
          <p:cNvSpPr txBox="1"/>
          <p:nvPr/>
        </p:nvSpPr>
        <p:spPr>
          <a:xfrm>
            <a:off x="6340642" y="5442855"/>
            <a:ext cx="52417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NGC 4151  (</a:t>
            </a:r>
            <a:r>
              <a:rPr lang="en-US" sz="2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Gianolli</a:t>
            </a:r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2023, 2024)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24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6F37A-E5C1-8662-B3DB-E274A7B8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0E9CB-E91C-3D34-8177-32392BDC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033A7-04BF-FA7C-32EE-B0D703ACF74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AA476A-863E-7E5D-2B68-2FC7EE1CF7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854C0D-8F02-C079-725C-AFA274B4F197}"/>
              </a:ext>
            </a:extLst>
          </p:cNvPr>
          <p:cNvSpPr txBox="1"/>
          <p:nvPr/>
        </p:nvSpPr>
        <p:spPr>
          <a:xfrm>
            <a:off x="214779" y="1167063"/>
            <a:ext cx="117624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Blazars and Radio Galaxies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Energy stratified shock acceleration is confirmed. Fast rotation of the X-ray polarization vector is observed in some Synchrotron dominated blazars. Inverse Compton dominated blazars are much less polarized. 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F09D2229-86A0-41DE-3AFD-5512860E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" y="2511984"/>
            <a:ext cx="3189903" cy="4346016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9E881D18-318E-B9AB-1AF1-229D9D39B5A9}"/>
              </a:ext>
            </a:extLst>
          </p:cNvPr>
          <p:cNvSpPr txBox="1"/>
          <p:nvPr/>
        </p:nvSpPr>
        <p:spPr>
          <a:xfrm>
            <a:off x="5325696" y="5118002"/>
            <a:ext cx="47845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Mrk 421  (Di Gesu et al. 2022)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73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85BB3A5-40AC-2E05-9457-B33288A0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28600"/>
            <a:ext cx="10160000" cy="685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6C8478-B94C-8320-60CA-BC823BF0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11" y="1347103"/>
            <a:ext cx="11143989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IXPE has really (re-)opened a new observing window!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As expected, significant polarization is rather common in X-ray sources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Not surprisingly, most of the detections are related to strong Magnetic Fields (PWN, SNR, Magnetars, X-ray Pulsars, Blazars)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But scattering polarization is also very often detected! (e.g. coronal emission in X-ray binaries and AGN, reflection in obscured AGN, </a:t>
            </a:r>
            <a:r>
              <a:rPr lang="en-US" alt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Sgr</a:t>
            </a: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A*, …)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In many cases, results (even upper limits) are discriminating between competing models, or challenging popular ones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Arial Unicode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68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6B4C10-76E6-45A2-B17B-59790D058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132" y="2569239"/>
            <a:ext cx="9331889" cy="1326977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4000" dirty="0"/>
              <a:t>                    Thanks for your attention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4000" dirty="0"/>
              <a:t>                 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4000" dirty="0"/>
              <a:t>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4000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21927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3"/>
          <p:cNvSpPr/>
          <p:nvPr/>
        </p:nvSpPr>
        <p:spPr>
          <a:xfrm>
            <a:off x="222858" y="1103260"/>
            <a:ext cx="11489499" cy="569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on celestial (extra-solar) sources are mostly provided by electromagnetic radiation.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be obtained by studying the spatial, spectral, timing and </a:t>
            </a:r>
            <a:r>
              <a:rPr lang="en-US" sz="22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polarization</a:t>
            </a:r>
            <a:r>
              <a:rPr lang="en-US" sz="2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of the observed radiation.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particular, the polarization properties give us information on</a:t>
            </a:r>
            <a:r>
              <a:rPr lang="en-US" sz="2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a broad sense: geometry of the emitting matter but also of magnetic and gravitational fields, of space-time, etc.). The polarization degree depends on the level and type of symmetry of the system, the polarization angle indicates its orientation.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knowledge of the emission from a celestial source in any energy band is therefore incomplete without polarimetry.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polarimetric information were basically missing </a:t>
            </a:r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X-ray band before IXPE!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8647134" y="4889575"/>
            <a:ext cx="2739024" cy="1794353"/>
          </a:xfrm>
          <a:prstGeom prst="rect">
            <a:avLst/>
          </a:prstGeom>
          <a:ln>
            <a:noFill/>
          </a:ln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35C96F57-721E-EA36-C17F-33E244DC17B5}"/>
              </a:ext>
            </a:extLst>
          </p:cNvPr>
          <p:cNvSpPr txBox="1">
            <a:spLocks/>
          </p:cNvSpPr>
          <p:nvPr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X-ray polarimetry</a:t>
            </a:r>
          </a:p>
        </p:txBody>
      </p:sp>
    </p:spTree>
    <p:extLst>
      <p:ext uri="{BB962C8B-B14F-4D97-AF65-F5344CB8AC3E}">
        <p14:creationId xmlns:p14="http://schemas.microsoft.com/office/powerpoint/2010/main" val="3618565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D6DD99-68CF-244C-AB6F-57E71D22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polarimetry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52FAD-50BB-4220-8D81-3444A9EF003C}"/>
              </a:ext>
            </a:extLst>
          </p:cNvPr>
          <p:cNvSpPr/>
          <p:nvPr/>
        </p:nvSpPr>
        <p:spPr>
          <a:xfrm>
            <a:off x="548640" y="1582420"/>
            <a:ext cx="10757916" cy="517855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/>
              </a:rPr>
              <a:t>Before IXPE, only one positive measurement (Crab Nebula: 19%) in the classic X-ray band, dating back to the 70s (OSO-8)</a:t>
            </a: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/>
              </a:rPr>
              <a:t>No X-ray polarimeters onboard X-ray satellites after OSO-8, due to lack of sensitive enough detectors</a:t>
            </a: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/>
              </a:rPr>
              <a:t>Now such detectors do exist (largely thanks to </a:t>
            </a:r>
            <a:r>
              <a:rPr lang="en-US" sz="2600" b="1" dirty="0">
                <a:solidFill>
                  <a:srgbClr val="C00000"/>
                </a:solidFill>
                <a:latin typeface="Calibri"/>
              </a:rPr>
              <a:t>Enrico</a:t>
            </a:r>
            <a:r>
              <a:rPr lang="en-US" sz="2600" b="1" dirty="0">
                <a:latin typeface="Calibri"/>
              </a:rPr>
              <a:t>’s efforts), based on the photoelectric effect</a:t>
            </a: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Calibri"/>
              </a:rPr>
              <a:t>The Imaging X-ray Polarimetry Explorer (IXPE) was selected by NASA in 2017 in the framework of the SMEX program, and launched in December 2021</a:t>
            </a: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/>
              </a:rPr>
              <a:t>IXPE is providing a wealth of diverse and often surprising results</a:t>
            </a: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alibri"/>
            </a:endParaRPr>
          </a:p>
          <a:p>
            <a:pPr algn="just">
              <a:lnSpc>
                <a:spcPts val="2880"/>
              </a:lnSpc>
            </a:pPr>
            <a:endParaRPr lang="en-US" sz="2600" b="1" dirty="0"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</a:endParaRPr>
          </a:p>
          <a:p>
            <a:pPr marL="342900" indent="-342900" algn="just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6755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D6DD99-68CF-244C-AB6F-57E71D22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IXPE mission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52FAD-50BB-4220-8D81-3444A9EF003C}"/>
              </a:ext>
            </a:extLst>
          </p:cNvPr>
          <p:cNvSpPr/>
          <p:nvPr/>
        </p:nvSpPr>
        <p:spPr>
          <a:xfrm>
            <a:off x="824484" y="1679448"/>
            <a:ext cx="10757916" cy="517855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A </a:t>
            </a:r>
            <a:r>
              <a:rPr lang="en-US" sz="2300" b="1" dirty="0">
                <a:solidFill>
                  <a:srgbClr val="C00000"/>
                </a:solidFill>
                <a:latin typeface="Calibri"/>
              </a:rPr>
              <a:t>NASA/ASI </a:t>
            </a:r>
            <a:r>
              <a:rPr lang="en-US" sz="2300" b="1" dirty="0">
                <a:latin typeface="Calibri"/>
              </a:rPr>
              <a:t>mission within the NASA’s Small Explorer Program (SMEX)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Launch: </a:t>
            </a:r>
            <a:r>
              <a:rPr lang="en-US" sz="2300" b="1" dirty="0">
                <a:solidFill>
                  <a:srgbClr val="C00000"/>
                </a:solidFill>
                <a:latin typeface="Calibri"/>
              </a:rPr>
              <a:t>December 9, 2021 </a:t>
            </a:r>
            <a:r>
              <a:rPr lang="en-US" sz="2300" b="1" dirty="0">
                <a:latin typeface="Calibri"/>
              </a:rPr>
              <a:t>on a Falcon 9 from KSC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600-km circular orbit at a nominal 0° inclination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2-year baseline mission, now extended with GO program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Point and stare (with dither) at pre-selected targets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Malindi ground station - primary (Singapore - secondary)</a:t>
            </a:r>
          </a:p>
          <a:p>
            <a:pPr marL="368300" indent="-368300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Mission Operations Center (MOC) at the University of Colorado, Laboratory for Atmospheric and Space Physics (LASP)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Sciences Operations Center (SOC) at MSFC</a:t>
            </a:r>
          </a:p>
          <a:p>
            <a:pPr marL="342900" indent="-342900" algn="just">
              <a:lnSpc>
                <a:spcPts val="288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Calibri"/>
              </a:rPr>
              <a:t>Data archiving at NASA's HEASARC – No proprietary rights, neither in the baseline </a:t>
            </a:r>
          </a:p>
          <a:p>
            <a:pPr algn="just">
              <a:lnSpc>
                <a:spcPts val="2880"/>
              </a:lnSpc>
            </a:pPr>
            <a:r>
              <a:rPr lang="en-US" sz="2300" b="1" dirty="0">
                <a:latin typeface="Calibri"/>
              </a:rPr>
              <a:t>     phase nor in the present GO phase</a:t>
            </a:r>
          </a:p>
        </p:txBody>
      </p:sp>
    </p:spTree>
    <p:extLst>
      <p:ext uri="{BB962C8B-B14F-4D97-AF65-F5344CB8AC3E}">
        <p14:creationId xmlns:p14="http://schemas.microsoft.com/office/powerpoint/2010/main" val="2029542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D6DD99-68CF-244C-AB6F-57E71D22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IXPE in a nutshell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E1C37-AA84-46EB-AECF-02CB3259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68" y="2122311"/>
            <a:ext cx="6231191" cy="419483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4A21C3-B265-CE8C-34E7-A00689554E36}"/>
              </a:ext>
            </a:extLst>
          </p:cNvPr>
          <p:cNvSpPr txBox="1">
            <a:spLocks/>
          </p:cNvSpPr>
          <p:nvPr/>
        </p:nvSpPr>
        <p:spPr bwMode="auto">
          <a:xfrm>
            <a:off x="0" y="2712155"/>
            <a:ext cx="4210050" cy="204628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>
              <a:buFont typeface="Wingdings" panose="05000000000000000000" pitchFamily="2" charset="2"/>
              <a:buChar char="§"/>
              <a:defRPr/>
            </a:pP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range: 2-8 </a:t>
            </a:r>
            <a:r>
              <a:rPr lang="it-IT" sz="2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endParaRPr lang="it-IT" sz="2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>
              <a:buFont typeface="Wingdings" panose="05000000000000000000" pitchFamily="2" charset="2"/>
              <a:buChar char="§"/>
              <a:defRPr/>
            </a:pPr>
            <a:r>
              <a:rPr lang="it-IT" sz="2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</a:t>
            </a: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30’’ (FWHM) </a:t>
            </a:r>
          </a:p>
          <a:p>
            <a:pPr marL="685800">
              <a:buFont typeface="Wingdings" panose="05000000000000000000" pitchFamily="2" charset="2"/>
              <a:buChar char="§"/>
              <a:defRPr/>
            </a:pP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FOV=13’</a:t>
            </a:r>
          </a:p>
          <a:p>
            <a:pPr marL="685800">
              <a:buFont typeface="Wingdings" panose="05000000000000000000" pitchFamily="2" charset="2"/>
              <a:buChar char="§"/>
              <a:defRPr/>
            </a:pP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it-IT" sz="2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 keV @ 2 keV (FWHM)</a:t>
            </a:r>
            <a:endParaRPr lang="it-IT" sz="2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0088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D6DD99-68CF-244C-AB6F-57E71D22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IXPE 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B9800-4FEB-477F-9AA0-58D290665557}"/>
              </a:ext>
            </a:extLst>
          </p:cNvPr>
          <p:cNvSpPr/>
          <p:nvPr/>
        </p:nvSpPr>
        <p:spPr>
          <a:xfrm>
            <a:off x="391160" y="6043183"/>
            <a:ext cx="6111240" cy="2590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sz="2200" b="1" dirty="0">
                <a:latin typeface="Calibri"/>
              </a:rPr>
              <a:t>The Scientific Team includes &gt; 100 scientists from 12 countries. </a:t>
            </a:r>
            <a:r>
              <a:rPr lang="en-US" sz="2200" b="1" dirty="0">
                <a:solidFill>
                  <a:srgbClr val="C00000"/>
                </a:solidFill>
                <a:latin typeface="Calibri"/>
              </a:rPr>
              <a:t>V. Karas </a:t>
            </a:r>
            <a:r>
              <a:rPr lang="en-US" sz="2200" b="1" dirty="0">
                <a:latin typeface="Calibri"/>
              </a:rPr>
              <a:t>and </a:t>
            </a:r>
            <a:r>
              <a:rPr lang="en-US" sz="2200" b="1" dirty="0">
                <a:solidFill>
                  <a:srgbClr val="C00000"/>
                </a:solidFill>
                <a:latin typeface="Calibri"/>
              </a:rPr>
              <a:t>M. Dovciak </a:t>
            </a:r>
            <a:r>
              <a:rPr lang="en-US" sz="2200" b="1" dirty="0">
                <a:latin typeface="Calibri"/>
              </a:rPr>
              <a:t>participated </a:t>
            </a:r>
          </a:p>
          <a:p>
            <a:pPr indent="0"/>
            <a:r>
              <a:rPr lang="en-US" sz="2200" b="1" dirty="0">
                <a:latin typeface="Calibri"/>
              </a:rPr>
              <a:t>from the start, </a:t>
            </a:r>
            <a:r>
              <a:rPr lang="en-US" sz="2200" b="1" dirty="0">
                <a:solidFill>
                  <a:srgbClr val="C00000"/>
                </a:solidFill>
                <a:latin typeface="Calibri"/>
              </a:rPr>
              <a:t>J. Svoboda </a:t>
            </a:r>
            <a:r>
              <a:rPr lang="en-US" sz="2200" b="1" dirty="0">
                <a:latin typeface="Calibri"/>
              </a:rPr>
              <a:t>and </a:t>
            </a:r>
            <a:r>
              <a:rPr lang="en-US" sz="2200" b="1" dirty="0">
                <a:solidFill>
                  <a:srgbClr val="C00000"/>
                </a:solidFill>
                <a:latin typeface="Calibri"/>
              </a:rPr>
              <a:t>several students and post-docs </a:t>
            </a:r>
            <a:r>
              <a:rPr lang="en-US" sz="2200" b="1" dirty="0">
                <a:latin typeface="Calibri"/>
              </a:rPr>
              <a:t>joined later on </a:t>
            </a:r>
          </a:p>
          <a:p>
            <a:pPr indent="0"/>
            <a:endParaRPr lang="en-US" sz="1900" b="1" dirty="0">
              <a:latin typeface="Calibri"/>
            </a:endParaRPr>
          </a:p>
          <a:p>
            <a:pPr indent="0"/>
            <a:endParaRPr lang="en-US" sz="1900" b="1" dirty="0"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CFF0A-F70A-44A0-9312-0E80E8FF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3" y="1022716"/>
            <a:ext cx="8178871" cy="4812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EB4A7-D0E6-462D-9D2C-AB026761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87" y="5299292"/>
            <a:ext cx="8078662" cy="52288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39B27F-14FA-FB8F-23B0-68C701EDCE41}"/>
              </a:ext>
            </a:extLst>
          </p:cNvPr>
          <p:cNvSpPr txBox="1">
            <a:spLocks/>
          </p:cNvSpPr>
          <p:nvPr/>
        </p:nvSpPr>
        <p:spPr bwMode="auto">
          <a:xfrm>
            <a:off x="8629351" y="1641652"/>
            <a:ext cx="3562649" cy="204628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noAutofit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defRPr/>
            </a:pP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PI: Phil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Kaaret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MSFC</a:t>
            </a:r>
          </a:p>
          <a:p>
            <a:pPr indent="0">
              <a:defRPr/>
            </a:pP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formerly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Martin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Weisskopf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indent="0">
              <a:defRPr/>
            </a:pPr>
            <a:endParaRPr lang="it-IT" sz="23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defRPr/>
            </a:pP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Weisskopf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Soffitta and the IXPE team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awarded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2024 Rossi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it-IT" sz="23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High Energy </a:t>
            </a:r>
            <a:r>
              <a:rPr lang="it-IT" sz="23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endParaRPr lang="it-IT" sz="23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948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3EAD-5B23-381B-3CDF-64976B062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E3FFD4-2359-A1FC-390B-A0CCBFF2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463675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2E6B8B58-D3AB-711B-5394-8B9ECDEA4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1463675"/>
            <a:ext cx="10423358" cy="53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altLang="en-US" sz="24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Chairs: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Giorgio Matt and Roger Romani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PWN and Radio Pulsars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Niccolò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Bucciantini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(Italy)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SNR         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 Slane (USA)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stellar-mass BH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Michal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Dovciak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(Czech Rep.) 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WD and NS   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Juri Poutanen  (Finland)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Magnetars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Roberto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Turolla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(Italy)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Radio-quiet AGN and </a:t>
            </a:r>
            <a:r>
              <a:rPr lang="en-US" altLang="en-US" sz="2400" b="1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A*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Frederic Marin (France)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Blazars and </a:t>
            </a:r>
            <a:r>
              <a:rPr lang="en-US" altLang="en-US" sz="2400" b="1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radiogalaxies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Alan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Marscher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(USA)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D22B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E2E3512-D671-FE56-C118-EAF017916858}"/>
              </a:ext>
            </a:extLst>
          </p:cNvPr>
          <p:cNvSpPr txBox="1">
            <a:spLocks/>
          </p:cNvSpPr>
          <p:nvPr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Science Advisory Team   </a:t>
            </a:r>
          </a:p>
        </p:txBody>
      </p:sp>
    </p:spTree>
    <p:extLst>
      <p:ext uri="{BB962C8B-B14F-4D97-AF65-F5344CB8AC3E}">
        <p14:creationId xmlns:p14="http://schemas.microsoft.com/office/powerpoint/2010/main" val="553793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BD52-BD29-099A-CF2C-2606D2C8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27AD979-6208-7CE3-A93C-22BE8AE26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463675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63"/>
              </a:spcBef>
              <a:buClrTx/>
            </a:pP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2E5217BC-84B3-FB00-B354-6B20B521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1463675"/>
            <a:ext cx="10423358" cy="53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altLang="en-US" sz="2400" b="1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Chairs: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Giorgio Matt and Roger Romani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PWN and Radio Pulsars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Niccolò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Bucciantini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(Italy)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SNR         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 Slane (USA)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stellar-mass BH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Michal Dovciak  (Czech Rep.) (see next talk) 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Accreting WD and NS   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Juri Poutanen  (Finland)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Magnetars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Roberto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Turolla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(Italy)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Radio-quiet AGN and </a:t>
            </a:r>
            <a:r>
              <a:rPr lang="en-US" altLang="en-US" sz="2400" b="1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A*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Frederic Marin (France)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Blazars and </a:t>
            </a:r>
            <a:r>
              <a:rPr lang="en-US" altLang="en-US" sz="2400" b="1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radiogalaxies</a:t>
            </a: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Alan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Marscher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(USA)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400" b="1" dirty="0">
              <a:solidFill>
                <a:srgbClr val="D22B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7CBEDB7B-7C3A-AFDB-81EB-01440225C3AE}"/>
              </a:ext>
            </a:extLst>
          </p:cNvPr>
          <p:cNvSpPr txBox="1">
            <a:spLocks/>
          </p:cNvSpPr>
          <p:nvPr/>
        </p:nvSpPr>
        <p:spPr>
          <a:xfrm>
            <a:off x="1422400" y="228600"/>
            <a:ext cx="10160000" cy="6858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Science Advisory Team   </a:t>
            </a:r>
          </a:p>
        </p:txBody>
      </p:sp>
    </p:spTree>
    <p:extLst>
      <p:ext uri="{BB962C8B-B14F-4D97-AF65-F5344CB8AC3E}">
        <p14:creationId xmlns:p14="http://schemas.microsoft.com/office/powerpoint/2010/main" val="4180658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F9B00-4642-6BBC-A307-4D97E1A0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F31C0-1FBC-B710-66B5-68C54902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IXPE results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0BECC3-B181-FBBE-8EDE-837E294C6B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D0756F-E10D-DA9B-5436-5CBB502BFB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7B3126-1AF4-47E7-5CFD-AE110EA6D3B7}"/>
              </a:ext>
            </a:extLst>
          </p:cNvPr>
          <p:cNvSpPr txBox="1"/>
          <p:nvPr/>
        </p:nvSpPr>
        <p:spPr>
          <a:xfrm>
            <a:off x="429559" y="823404"/>
            <a:ext cx="117624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Pulsar Wind Nebulae</a:t>
            </a: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The magnetic field is very ordered even at large distances from the pulsar. Polarization degrees close to the Synchrotron limit !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519A0-F833-BC67-0CD4-487C1CEF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37" y="2148179"/>
            <a:ext cx="4723063" cy="4481221"/>
          </a:xfrm>
          <a:prstGeom prst="rect">
            <a:avLst/>
          </a:prstGeom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AFCE8E0E-3D5B-5B3F-69F8-DCFD7B32D08A}"/>
              </a:ext>
            </a:extLst>
          </p:cNvPr>
          <p:cNvSpPr txBox="1"/>
          <p:nvPr/>
        </p:nvSpPr>
        <p:spPr>
          <a:xfrm>
            <a:off x="6797842" y="5442855"/>
            <a:ext cx="44556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sz="2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Vela PWN (Xie et al. 2022)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870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o Leg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0195EBFE-0CED-4FA3-8D20-AE21DA6A58A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gend 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B5C3D28D-20B3-4FD7-8BC0-7A6CA247A995}"/>
    </a:ext>
  </a:extLst>
</a:theme>
</file>

<file path=ppt/theme/theme3.xml><?xml version="1.0" encoding="utf-8"?>
<a:theme xmlns:a="http://schemas.openxmlformats.org/drawingml/2006/main" name="Legend 1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38428F7E-711F-4BD8-A411-449CFF9DC93B}"/>
    </a:ext>
  </a:extLst>
</a:theme>
</file>

<file path=ppt/theme/theme4.xml><?xml version="1.0" encoding="utf-8"?>
<a:theme xmlns:a="http://schemas.openxmlformats.org/drawingml/2006/main" name="Legend 1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589FD954-E081-4E7A-ADDA-C11EC3FCD8DA}"/>
    </a:ext>
  </a:extLst>
</a:theme>
</file>

<file path=ppt/theme/theme5.xml><?xml version="1.0" encoding="utf-8"?>
<a:theme xmlns:a="http://schemas.openxmlformats.org/drawingml/2006/main" name="Legend 1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A0B183C7-7E5D-422F-8689-744D1B506C3C}"/>
    </a:ext>
  </a:extLst>
</a:theme>
</file>

<file path=ppt/theme/theme6.xml><?xml version="1.0" encoding="utf-8"?>
<a:theme xmlns:a="http://schemas.openxmlformats.org/drawingml/2006/main" name="1_Legend 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02_04 Ground Network Overview.potx" id="{711405CB-3D03-47EA-81DA-60BE5041CC6A}" vid="{09A820C4-F6A3-4C59-8E93-7CD698B2A7C0}"/>
    </a:ext>
  </a:extLst>
</a:theme>
</file>

<file path=ppt/theme/theme7.xml><?xml version="1.0" encoding="utf-8"?>
<a:theme xmlns:a="http://schemas.openxmlformats.org/drawingml/2006/main" name="1_No Leg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0195EBFE-0CED-4FA3-8D20-AE21DA6A58A0}"/>
    </a:ext>
  </a:extLst>
</a:theme>
</file>

<file path=ppt/theme/theme8.xml><?xml version="1.0" encoding="utf-8"?>
<a:theme xmlns:a="http://schemas.openxmlformats.org/drawingml/2006/main" name="2_No Leg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XPE ORR Tempalte V2" id="{02D1B9EE-EE6F-4408-ACAD-7287A6E43186}" vid="{0195EBFE-0CED-4FA3-8D20-AE21DA6A58A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EDE65BFCA1244BA4D2CCA8EF2732E" ma:contentTypeVersion="0" ma:contentTypeDescription="Create a new document." ma:contentTypeScope="" ma:versionID="aea2f760262c239ae0be29fab185ef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AE120-4968-4198-A1CA-B7FF64A7B7B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917AAB-92F0-4CA3-A24C-365ABF164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2C373-195D-4079-86D1-CEB072189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 Legend</Template>
  <TotalTime>0</TotalTime>
  <Words>1119</Words>
  <Application>Microsoft Office PowerPoint</Application>
  <PresentationFormat>Widescreen</PresentationFormat>
  <Paragraphs>165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 Narrow</vt:lpstr>
      <vt:lpstr>Arial Unicode MS</vt:lpstr>
      <vt:lpstr>Calibri</vt:lpstr>
      <vt:lpstr>Courier New</vt:lpstr>
      <vt:lpstr>Times New Roman</vt:lpstr>
      <vt:lpstr>Wingdings</vt:lpstr>
      <vt:lpstr>No Legend</vt:lpstr>
      <vt:lpstr>Legend 1a</vt:lpstr>
      <vt:lpstr>Legend 1b</vt:lpstr>
      <vt:lpstr>Legend 1c</vt:lpstr>
      <vt:lpstr>Legend 1d</vt:lpstr>
      <vt:lpstr>1_Legend 1a</vt:lpstr>
      <vt:lpstr>1_No Legend</vt:lpstr>
      <vt:lpstr>2_No Legend</vt:lpstr>
      <vt:lpstr>  X-ray Polarimetry with the  Imaging X-ray Polarimetry Explorer (IXPE) mission  </vt:lpstr>
      <vt:lpstr>PowerPoint Presentation</vt:lpstr>
      <vt:lpstr>X-ray polarimetry</vt:lpstr>
      <vt:lpstr>IXPE mission description</vt:lpstr>
      <vt:lpstr>IXPE in a nutshell   </vt:lpstr>
      <vt:lpstr>IXPE  Team</vt:lpstr>
      <vt:lpstr>PowerPoint Presentation</vt:lpstr>
      <vt:lpstr>PowerPoint Presentation</vt:lpstr>
      <vt:lpstr>Summary on IXPE results</vt:lpstr>
      <vt:lpstr>Summary on IXPE results</vt:lpstr>
      <vt:lpstr>Summary on IXPE results</vt:lpstr>
      <vt:lpstr>Summary on IXPE results</vt:lpstr>
      <vt:lpstr>Summary on IXPE results</vt:lpstr>
      <vt:lpstr>Summary on IXPE results</vt:lpstr>
      <vt:lpstr>Summary on IXPE results</vt:lpstr>
      <vt:lpstr>Summary on IXPE results</vt:lpstr>
      <vt:lpstr>Conclusions</vt:lpstr>
      <vt:lpstr>PowerPoint Presentation</vt:lpstr>
    </vt:vector>
  </TitlesOfParts>
  <Company>NASA Marshall Space Flight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IXPE Observing Program and Status</dc:title>
  <dc:subject>HEAD19</dc:subject>
  <dc:creator>Steve O'Dell</dc:creator>
  <cp:lastModifiedBy>Giorgio Matt</cp:lastModifiedBy>
  <cp:revision>327</cp:revision>
  <cp:lastPrinted>2019-03-14T17:56:00Z</cp:lastPrinted>
  <dcterms:created xsi:type="dcterms:W3CDTF">2021-08-31T19:46:58Z</dcterms:created>
  <dcterms:modified xsi:type="dcterms:W3CDTF">2025-11-19T10:10:44Z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0x01010049EEDE65BFCA1244BA4D2CCA8EF2732E</vt:lpwstr>
  </property>
  <property fmtid="{D5CDD505-2E9C-101B-9397-08002B2CF9AE}" pid="3" name="_dlc_DocIdItemGuid">
    <vt:lpwstr>53997f4f-9102-4b55-b858-0928a0def393</vt:lpwstr>
  </property>
</Properties>
</file>