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1"/>
  </p:notesMasterIdLst>
  <p:handoutMasterIdLst>
    <p:handoutMasterId r:id="rId22"/>
  </p:handoutMasterIdLst>
  <p:sldIdLst>
    <p:sldId id="256" r:id="rId5"/>
    <p:sldId id="279" r:id="rId6"/>
    <p:sldId id="257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72" r:id="rId16"/>
    <p:sldId id="273" r:id="rId17"/>
    <p:sldId id="268" r:id="rId18"/>
    <p:sldId id="278" r:id="rId19"/>
    <p:sldId id="269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B0604020202020204" charset="-18"/>
      <p:regular r:id="rId27"/>
      <p:bold r:id="rId28"/>
      <p:italic r:id="rId29"/>
      <p:boldItalic r:id="rId30"/>
    </p:embeddedFont>
    <p:embeddedFont>
      <p:font typeface="Montserrat" panose="020B0604020202020204" charset="-18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SA Secretary" initials="CS" lastIdx="1" clrIdx="0">
    <p:extLst>
      <p:ext uri="{19B8F6BF-5375-455C-9EA6-DF929625EA0E}">
        <p15:presenceInfo xmlns:p15="http://schemas.microsoft.com/office/powerpoint/2012/main" userId="CSA Secreta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F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660" autoAdjust="0"/>
  </p:normalViewPr>
  <p:slideViewPr>
    <p:cSldViewPr snapToGrid="0">
      <p:cViewPr varScale="1">
        <p:scale>
          <a:sx n="137" d="100"/>
          <a:sy n="137" d="100"/>
        </p:scale>
        <p:origin x="72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49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A Secretary" userId="bfaa918e-ff32-4eca-9205-12ac9c0686ea" providerId="ADAL" clId="{1F94AF1B-353F-40DF-A5B0-5A375B0A99AC}"/>
  </pc:docChgLst>
  <pc:docChgLst>
    <pc:chgData name="CSA Secretary" userId="bfaa918e-ff32-4eca-9205-12ac9c0686ea" providerId="ADAL" clId="{E3D22534-168E-4EDC-9C2C-48D7F1C4B8C0}"/>
  </pc:docChgLst>
  <pc:docChgLst>
    <pc:chgData name="CSA Secretary" userId="bfaa918e-ff32-4eca-9205-12ac9c0686ea" providerId="ADAL" clId="{C9C5C9EE-3FD2-4DC3-90D5-F3DC803AEC04}"/>
    <pc:docChg chg="custSel addSld delSld modSld">
      <pc:chgData name="CSA Secretary" userId="bfaa918e-ff32-4eca-9205-12ac9c0686ea" providerId="ADAL" clId="{C9C5C9EE-3FD2-4DC3-90D5-F3DC803AEC04}" dt="2026-03-24T13:00:12.816" v="51"/>
      <pc:docMkLst>
        <pc:docMk/>
      </pc:docMkLst>
      <pc:sldChg chg="addSp modSp">
        <pc:chgData name="CSA Secretary" userId="bfaa918e-ff32-4eca-9205-12ac9c0686ea" providerId="ADAL" clId="{C9C5C9EE-3FD2-4DC3-90D5-F3DC803AEC04}" dt="2026-03-24T13:00:12.816" v="51"/>
        <pc:sldMkLst>
          <pc:docMk/>
          <pc:sldMk cId="0" sldId="256"/>
        </pc:sldMkLst>
        <pc:spChg chg="mod">
          <ac:chgData name="CSA Secretary" userId="bfaa918e-ff32-4eca-9205-12ac9c0686ea" providerId="ADAL" clId="{C9C5C9EE-3FD2-4DC3-90D5-F3DC803AEC04}" dt="2026-03-17T09:59:50.807" v="2" actId="20577"/>
          <ac:spMkLst>
            <pc:docMk/>
            <pc:sldMk cId="0" sldId="256"/>
            <ac:spMk id="15" creationId="{57279AFD-7326-4CD9-83DE-EB1558FD8E36}"/>
          </ac:spMkLst>
        </pc:spChg>
        <pc:picChg chg="add">
          <ac:chgData name="CSA Secretary" userId="bfaa918e-ff32-4eca-9205-12ac9c0686ea" providerId="ADAL" clId="{C9C5C9EE-3FD2-4DC3-90D5-F3DC803AEC04}" dt="2026-03-24T13:00:12.816" v="51"/>
          <ac:picMkLst>
            <pc:docMk/>
            <pc:sldMk cId="0" sldId="256"/>
            <ac:picMk id="16" creationId="{DB0F58CA-BC06-45EE-8471-DFD4F47CCF90}"/>
          </ac:picMkLst>
        </pc:picChg>
      </pc:sldChg>
      <pc:sldChg chg="modSp">
        <pc:chgData name="CSA Secretary" userId="bfaa918e-ff32-4eca-9205-12ac9c0686ea" providerId="ADAL" clId="{C9C5C9EE-3FD2-4DC3-90D5-F3DC803AEC04}" dt="2026-03-17T14:06:11.322" v="50" actId="27636"/>
        <pc:sldMkLst>
          <pc:docMk/>
          <pc:sldMk cId="3219895935" sldId="264"/>
        </pc:sldMkLst>
        <pc:spChg chg="mod">
          <ac:chgData name="CSA Secretary" userId="bfaa918e-ff32-4eca-9205-12ac9c0686ea" providerId="ADAL" clId="{C9C5C9EE-3FD2-4DC3-90D5-F3DC803AEC04}" dt="2026-03-17T14:06:11.322" v="50" actId="27636"/>
          <ac:spMkLst>
            <pc:docMk/>
            <pc:sldMk cId="3219895935" sldId="264"/>
            <ac:spMk id="3" creationId="{494B8A35-9409-4E45-9829-FF693E6919EB}"/>
          </ac:spMkLst>
        </pc:spChg>
      </pc:sldChg>
      <pc:sldChg chg="add">
        <pc:chgData name="CSA Secretary" userId="bfaa918e-ff32-4eca-9205-12ac9c0686ea" providerId="ADAL" clId="{C9C5C9EE-3FD2-4DC3-90D5-F3DC803AEC04}" dt="2026-03-17T10:44:05.889" v="3"/>
        <pc:sldMkLst>
          <pc:docMk/>
          <pc:sldMk cId="2726318634" sldId="279"/>
        </pc:sldMkLst>
      </pc:sldChg>
    </pc:docChg>
  </pc:docChgLst>
  <pc:docChgLst>
    <pc:chgData name="CSA Secretary" userId="bfaa918e-ff32-4eca-9205-12ac9c0686ea" providerId="ADAL" clId="{C8C5C7B3-A093-4EF7-8D68-669125F3C3AC}"/>
  </pc:docChgLst>
  <pc:docChgLst>
    <pc:chgData name="CSA Secretary" userId="bfaa918e-ff32-4eca-9205-12ac9c0686ea" providerId="ADAL" clId="{980B46B9-1C6D-4A10-AF3E-0A863A636F33}"/>
    <pc:docChg chg="modSld">
      <pc:chgData name="CSA Secretary" userId="bfaa918e-ff32-4eca-9205-12ac9c0686ea" providerId="ADAL" clId="{980B46B9-1C6D-4A10-AF3E-0A863A636F33}" dt="2026-05-12T10:39:03.716" v="51" actId="404"/>
      <pc:docMkLst>
        <pc:docMk/>
      </pc:docMkLst>
      <pc:sldChg chg="modSp">
        <pc:chgData name="CSA Secretary" userId="bfaa918e-ff32-4eca-9205-12ac9c0686ea" providerId="ADAL" clId="{980B46B9-1C6D-4A10-AF3E-0A863A636F33}" dt="2026-05-12T10:39:03.716" v="51" actId="404"/>
        <pc:sldMkLst>
          <pc:docMk/>
          <pc:sldMk cId="262990070" sldId="278"/>
        </pc:sldMkLst>
        <pc:graphicFrameChg chg="mod modGraphic">
          <ac:chgData name="CSA Secretary" userId="bfaa918e-ff32-4eca-9205-12ac9c0686ea" providerId="ADAL" clId="{980B46B9-1C6D-4A10-AF3E-0A863A636F33}" dt="2026-05-12T10:39:03.716" v="51" actId="404"/>
          <ac:graphicFrameMkLst>
            <pc:docMk/>
            <pc:sldMk cId="262990070" sldId="278"/>
            <ac:graphicFrameMk id="7" creationId="{F8A29DCF-A6FB-4B35-A7E8-8FC901BB5C1A}"/>
          </ac:graphicFrameMkLst>
        </pc:graphicFrameChg>
      </pc:sldChg>
    </pc:docChg>
  </pc:docChgLst>
  <pc:docChgLst>
    <pc:chgData name="CSA Secretary" userId="bfaa918e-ff32-4eca-9205-12ac9c0686ea" providerId="ADAL" clId="{E74FCC3B-65C3-43B0-8130-FAB45554E22A}"/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F1B97A5-F8B7-4654-B713-60ED7E62A7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77CA89A-9A55-4ACE-9FBC-4C17A06FC3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C963-0C68-4133-83D7-7BC52430089D}" type="datetimeFigureOut">
              <a:rPr lang="cs-CZ" smtClean="0"/>
              <a:t>12.05.2026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9081999-C382-4D5B-8B84-733A1C95F3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B2E50E-731A-408C-8DFD-EEAEF36180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629F2-E662-42EF-8745-744E88A44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962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54671866-E1F8-4760-8C13-D8A063CAE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 hasCustomPrompt="1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>
                <a:solidFill>
                  <a:srgbClr val="002060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rPr lang="cs-CZ" dirty="0"/>
              <a:t>ČESKÁ VESMÍRNÁ ALIANCE</a:t>
            </a:r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458B6D9-A4AE-4C66-B740-976B4896E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3886200" y="101600"/>
            <a:ext cx="4864100" cy="654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002060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130300"/>
            <a:ext cx="7452800" cy="3348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Char char="●"/>
              <a:defRPr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+mn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BFE2263-5A0D-4E3F-850E-ADB7227FE9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493605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493605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Char char="●"/>
              <a:defRPr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BB9FDC5-D683-44B1-BBCE-647076A58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341250" y="145732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D0618F7-C059-4336-B2A7-2930708A8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Char char="●"/>
              <a:defRPr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56C18FC8-758F-4CA8-B897-F6C04706C62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92550" y="86683"/>
            <a:ext cx="4832350" cy="6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00050" y="1152475"/>
            <a:ext cx="83248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rgbClr val="002060"/>
                </a:solidFill>
                <a:latin typeface="+mn-lt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6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206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2060"/>
        </a:buClr>
        <a:buFont typeface="Arial"/>
        <a:defRPr sz="1400" b="0" i="0" u="none" strike="noStrike" cap="none">
          <a:solidFill>
            <a:srgbClr val="00206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67.emf"/><Relationship Id="rId18" Type="http://schemas.openxmlformats.org/officeDocument/2006/relationships/image" Target="../media/image72.emf"/><Relationship Id="rId3" Type="http://schemas.openxmlformats.org/officeDocument/2006/relationships/image" Target="../media/image57.emf"/><Relationship Id="rId21" Type="http://schemas.openxmlformats.org/officeDocument/2006/relationships/image" Target="../media/image75.emf"/><Relationship Id="rId7" Type="http://schemas.openxmlformats.org/officeDocument/2006/relationships/image" Target="../media/image61.emf"/><Relationship Id="rId12" Type="http://schemas.openxmlformats.org/officeDocument/2006/relationships/image" Target="../media/image66.png"/><Relationship Id="rId17" Type="http://schemas.openxmlformats.org/officeDocument/2006/relationships/image" Target="../media/image71.emf"/><Relationship Id="rId2" Type="http://schemas.openxmlformats.org/officeDocument/2006/relationships/image" Target="../media/image56.emf"/><Relationship Id="rId16" Type="http://schemas.openxmlformats.org/officeDocument/2006/relationships/image" Target="../media/image70.emf"/><Relationship Id="rId20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65.emf"/><Relationship Id="rId5" Type="http://schemas.openxmlformats.org/officeDocument/2006/relationships/image" Target="../media/image59.emf"/><Relationship Id="rId15" Type="http://schemas.openxmlformats.org/officeDocument/2006/relationships/image" Target="../media/image69.emf"/><Relationship Id="rId23" Type="http://schemas.openxmlformats.org/officeDocument/2006/relationships/image" Target="../media/image77.emf"/><Relationship Id="rId10" Type="http://schemas.openxmlformats.org/officeDocument/2006/relationships/image" Target="../media/image64.emf"/><Relationship Id="rId19" Type="http://schemas.openxmlformats.org/officeDocument/2006/relationships/image" Target="../media/image73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Relationship Id="rId14" Type="http://schemas.openxmlformats.org/officeDocument/2006/relationships/image" Target="../media/image68.emf"/><Relationship Id="rId22" Type="http://schemas.openxmlformats.org/officeDocument/2006/relationships/image" Target="../media/image7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dsensors.cz/en/" TargetMode="External"/><Relationship Id="rId13" Type="http://schemas.openxmlformats.org/officeDocument/2006/relationships/hyperlink" Target="https://www.streicher.cz/" TargetMode="External"/><Relationship Id="rId18" Type="http://schemas.openxmlformats.org/officeDocument/2006/relationships/hyperlink" Target="https://huld.io/" TargetMode="External"/><Relationship Id="rId3" Type="http://schemas.openxmlformats.org/officeDocument/2006/relationships/hyperlink" Target="https://www.ohb-czech.cz/" TargetMode="External"/><Relationship Id="rId21" Type="http://schemas.openxmlformats.org/officeDocument/2006/relationships/hyperlink" Target="https://unites-systems.com/" TargetMode="External"/><Relationship Id="rId7" Type="http://schemas.openxmlformats.org/officeDocument/2006/relationships/hyperlink" Target="https://www.sabaerospace.cz/en/" TargetMode="External"/><Relationship Id="rId12" Type="http://schemas.openxmlformats.org/officeDocument/2006/relationships/hyperlink" Target="https://www.eggo.cz/en/about-us/" TargetMode="External"/><Relationship Id="rId17" Type="http://schemas.openxmlformats.org/officeDocument/2006/relationships/hyperlink" Target="https://www.toseda.cz/en/" TargetMode="External"/><Relationship Id="rId2" Type="http://schemas.openxmlformats.org/officeDocument/2006/relationships/hyperlink" Target="https://www.5m.cz/en" TargetMode="External"/><Relationship Id="rId16" Type="http://schemas.openxmlformats.org/officeDocument/2006/relationships/hyperlink" Target="https://frentech.eu/en/" TargetMode="External"/><Relationship Id="rId20" Type="http://schemas.openxmlformats.org/officeDocument/2006/relationships/hyperlink" Target="http://iguassu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lomel.cz/" TargetMode="External"/><Relationship Id="rId11" Type="http://schemas.openxmlformats.org/officeDocument/2006/relationships/hyperlink" Target="https://www.stratosyst.com/" TargetMode="External"/><Relationship Id="rId5" Type="http://schemas.openxmlformats.org/officeDocument/2006/relationships/hyperlink" Target="https://www.rigaku.com/" TargetMode="External"/><Relationship Id="rId15" Type="http://schemas.openxmlformats.org/officeDocument/2006/relationships/hyperlink" Target="https://www.terma.com/" TargetMode="External"/><Relationship Id="rId23" Type="http://schemas.openxmlformats.org/officeDocument/2006/relationships/hyperlink" Target="https://uptim.ai/" TargetMode="External"/><Relationship Id="rId10" Type="http://schemas.openxmlformats.org/officeDocument/2006/relationships/hyperlink" Target="https://www.cgi.com/ceska-republika/cs" TargetMode="External"/><Relationship Id="rId19" Type="http://schemas.openxmlformats.org/officeDocument/2006/relationships/hyperlink" Target="https://tts-co.eu/en/main/" TargetMode="External"/><Relationship Id="rId4" Type="http://schemas.openxmlformats.org/officeDocument/2006/relationships/hyperlink" Target="https://advacam.com/" TargetMode="External"/><Relationship Id="rId9" Type="http://schemas.openxmlformats.org/officeDocument/2006/relationships/hyperlink" Target="https://spacemanic.com/" TargetMode="External"/><Relationship Id="rId14" Type="http://schemas.openxmlformats.org/officeDocument/2006/relationships/hyperlink" Target="https://www.esc-aerospace.com/" TargetMode="External"/><Relationship Id="rId22" Type="http://schemas.openxmlformats.org/officeDocument/2006/relationships/hyperlink" Target="https://www.lke.cz/en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tajemnik@czechspacealliance.eu" TargetMode="External"/><Relationship Id="rId2" Type="http://schemas.openxmlformats.org/officeDocument/2006/relationships/hyperlink" Target="mailto:richard.pavlica@5m.cz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g"/><Relationship Id="rId4" Type="http://schemas.openxmlformats.org/officeDocument/2006/relationships/hyperlink" Target="mailto:info@czechspacealliance.e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819809" y="2852125"/>
            <a:ext cx="4654065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/>
              <a:t>CZECH SPACE</a:t>
            </a:r>
            <a:r>
              <a:rPr lang="cs-CZ" dirty="0"/>
              <a:t> </a:t>
            </a:r>
            <a:r>
              <a:rPr lang="cs-CZ" sz="3600" dirty="0"/>
              <a:t>ALLIANCE</a:t>
            </a:r>
            <a:endParaRPr dirty="0"/>
          </a:p>
        </p:txBody>
      </p:sp>
      <p:sp>
        <p:nvSpPr>
          <p:cNvPr id="137" name="Google Shape;137;p13"/>
          <p:cNvSpPr txBox="1"/>
          <p:nvPr/>
        </p:nvSpPr>
        <p:spPr>
          <a:xfrm>
            <a:off x="3754750" y="167175"/>
            <a:ext cx="50175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389A59AE-FA10-44AB-975A-AE1EFDE67F0A}"/>
              </a:ext>
            </a:extLst>
          </p:cNvPr>
          <p:cNvGrpSpPr/>
          <p:nvPr/>
        </p:nvGrpSpPr>
        <p:grpSpPr>
          <a:xfrm>
            <a:off x="3911428" y="363762"/>
            <a:ext cx="4643222" cy="2207988"/>
            <a:chOff x="3991604" y="286442"/>
            <a:chExt cx="4643222" cy="2207988"/>
          </a:xfrm>
        </p:grpSpPr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84A6F65A-F83E-4D76-AC94-20152F767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9314" y="1400426"/>
              <a:ext cx="806496" cy="1002591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B87ADC98-C686-4931-920C-F70CD569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1604" y="1400426"/>
              <a:ext cx="806496" cy="1002591"/>
            </a:xfrm>
            <a:prstGeom prst="rect">
              <a:avLst/>
            </a:prstGeom>
          </p:spPr>
        </p:pic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4B9E33AE-F4BA-48E9-A1A2-B8B3083BD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658" y="323194"/>
              <a:ext cx="806496" cy="1002591"/>
            </a:xfrm>
            <a:prstGeom prst="rect">
              <a:avLst/>
            </a:prstGeom>
          </p:spPr>
        </p:pic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7403374B-D612-4F2F-8DE6-D43DB9A1D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88986" y="323195"/>
              <a:ext cx="806496" cy="1002591"/>
            </a:xfrm>
            <a:prstGeom prst="rect">
              <a:avLst/>
            </a:prstGeom>
          </p:spPr>
        </p:pic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F409D62B-4AAF-4D31-BE9D-5F706B5AA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8986" y="1400426"/>
              <a:ext cx="806496" cy="1094004"/>
            </a:xfrm>
            <a:prstGeom prst="rect">
              <a:avLst/>
            </a:prstGeom>
          </p:spPr>
        </p:pic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DD193E30-0176-478E-ACF0-884AE7C95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19314" y="323195"/>
              <a:ext cx="806496" cy="1002591"/>
            </a:xfrm>
            <a:prstGeom prst="rect">
              <a:avLst/>
            </a:prstGeom>
          </p:spPr>
        </p:pic>
        <p:pic>
          <p:nvPicPr>
            <p:cNvPr id="33" name="Obrázek 32">
              <a:extLst>
                <a:ext uri="{FF2B5EF4-FFF2-40B4-BE49-F238E27FC236}">
                  <a16:creationId xmlns:a16="http://schemas.microsoft.com/office/drawing/2014/main" id="{26E4F798-0A1D-4EFB-907C-0455EA983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28330" y="286442"/>
              <a:ext cx="806496" cy="1002591"/>
            </a:xfrm>
            <a:prstGeom prst="rect">
              <a:avLst/>
            </a:prstGeom>
          </p:spPr>
        </p:pic>
        <p:pic>
          <p:nvPicPr>
            <p:cNvPr id="35" name="Obrázek 34">
              <a:extLst>
                <a:ext uri="{FF2B5EF4-FFF2-40B4-BE49-F238E27FC236}">
                  <a16:creationId xmlns:a16="http://schemas.microsoft.com/office/drawing/2014/main" id="{144C5513-FDBC-4BFB-933A-3B620831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58658" y="1400426"/>
              <a:ext cx="806496" cy="1002591"/>
            </a:xfrm>
            <a:prstGeom prst="rect">
              <a:avLst/>
            </a:prstGeom>
          </p:spPr>
        </p:pic>
        <p:pic>
          <p:nvPicPr>
            <p:cNvPr id="39" name="Obrázek 38">
              <a:extLst>
                <a:ext uri="{FF2B5EF4-FFF2-40B4-BE49-F238E27FC236}">
                  <a16:creationId xmlns:a16="http://schemas.microsoft.com/office/drawing/2014/main" id="{2CE7C1D7-F16C-4B45-B2E5-0B69FF62C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28330" y="1400426"/>
              <a:ext cx="806496" cy="1002591"/>
            </a:xfrm>
            <a:prstGeom prst="rect">
              <a:avLst/>
            </a:prstGeom>
          </p:spPr>
        </p:pic>
      </p:grpSp>
      <p:sp>
        <p:nvSpPr>
          <p:cNvPr id="15" name="Podnadpis 2">
            <a:extLst>
              <a:ext uri="{FF2B5EF4-FFF2-40B4-BE49-F238E27FC236}">
                <a16:creationId xmlns:a16="http://schemas.microsoft.com/office/drawing/2014/main" id="{57279AFD-7326-4CD9-83DE-EB1558FD8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950" y="3924924"/>
            <a:ext cx="3688300" cy="68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cs-CZ" sz="1400" b="1" dirty="0"/>
              <a:t>03/2026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7A5A50-1F40-4B09-8296-49578320C1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0005" y="437753"/>
            <a:ext cx="1133945" cy="97317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B0F58CA-BC06-45EE-8471-DFD4F47CCF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1342" y="1406668"/>
            <a:ext cx="887923" cy="11365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69337-B5D6-4712-8EF0-9EFAD260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050" y="393750"/>
            <a:ext cx="3798900" cy="1493100"/>
          </a:xfrm>
        </p:spPr>
        <p:txBody>
          <a:bodyPr/>
          <a:lstStyle/>
          <a:p>
            <a:r>
              <a:rPr lang="en-US" b="0" dirty="0"/>
              <a:t>product portfolio</a:t>
            </a:r>
            <a:r>
              <a:rPr lang="en-US" dirty="0"/>
              <a:t> </a:t>
            </a:r>
            <a:r>
              <a:rPr lang="en-US" b="0" dirty="0">
                <a:sym typeface="Wingdings" panose="05000000000000000000" pitchFamily="2" charset="2"/>
              </a:rPr>
              <a:t></a:t>
            </a:r>
            <a:br>
              <a:rPr lang="en-US" dirty="0"/>
            </a:br>
            <a:r>
              <a:rPr lang="en-US" dirty="0"/>
              <a:t>Components and assemblies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4B1D0C-8B11-4DAB-A23B-5C21FB91A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6050" y="1562100"/>
            <a:ext cx="3798900" cy="3378200"/>
          </a:xfrm>
        </p:spPr>
        <p:txBody>
          <a:bodyPr>
            <a:normAutofit/>
          </a:bodyPr>
          <a:lstStyle/>
          <a:p>
            <a:r>
              <a:rPr lang="cs-CZ" sz="1400" dirty="0"/>
              <a:t>On-</a:t>
            </a:r>
            <a:r>
              <a:rPr lang="cs-CZ" sz="1400" dirty="0" err="1"/>
              <a:t>board</a:t>
            </a:r>
            <a:r>
              <a:rPr lang="cs-CZ" sz="1400" dirty="0"/>
              <a:t> </a:t>
            </a:r>
            <a:r>
              <a:rPr lang="cs-CZ" sz="1400" dirty="0" err="1"/>
              <a:t>Computers</a:t>
            </a:r>
            <a:r>
              <a:rPr lang="cs-CZ" sz="1400" dirty="0"/>
              <a:t>, </a:t>
            </a:r>
            <a:r>
              <a:rPr lang="cs-CZ" sz="1400" dirty="0" err="1"/>
              <a:t>avionics</a:t>
            </a:r>
            <a:endParaRPr lang="cs-CZ" sz="1400" dirty="0"/>
          </a:p>
          <a:p>
            <a:r>
              <a:rPr lang="en-US" sz="1400" dirty="0"/>
              <a:t>GNSS SW for navigation </a:t>
            </a:r>
            <a:endParaRPr lang="cs-CZ" sz="1400" dirty="0"/>
          </a:p>
          <a:p>
            <a:r>
              <a:rPr lang="en-US" sz="1400" dirty="0"/>
              <a:t>Sensors – radiation, </a:t>
            </a:r>
            <a:r>
              <a:rPr lang="en-US" sz="1400" dirty="0" err="1"/>
              <a:t>moi</a:t>
            </a:r>
            <a:r>
              <a:rPr lang="cs-CZ" sz="1400" dirty="0"/>
              <a:t>s</a:t>
            </a:r>
            <a:r>
              <a:rPr lang="en-US" sz="1400" dirty="0" err="1"/>
              <a:t>ture</a:t>
            </a:r>
            <a:r>
              <a:rPr lang="en-US" sz="1400" dirty="0"/>
              <a:t>, temperature and pressure</a:t>
            </a:r>
          </a:p>
          <a:p>
            <a:r>
              <a:rPr lang="en-US" sz="1400" dirty="0"/>
              <a:t>Elect</a:t>
            </a:r>
            <a:r>
              <a:rPr lang="cs-CZ" sz="1400" dirty="0"/>
              <a:t>r</a:t>
            </a:r>
            <a:r>
              <a:rPr lang="en-US" sz="1400" dirty="0" err="1"/>
              <a:t>onics</a:t>
            </a:r>
            <a:r>
              <a:rPr lang="en-US" sz="1400" dirty="0"/>
              <a:t> and harness</a:t>
            </a:r>
          </a:p>
          <a:p>
            <a:r>
              <a:rPr lang="en-US" sz="1400" dirty="0"/>
              <a:t>X-ray and IR optics</a:t>
            </a:r>
          </a:p>
          <a:p>
            <a:r>
              <a:rPr lang="en-US" sz="1400" dirty="0"/>
              <a:t>Supercapacitors and batteries</a:t>
            </a:r>
          </a:p>
          <a:p>
            <a:r>
              <a:rPr lang="en-US" sz="1400" dirty="0"/>
              <a:t>Composite structures and assemblies</a:t>
            </a:r>
          </a:p>
          <a:p>
            <a:r>
              <a:rPr lang="en-US" sz="1400" dirty="0"/>
              <a:t>Hinges for solar arrays end booms</a:t>
            </a:r>
          </a:p>
          <a:p>
            <a:r>
              <a:rPr lang="en-US" sz="1400" dirty="0"/>
              <a:t>Landing legs</a:t>
            </a:r>
          </a:p>
          <a:p>
            <a:r>
              <a:rPr lang="en-US" sz="1400" dirty="0"/>
              <a:t>Mechanisms for cargo doors</a:t>
            </a:r>
          </a:p>
          <a:p>
            <a:r>
              <a:rPr lang="cs-CZ" sz="1400" dirty="0"/>
              <a:t>M</a:t>
            </a:r>
            <a:r>
              <a:rPr lang="en-US" sz="1400" dirty="0"/>
              <a:t>GSE</a:t>
            </a:r>
            <a:r>
              <a:rPr lang="cs-CZ" sz="1400" dirty="0"/>
              <a:t> and EGSE</a:t>
            </a:r>
          </a:p>
          <a:p>
            <a:r>
              <a:rPr lang="cs-CZ" sz="1400" dirty="0" err="1"/>
              <a:t>Thermal-vacuum</a:t>
            </a:r>
            <a:r>
              <a:rPr lang="cs-CZ" sz="1400" dirty="0"/>
              <a:t> </a:t>
            </a:r>
            <a:r>
              <a:rPr lang="cs-CZ" sz="1400" dirty="0" err="1"/>
              <a:t>chambers</a:t>
            </a:r>
            <a:endParaRPr lang="cs-CZ" sz="1400" dirty="0"/>
          </a:p>
          <a:p>
            <a:endParaRPr lang="en-US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25A275-C857-4ECC-BDB9-BE4464263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9830"/>
            <a:ext cx="3798900" cy="24336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A80C6C-A9E4-45B7-85F8-DCF878136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1282165"/>
            <a:ext cx="2324100" cy="16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1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69337-B5D6-4712-8EF0-9EFAD260B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product portfolio</a:t>
            </a:r>
            <a:r>
              <a:rPr lang="en-US"/>
              <a:t> </a:t>
            </a:r>
            <a:r>
              <a:rPr lang="en-US" b="0">
                <a:sym typeface="Wingdings" panose="05000000000000000000" pitchFamily="2" charset="2"/>
              </a:rPr>
              <a:t></a:t>
            </a:r>
            <a:br>
              <a:rPr lang="en-US"/>
            </a:br>
            <a:r>
              <a:rPr lang="en-US"/>
              <a:t>Services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4B1D0C-8B11-4DAB-A23B-5C21FB91A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6050" y="1972550"/>
            <a:ext cx="3798900" cy="2967750"/>
          </a:xfrm>
        </p:spPr>
        <p:txBody>
          <a:bodyPr>
            <a:normAutofit/>
          </a:bodyPr>
          <a:lstStyle/>
          <a:p>
            <a:r>
              <a:rPr lang="en-US" sz="1400" b="1"/>
              <a:t>Design activities: </a:t>
            </a:r>
            <a:r>
              <a:rPr lang="en-US" sz="1400"/>
              <a:t>structural, thermal design, kinematics</a:t>
            </a:r>
          </a:p>
          <a:p>
            <a:r>
              <a:rPr lang="en-US" sz="1400" b="1"/>
              <a:t>Material development: </a:t>
            </a:r>
            <a:r>
              <a:rPr lang="en-US" sz="1400"/>
              <a:t>adhesives and composites</a:t>
            </a:r>
          </a:p>
          <a:p>
            <a:r>
              <a:rPr lang="en-US" sz="1400" b="1"/>
              <a:t>Qualification of materials</a:t>
            </a:r>
          </a:p>
          <a:p>
            <a:r>
              <a:rPr lang="en-US" sz="1400" b="1"/>
              <a:t>Testing activities</a:t>
            </a:r>
            <a:r>
              <a:rPr lang="en-US" sz="1400"/>
              <a:t>: mechanical testing in relevant environment, TVC, precise measurements, molecular contamination, electrical tests etc.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893371-3F3C-459F-BBBD-C02560D42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4572"/>
            <a:ext cx="4736025" cy="31589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E159573-2ADD-4461-9A1E-DFFB23B6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597975"/>
            <a:ext cx="2040449" cy="204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6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B023D-1D15-4E3A-8E23-9E9BFDCD6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</a:t>
            </a:r>
            <a:r>
              <a:rPr lang="cs-CZ" dirty="0" err="1"/>
              <a:t>collaborative</a:t>
            </a:r>
            <a:r>
              <a:rPr lang="en-US" dirty="0"/>
              <a:t> projects</a:t>
            </a:r>
          </a:p>
        </p:txBody>
      </p:sp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5B756787-46E1-4DEF-811C-FB23CD1B0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6050" y="1730552"/>
            <a:ext cx="3798900" cy="3209748"/>
          </a:xfrm>
        </p:spPr>
        <p:txBody>
          <a:bodyPr>
            <a:normAutofit/>
          </a:bodyPr>
          <a:lstStyle/>
          <a:p>
            <a:r>
              <a:rPr lang="en-US" sz="1400" b="1"/>
              <a:t>SAB Aerospace</a:t>
            </a:r>
            <a:r>
              <a:rPr lang="en-US" sz="1400"/>
              <a:t>, 5M, OHB Czechspace, VUT Brno, Frentech Aerospace </a:t>
            </a:r>
            <a:r>
              <a:rPr lang="en-US" sz="1400">
                <a:sym typeface="Wingdings" panose="05000000000000000000" pitchFamily="2" charset="2"/>
              </a:rPr>
              <a:t> OHB-DE / ESA</a:t>
            </a:r>
            <a:endParaRPr lang="en-US" sz="1400"/>
          </a:p>
          <a:p>
            <a:r>
              <a:rPr lang="en-US" sz="1400"/>
              <a:t>Design, manufacturing, AIT</a:t>
            </a:r>
          </a:p>
          <a:p>
            <a:r>
              <a:rPr lang="en-US" sz="1400"/>
              <a:t>Contract 2018, PFM 2023 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C9580B0-7B12-4F92-A9C6-E05FC31B6B68}"/>
              </a:ext>
            </a:extLst>
          </p:cNvPr>
          <p:cNvSpPr txBox="1">
            <a:spLocks/>
          </p:cNvSpPr>
          <p:nvPr/>
        </p:nvSpPr>
        <p:spPr>
          <a:xfrm>
            <a:off x="4936050" y="1076502"/>
            <a:ext cx="3798900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002060"/>
                </a:solidFill>
                <a:latin typeface="+mj-l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/>
              <a:t>Service module for Plato exoplanet observatory</a:t>
            </a:r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C09859D-797C-42AB-B3AC-44CFFAB42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9025"/>
            <a:ext cx="4349741" cy="2898014"/>
          </a:xfrm>
          <a:prstGeom prst="rect">
            <a:avLst/>
          </a:prstGeo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19CE5C-CD76-47D2-A5C0-96EC4C1F2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876" y="2950464"/>
            <a:ext cx="2953765" cy="1746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8313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B023D-1D15-4E3A-8E23-9E9BFDCD6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</a:t>
            </a:r>
            <a:r>
              <a:rPr lang="cs-CZ" dirty="0" err="1"/>
              <a:t>collaborative</a:t>
            </a:r>
            <a:r>
              <a:rPr lang="en-US" dirty="0"/>
              <a:t> projects</a:t>
            </a:r>
            <a:endParaRPr lang="cs-CZ" dirty="0"/>
          </a:p>
        </p:txBody>
      </p:sp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5B756787-46E1-4DEF-811C-FB23CD1B0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8160" y="1730552"/>
            <a:ext cx="4207950" cy="3209748"/>
          </a:xfrm>
        </p:spPr>
        <p:txBody>
          <a:bodyPr>
            <a:normAutofit/>
          </a:bodyPr>
          <a:lstStyle/>
          <a:p>
            <a:r>
              <a:rPr lang="en-US" sz="1400" b="1" dirty="0"/>
              <a:t>5M</a:t>
            </a:r>
            <a:r>
              <a:rPr lang="en-US" sz="1400" dirty="0"/>
              <a:t>, </a:t>
            </a:r>
            <a:r>
              <a:rPr lang="en-US" sz="1400" dirty="0" err="1"/>
              <a:t>Frentech</a:t>
            </a:r>
            <a:r>
              <a:rPr lang="en-US" sz="1400" dirty="0"/>
              <a:t> Aerospace, L.K. Engineering, BD Sensors, VZLÚ </a:t>
            </a:r>
            <a:r>
              <a:rPr lang="en-US" sz="1400" dirty="0">
                <a:sym typeface="Wingdings" panose="05000000000000000000" pitchFamily="2" charset="2"/>
              </a:rPr>
              <a:t> TAS-FR / ESA</a:t>
            </a:r>
            <a:endParaRPr lang="en-US" sz="1400" dirty="0"/>
          </a:p>
          <a:p>
            <a:r>
              <a:rPr lang="en-US" sz="1400" dirty="0"/>
              <a:t>Components design since 2013, subsystem development since 2019, ESA ARTES </a:t>
            </a:r>
            <a:r>
              <a:rPr lang="en-US" sz="1400" dirty="0" err="1"/>
              <a:t>Novacom</a:t>
            </a:r>
            <a:r>
              <a:rPr lang="en-US" sz="1400" dirty="0"/>
              <a:t> II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C9580B0-7B12-4F92-A9C6-E05FC31B6B68}"/>
              </a:ext>
            </a:extLst>
          </p:cNvPr>
          <p:cNvSpPr txBox="1">
            <a:spLocks/>
          </p:cNvSpPr>
          <p:nvPr/>
        </p:nvSpPr>
        <p:spPr>
          <a:xfrm>
            <a:off x="4245530" y="1076502"/>
            <a:ext cx="4635424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002060"/>
                </a:solidFill>
                <a:latin typeface="+mj-l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600"/>
              <a:t>Flexible solar panels for Space Inspire communication satellites – mech. subsystem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E2D157E-33B9-4066-9B16-115921642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94" y="2994331"/>
            <a:ext cx="3025812" cy="1702707"/>
          </a:xfrm>
          <a:prstGeom prst="rect">
            <a:avLst/>
          </a:prstGeom>
        </p:spPr>
      </p:pic>
      <p:pic>
        <p:nvPicPr>
          <p:cNvPr id="11" name="Picture 2" descr="SolarFlex">
            <a:extLst>
              <a:ext uri="{FF2B5EF4-FFF2-40B4-BE49-F238E27FC236}">
                <a16:creationId xmlns:a16="http://schemas.microsoft.com/office/drawing/2014/main" id="{5BA6FB36-A9F2-4A5D-8B15-D0BA232DF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16905"/>
            <a:ext cx="3939725" cy="362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80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>
            <a:extLst>
              <a:ext uri="{FF2B5EF4-FFF2-40B4-BE49-F238E27FC236}">
                <a16:creationId xmlns:a16="http://schemas.microsoft.com/office/drawing/2014/main" id="{56A9FC60-1D3E-459D-83AF-C59931077FA6}"/>
              </a:ext>
            </a:extLst>
          </p:cNvPr>
          <p:cNvSpPr/>
          <p:nvPr/>
        </p:nvSpPr>
        <p:spPr>
          <a:xfrm>
            <a:off x="0" y="1435100"/>
            <a:ext cx="9144000" cy="3314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0ED4BB-D2DD-4980-A6D2-BB892302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Customers and partners </a:t>
            </a: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2E201F1A-EF73-46DC-980B-6650C0DDB91F}"/>
              </a:ext>
            </a:extLst>
          </p:cNvPr>
          <p:cNvGrpSpPr/>
          <p:nvPr/>
        </p:nvGrpSpPr>
        <p:grpSpPr>
          <a:xfrm>
            <a:off x="677952" y="1744552"/>
            <a:ext cx="7788095" cy="2729984"/>
            <a:chOff x="746305" y="2246244"/>
            <a:chExt cx="10550345" cy="3698244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AFEA2CC-24A4-4080-B662-46286F9FC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1123" y="2266848"/>
              <a:ext cx="1407490" cy="630098"/>
            </a:xfrm>
            <a:prstGeom prst="rect">
              <a:avLst/>
            </a:prstGeom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98870854-FCD4-4BFA-9C8E-1AF40287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6332" y="2246244"/>
              <a:ext cx="1920836" cy="661419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4B0E0CAA-E602-48CA-8648-BD3AA32CD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8372" y="2266245"/>
              <a:ext cx="1579212" cy="670245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00AAE2BD-61A9-439E-A112-CBE1C188B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15129" y="3253709"/>
              <a:ext cx="1105467" cy="600109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DCFC4E6B-E8A7-4003-82DB-614941BA9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4030" y="2296653"/>
              <a:ext cx="1800334" cy="64050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8C7C8300-B973-4B13-935F-9E6566C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16772" y="2297082"/>
              <a:ext cx="1179878" cy="671875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67624E75-7658-4E01-9564-76A239AC6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1036" y="3249682"/>
              <a:ext cx="2301769" cy="590584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69D03D4F-5A74-4101-94BC-75E53A6E3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7088" y="3248372"/>
              <a:ext cx="1499896" cy="590584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3F4F8285-0E0F-4342-97E7-62A4AD5C6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3646" y="3269096"/>
              <a:ext cx="2624821" cy="590584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6F804701-9BEA-4386-9174-BF8712442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96316" y="3264333"/>
              <a:ext cx="1800334" cy="600110"/>
            </a:xfrm>
            <a:prstGeom prst="rect">
              <a:avLst/>
            </a:prstGeom>
          </p:spPr>
        </p:pic>
        <p:pic>
          <p:nvPicPr>
            <p:cNvPr id="13" name="Picture 2" descr="OHB client logo">
              <a:extLst>
                <a:ext uri="{FF2B5EF4-FFF2-40B4-BE49-F238E27FC236}">
                  <a16:creationId xmlns:a16="http://schemas.microsoft.com/office/drawing/2014/main" id="{BF96BD54-7FE3-4245-A8B1-357A59639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479" y="2266245"/>
              <a:ext cx="1439208" cy="685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56F574F4-C4F0-4EAE-99D9-A2BE1E6B1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12877" y="4178720"/>
              <a:ext cx="883773" cy="630098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0341FC29-E953-4B5D-97C1-C074C6000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6305" y="4117502"/>
              <a:ext cx="1985758" cy="648393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DEE22A43-24AD-411C-B0F8-B27E34348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88877" y="4142168"/>
              <a:ext cx="1109477" cy="661419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5D1EF18D-DB86-4391-B778-93F690B90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80639" y="4172075"/>
              <a:ext cx="1391670" cy="648392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376DB4B9-B394-4A9F-94AE-89BF867D4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25509" y="4172075"/>
              <a:ext cx="894266" cy="662715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5FE8E3FA-5B7D-4A04-B3BB-9BD716857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01645" y="4162448"/>
              <a:ext cx="1073645" cy="662642"/>
            </a:xfrm>
            <a:prstGeom prst="rect">
              <a:avLst/>
            </a:prstGeom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6099C704-2686-4950-878B-AA685C8F6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83260" y="5133916"/>
              <a:ext cx="826465" cy="810572"/>
            </a:xfrm>
            <a:prstGeom prst="rect">
              <a:avLst/>
            </a:prstGeom>
          </p:spPr>
        </p:pic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1D30AEE2-0169-4DF5-8891-3ED7266DA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389020" y="4155945"/>
              <a:ext cx="1767043" cy="662642"/>
            </a:xfrm>
            <a:prstGeom prst="rect">
              <a:avLst/>
            </a:prstGeom>
          </p:spPr>
        </p:pic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59684D4A-4145-41C0-A442-50F322C29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737925" y="5113963"/>
              <a:ext cx="1558725" cy="600110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D32B5D10-B431-41D8-9AC4-BAA42521E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41044" y="5133720"/>
              <a:ext cx="4271750" cy="648392"/>
            </a:xfrm>
            <a:prstGeom prst="rect">
              <a:avLst/>
            </a:prstGeom>
          </p:spPr>
        </p:pic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68D37E6C-D1E1-49A3-9318-92D527C2F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137924" y="5133720"/>
              <a:ext cx="3482924" cy="590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474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0204F-6749-42F8-A53F-A5AB2B3C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CSA </a:t>
            </a:r>
            <a:r>
              <a:rPr lang="cs-CZ" dirty="0" err="1"/>
              <a:t>members</a:t>
            </a:r>
            <a:r>
              <a:rPr lang="en-US" dirty="0"/>
              <a:t>’</a:t>
            </a:r>
            <a:r>
              <a:rPr lang="cs-CZ" dirty="0"/>
              <a:t> </a:t>
            </a:r>
            <a:r>
              <a:rPr lang="cs-CZ" dirty="0" err="1"/>
              <a:t>websites</a:t>
            </a:r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8A29DCF-A6FB-4B35-A7E8-8FC901BB5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262803"/>
              </p:ext>
            </p:extLst>
          </p:nvPr>
        </p:nvGraphicFramePr>
        <p:xfrm>
          <a:off x="1989344" y="963261"/>
          <a:ext cx="6746996" cy="3861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749">
                  <a:extLst>
                    <a:ext uri="{9D8B030D-6E8A-4147-A177-3AD203B41FA5}">
                      <a16:colId xmlns:a16="http://schemas.microsoft.com/office/drawing/2014/main" val="1045678479"/>
                    </a:ext>
                  </a:extLst>
                </a:gridCol>
                <a:gridCol w="1686749">
                  <a:extLst>
                    <a:ext uri="{9D8B030D-6E8A-4147-A177-3AD203B41FA5}">
                      <a16:colId xmlns:a16="http://schemas.microsoft.com/office/drawing/2014/main" val="3160020217"/>
                    </a:ext>
                  </a:extLst>
                </a:gridCol>
                <a:gridCol w="1686749">
                  <a:extLst>
                    <a:ext uri="{9D8B030D-6E8A-4147-A177-3AD203B41FA5}">
                      <a16:colId xmlns:a16="http://schemas.microsoft.com/office/drawing/2014/main" val="2465492220"/>
                    </a:ext>
                  </a:extLst>
                </a:gridCol>
                <a:gridCol w="1686749">
                  <a:extLst>
                    <a:ext uri="{9D8B030D-6E8A-4147-A177-3AD203B41FA5}">
                      <a16:colId xmlns:a16="http://schemas.microsoft.com/office/drawing/2014/main" val="1098339149"/>
                    </a:ext>
                  </a:extLst>
                </a:gridCol>
              </a:tblGrid>
              <a:tr h="281140">
                <a:tc>
                  <a:txBody>
                    <a:bodyPr/>
                    <a:lstStyle/>
                    <a:p>
                      <a:r>
                        <a:rPr lang="cs-CZ" sz="900" dirty="0" err="1"/>
                        <a:t>company</a:t>
                      </a:r>
                      <a:r>
                        <a:rPr lang="cs-CZ" sz="900" dirty="0"/>
                        <a:t> </a:t>
                      </a:r>
                      <a:r>
                        <a:rPr lang="cs-CZ" sz="900" dirty="0" err="1"/>
                        <a:t>name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website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company</a:t>
                      </a:r>
                      <a:r>
                        <a:rPr lang="cs-CZ" sz="900" dirty="0"/>
                        <a:t> </a:t>
                      </a:r>
                      <a:r>
                        <a:rPr lang="cs-CZ" sz="900" dirty="0" err="1"/>
                        <a:t>name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website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137032212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r>
                        <a:rPr lang="cs-CZ" sz="900" dirty="0"/>
                        <a:t>5M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2"/>
                        </a:rPr>
                        <a:t>https://www.5m.cz/en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OHB </a:t>
                      </a:r>
                      <a:r>
                        <a:rPr lang="cs-CZ" sz="900" dirty="0" err="1"/>
                        <a:t>Czechspace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3"/>
                        </a:rPr>
                        <a:t>https://www.ohb-czech.cz/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3414954793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r>
                        <a:rPr lang="cs-CZ" sz="900" dirty="0" err="1"/>
                        <a:t>Advacam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4"/>
                        </a:rPr>
                        <a:t>https://advacam.com/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Rigaku</a:t>
                      </a:r>
                      <a:r>
                        <a:rPr lang="cs-CZ" sz="900" dirty="0"/>
                        <a:t> </a:t>
                      </a:r>
                      <a:r>
                        <a:rPr lang="cs-CZ" sz="900" dirty="0" err="1"/>
                        <a:t>Innovative</a:t>
                      </a:r>
                      <a:r>
                        <a:rPr lang="cs-CZ" sz="900" dirty="0"/>
                        <a:t> Technologies </a:t>
                      </a:r>
                      <a:r>
                        <a:rPr lang="cs-CZ" sz="900" dirty="0" err="1"/>
                        <a:t>Europe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5"/>
                        </a:rPr>
                        <a:t>https://www.rigaku.com/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2986424278"/>
                  </a:ext>
                </a:extLst>
              </a:tr>
              <a:tr h="399047">
                <a:tc>
                  <a:txBody>
                    <a:bodyPr/>
                    <a:lstStyle/>
                    <a:p>
                      <a:r>
                        <a:rPr lang="cs-CZ" sz="900" dirty="0"/>
                        <a:t>BBT </a:t>
                      </a:r>
                      <a:r>
                        <a:rPr lang="cs-CZ" sz="900" dirty="0" err="1"/>
                        <a:t>Materials</a:t>
                      </a:r>
                      <a:r>
                        <a:rPr lang="cs-CZ" sz="900" dirty="0"/>
                        <a:t> </a:t>
                      </a:r>
                      <a:r>
                        <a:rPr lang="cs-CZ" sz="900" dirty="0" err="1"/>
                        <a:t>Processing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6"/>
                        </a:rPr>
                        <a:t>https://www.calomel.cz/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SAB </a:t>
                      </a:r>
                      <a:r>
                        <a:rPr lang="cs-CZ" sz="900" dirty="0" err="1"/>
                        <a:t>Aerospace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7"/>
                        </a:rPr>
                        <a:t>https://www.sabaerospace.cz/en/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3528157083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r>
                        <a:rPr lang="cs-CZ" sz="900" dirty="0"/>
                        <a:t>BD </a:t>
                      </a:r>
                      <a:r>
                        <a:rPr lang="cs-CZ" sz="900" dirty="0" err="1"/>
                        <a:t>Sensors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8"/>
                        </a:rPr>
                        <a:t>https://www.bdsensors.cz/en/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Spacemanic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hlinkClick r:id="rId9"/>
                        </a:rPr>
                        <a:t>https://spacemanic.com/</a:t>
                      </a:r>
                      <a:r>
                        <a:rPr lang="cs-CZ" sz="9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4095779706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r>
                        <a:rPr lang="cs-CZ" sz="900" dirty="0"/>
                        <a:t>CGI IT Czech Republic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10"/>
                        </a:rPr>
                        <a:t>https://www.cgi.com/ceska-republika/cs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Stratosyst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11"/>
                        </a:rPr>
                        <a:t>https://www.stratosyst.com/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714448434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r>
                        <a:rPr lang="cs-CZ" sz="900" dirty="0"/>
                        <a:t>EGGO Space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12"/>
                        </a:rPr>
                        <a:t>https://www.eggo.cz/en/about-us/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Streicher</a:t>
                      </a:r>
                      <a:endParaRPr lang="cs-CZ" sz="9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  <a:hlinkClick r:id="rId13"/>
                        </a:rPr>
                        <a:t>https://www.streicher.cz/</a:t>
                      </a:r>
                      <a:r>
                        <a:rPr lang="cs-CZ" sz="8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101304414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r>
                        <a:rPr lang="cs-CZ" sz="900" dirty="0"/>
                        <a:t>ESC </a:t>
                      </a:r>
                      <a:r>
                        <a:rPr lang="cs-CZ" sz="900" dirty="0" err="1"/>
                        <a:t>Aerospace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14"/>
                        </a:rPr>
                        <a:t>https://www.esc-aerospace.com/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TERMA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15"/>
                        </a:rPr>
                        <a:t>https://www.terma.com/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3951563576"/>
                  </a:ext>
                </a:extLst>
              </a:tr>
              <a:tr h="371274">
                <a:tc>
                  <a:txBody>
                    <a:bodyPr/>
                    <a:lstStyle/>
                    <a:p>
                      <a:r>
                        <a:rPr lang="cs-CZ" sz="900" dirty="0" err="1"/>
                        <a:t>Frentech</a:t>
                      </a:r>
                      <a:r>
                        <a:rPr lang="cs-CZ" sz="900" dirty="0"/>
                        <a:t> </a:t>
                      </a:r>
                      <a:r>
                        <a:rPr lang="cs-CZ" sz="900" dirty="0" err="1"/>
                        <a:t>Aerospace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16"/>
                        </a:rPr>
                        <a:t>https://frentech.eu/en/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Toseda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17"/>
                        </a:rPr>
                        <a:t>https://www.toseda.cz/en/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3893957937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r>
                        <a:rPr lang="cs-CZ" sz="900" dirty="0"/>
                        <a:t>HULD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18"/>
                        </a:rPr>
                        <a:t>https://huld.io/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TTS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19"/>
                        </a:rPr>
                        <a:t>https://tts-co.eu/en/main/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2311781702"/>
                  </a:ext>
                </a:extLst>
              </a:tr>
              <a:tr h="371274">
                <a:tc>
                  <a:txBody>
                    <a:bodyPr/>
                    <a:lstStyle/>
                    <a:p>
                      <a:r>
                        <a:rPr lang="cs-CZ" sz="900" dirty="0" err="1"/>
                        <a:t>Iguassu</a:t>
                      </a:r>
                      <a:r>
                        <a:rPr lang="cs-CZ" sz="900" dirty="0"/>
                        <a:t> Software Systems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20"/>
                        </a:rPr>
                        <a:t>http://iguassu.cz/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Unites</a:t>
                      </a:r>
                      <a:r>
                        <a:rPr lang="cs-CZ" sz="9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21"/>
                        </a:rPr>
                        <a:t>https://unites-systems.com/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4195820501"/>
                  </a:ext>
                </a:extLst>
              </a:tr>
              <a:tr h="371274">
                <a:tc>
                  <a:txBody>
                    <a:bodyPr/>
                    <a:lstStyle/>
                    <a:p>
                      <a:r>
                        <a:rPr lang="cs-CZ" sz="900" dirty="0" err="1"/>
                        <a:t>L.K.Engineering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800" dirty="0">
                          <a:hlinkClick r:id="rId22"/>
                        </a:rPr>
                        <a:t>https://www.lke.cz/en/</a:t>
                      </a:r>
                      <a:r>
                        <a:rPr lang="cs-CZ" sz="800" dirty="0"/>
                        <a:t> </a:t>
                      </a:r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 err="1"/>
                        <a:t>UptimAI</a:t>
                      </a:r>
                      <a:endParaRPr lang="cs-CZ" sz="900" dirty="0"/>
                    </a:p>
                  </a:txBody>
                  <a:tcPr marL="71582" marR="71582" marT="35791" marB="35791"/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hlinkClick r:id="rId23"/>
                        </a:rPr>
                        <a:t>https://uptim.ai/</a:t>
                      </a:r>
                      <a:r>
                        <a:rPr lang="cs-CZ" sz="900" dirty="0"/>
                        <a:t> </a:t>
                      </a:r>
                    </a:p>
                  </a:txBody>
                  <a:tcPr marL="71582" marR="71582" marT="35791" marB="35791"/>
                </a:tc>
                <a:extLst>
                  <a:ext uri="{0D108BD9-81ED-4DB2-BD59-A6C34878D82A}">
                    <a16:rowId xmlns:a16="http://schemas.microsoft.com/office/drawing/2014/main" val="2251148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90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E9BBD-56A0-4676-BDCB-77FA71C8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98" y="2257925"/>
            <a:ext cx="2378114" cy="871355"/>
          </a:xfrm>
        </p:spPr>
        <p:txBody>
          <a:bodyPr>
            <a:normAutofit/>
          </a:bodyPr>
          <a:lstStyle/>
          <a:p>
            <a:r>
              <a:rPr lang="cs-CZ" sz="3600" dirty="0" err="1"/>
              <a:t>Contact</a:t>
            </a:r>
            <a:endParaRPr lang="cs-CZ" sz="36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4A83B24-B163-4876-B0E4-5D081F502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539" y="2995930"/>
            <a:ext cx="5361177" cy="1823720"/>
          </a:xfrm>
        </p:spPr>
        <p:txBody>
          <a:bodyPr>
            <a:normAutofit/>
          </a:bodyPr>
          <a:lstStyle/>
          <a:p>
            <a:r>
              <a:rPr lang="cs-CZ" sz="1400" b="1" dirty="0"/>
              <a:t>Prezident: Richard Pavlica </a:t>
            </a:r>
            <a:r>
              <a:rPr lang="cs-CZ" sz="1400" dirty="0"/>
              <a:t>– </a:t>
            </a:r>
            <a:r>
              <a:rPr lang="cs-CZ" sz="1400" dirty="0">
                <a:hlinkClick r:id="rId2"/>
              </a:rPr>
              <a:t>richard.pavlica@5m.cz</a:t>
            </a:r>
            <a:endParaRPr lang="cs-CZ" sz="1400" dirty="0"/>
          </a:p>
          <a:p>
            <a:r>
              <a:rPr lang="cs-CZ" sz="1400" dirty="0"/>
              <a:t>Secretary: Josef Šobra – </a:t>
            </a:r>
            <a:r>
              <a:rPr lang="cs-CZ" sz="1400" dirty="0">
                <a:hlinkClick r:id="rId3"/>
              </a:rPr>
              <a:t>tajemnik@czechspacealliance.eu</a:t>
            </a:r>
            <a:endParaRPr lang="cs-CZ" sz="1400" dirty="0"/>
          </a:p>
          <a:p>
            <a:r>
              <a:rPr lang="cs-CZ" sz="1400" dirty="0" err="1"/>
              <a:t>Info</a:t>
            </a:r>
            <a:r>
              <a:rPr lang="cs-CZ" sz="1400" dirty="0"/>
              <a:t>: Vendula Doubravská – </a:t>
            </a:r>
            <a:r>
              <a:rPr lang="cs-CZ" sz="1400" dirty="0">
                <a:hlinkClick r:id="rId4"/>
              </a:rPr>
              <a:t>info@czechspacealliance.eu</a:t>
            </a:r>
            <a:r>
              <a:rPr lang="cs-CZ" sz="1400" dirty="0"/>
              <a:t> </a:t>
            </a:r>
          </a:p>
          <a:p>
            <a:endParaRPr lang="cs-CZ" sz="1400" dirty="0"/>
          </a:p>
          <a:p>
            <a:r>
              <a:rPr lang="cs-CZ" sz="1400" dirty="0"/>
              <a:t>Czech space </a:t>
            </a:r>
            <a:r>
              <a:rPr lang="cs-CZ" sz="1400" dirty="0" err="1"/>
              <a:t>alliance</a:t>
            </a:r>
            <a:r>
              <a:rPr lang="cs-CZ" sz="1400" dirty="0"/>
              <a:t>, Evropská 657/120, 160 00 Praha 6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9DECD7-7BD1-457F-A159-6966E2E51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016" y="0"/>
            <a:ext cx="34279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0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6BA06EA7-D6F5-4B3E-851C-A38D66624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968" y="176756"/>
            <a:ext cx="5246246" cy="654050"/>
          </a:xfrm>
        </p:spPr>
        <p:txBody>
          <a:bodyPr>
            <a:normAutofit fontScale="90000"/>
          </a:bodyPr>
          <a:lstStyle/>
          <a:p>
            <a:r>
              <a:rPr lang="en-US" dirty="0"/>
              <a:t>Industrial association of </a:t>
            </a:r>
            <a:r>
              <a:rPr lang="cs-CZ" dirty="0"/>
              <a:t>22</a:t>
            </a:r>
            <a:r>
              <a:rPr lang="en-US" dirty="0"/>
              <a:t> members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12A6512-832E-45A6-9299-5596B1C62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704" y="1768153"/>
            <a:ext cx="1005583" cy="62396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94963D3A-A568-40DE-8D9B-3C36A0E5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603" y="1821541"/>
            <a:ext cx="1167531" cy="527241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B6C53314-BDCA-4E94-B05B-82AC92AA6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742" y="1701700"/>
            <a:ext cx="1061342" cy="76947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777CA88-6DDC-44CF-A633-7A59EEA98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091" y="3361111"/>
            <a:ext cx="687092" cy="670435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97B9AB53-CBEA-4F79-9A23-BE0FB568C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5732" y="4251677"/>
            <a:ext cx="1129245" cy="453549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DBA01060-9D78-4A87-8E69-5CB233DD1B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978" y="4260462"/>
            <a:ext cx="994311" cy="582286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AD517D4-7952-4B6D-91DC-18521353D5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7118" y="3498855"/>
            <a:ext cx="1222397" cy="423661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4697D1D1-D7C7-407A-BCDC-29FB5733C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2955" y="4341783"/>
            <a:ext cx="1400119" cy="31048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E3C98C1-1160-47BB-A7F2-6F4BD949DA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2123" y="2696831"/>
            <a:ext cx="1604997" cy="40348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53EA8FA-FA20-4331-AC6D-226B283CCA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620" y="3519030"/>
            <a:ext cx="1222395" cy="40348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E881E8A-764D-43A8-A0F8-50FC76F2F01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04" t="35756" r="5478" b="31137"/>
          <a:stretch/>
        </p:blipFill>
        <p:spPr>
          <a:xfrm>
            <a:off x="4043335" y="3548945"/>
            <a:ext cx="1912821" cy="499778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0A6E7DE8-B540-4486-97D1-F421E4D66A6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092" t="29109" r="10537" b="29912"/>
          <a:stretch/>
        </p:blipFill>
        <p:spPr>
          <a:xfrm>
            <a:off x="6932111" y="2651287"/>
            <a:ext cx="1867294" cy="535535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F4A8C1DE-0F54-4C22-9908-2D4C5D6593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6502" y="2716289"/>
            <a:ext cx="1031658" cy="280876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17C2A3AC-FE99-4C0F-89B6-0F2EFB07A3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4227" y="2667695"/>
            <a:ext cx="1140413" cy="431211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E492D938-589D-4767-837C-B73E31EA9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957" y="2530319"/>
            <a:ext cx="1140412" cy="641482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0E01EA14-6867-4312-9C2F-0D0BC73257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48630" y="1755135"/>
            <a:ext cx="921349" cy="737079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4FE8F403-512E-481C-BBFB-484A1C97B9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78940" y="1161629"/>
            <a:ext cx="766019" cy="38301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9DAEE9C9-27E1-499F-BFA3-546F0380478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65924" y="1080468"/>
            <a:ext cx="2004055" cy="675254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0D2B6637-889F-42DB-8891-EA00864038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54928" y="1777878"/>
            <a:ext cx="916131" cy="654051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70B32533-6A5F-42D4-96D5-8BD0F889D85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69576" y="1038402"/>
            <a:ext cx="617792" cy="6177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52090EF-8AFA-475C-9F08-B8E38B748E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92899" y="3038596"/>
            <a:ext cx="1575497" cy="11028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3849BF4-5F3B-4159-915A-A2D5B74FB86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05156" y="4116369"/>
            <a:ext cx="849465" cy="8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1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A8C433-A3D5-4484-93B7-C28E183B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and activities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728D391-ED95-4FD3-AC3D-71EDA50E5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574" y="1381126"/>
            <a:ext cx="6235483" cy="3660774"/>
          </a:xfrm>
        </p:spPr>
        <p:txBody>
          <a:bodyPr>
            <a:normAutofit/>
          </a:bodyPr>
          <a:lstStyle/>
          <a:p>
            <a:r>
              <a:rPr lang="cs-CZ" sz="1800" dirty="0" err="1"/>
              <a:t>Presentation</a:t>
            </a:r>
            <a:r>
              <a:rPr lang="cs-CZ" sz="1800" dirty="0"/>
              <a:t> </a:t>
            </a:r>
            <a:r>
              <a:rPr lang="en-US" sz="1800" dirty="0"/>
              <a:t>at national and international events</a:t>
            </a:r>
          </a:p>
          <a:p>
            <a:r>
              <a:rPr lang="en-US" sz="1800" dirty="0"/>
              <a:t>Dialogue and relationship with space agencies</a:t>
            </a:r>
          </a:p>
          <a:p>
            <a:r>
              <a:rPr lang="en-US" sz="1800" dirty="0"/>
              <a:t>Cooperation with similar associations</a:t>
            </a:r>
          </a:p>
          <a:p>
            <a:r>
              <a:rPr lang="en-US" sz="1800" dirty="0"/>
              <a:t>Development of business relationship</a:t>
            </a:r>
            <a:r>
              <a:rPr lang="cs-CZ" sz="1800" dirty="0"/>
              <a:t>s</a:t>
            </a:r>
            <a:endParaRPr lang="en-US" sz="1800" dirty="0"/>
          </a:p>
          <a:p>
            <a:r>
              <a:rPr lang="cs-CZ" sz="1800" dirty="0"/>
              <a:t>P</a:t>
            </a:r>
            <a:r>
              <a:rPr lang="en-US" sz="1800" dirty="0" err="1"/>
              <a:t>resentation</a:t>
            </a:r>
            <a:r>
              <a:rPr lang="en-US" sz="1800" dirty="0"/>
              <a:t> of interests to the national decision makers</a:t>
            </a:r>
          </a:p>
          <a:p>
            <a:r>
              <a:rPr lang="cs-CZ" sz="1800" dirty="0"/>
              <a:t>C</a:t>
            </a:r>
            <a:r>
              <a:rPr lang="en-US" sz="1800" dirty="0" err="1"/>
              <a:t>ooperation</a:t>
            </a:r>
            <a:r>
              <a:rPr lang="en-US" sz="1800" dirty="0"/>
              <a:t> with </a:t>
            </a:r>
            <a:r>
              <a:rPr lang="cs-CZ" sz="1800" dirty="0"/>
              <a:t>M</a:t>
            </a:r>
            <a:r>
              <a:rPr lang="en-US" sz="1800" dirty="0" err="1"/>
              <a:t>inistr</a:t>
            </a:r>
            <a:r>
              <a:rPr lang="cs-CZ" sz="1800" dirty="0"/>
              <a:t>y </a:t>
            </a:r>
            <a:r>
              <a:rPr lang="cs-CZ" sz="1800" dirty="0" err="1"/>
              <a:t>of</a:t>
            </a:r>
            <a:r>
              <a:rPr lang="cs-CZ" sz="1800" dirty="0"/>
              <a:t> Transport</a:t>
            </a:r>
            <a:r>
              <a:rPr lang="en-US" sz="1800" dirty="0"/>
              <a:t> and other official entities in the formulation of Czech space policy</a:t>
            </a:r>
          </a:p>
          <a:p>
            <a:r>
              <a:rPr lang="en-US" sz="1800" dirty="0"/>
              <a:t>Cooperation with academia</a:t>
            </a:r>
          </a:p>
          <a:p>
            <a:r>
              <a:rPr lang="en-US" sz="1800" dirty="0"/>
              <a:t>Support of student activities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BC049DE2-2B3A-4C65-9072-9067A76A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139"/>
            <a:ext cx="2543175" cy="35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7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A8C433-A3D5-4484-93B7-C28E183B8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4" y="139178"/>
            <a:ext cx="5295901" cy="654050"/>
          </a:xfrm>
        </p:spPr>
        <p:txBody>
          <a:bodyPr>
            <a:normAutofit fontScale="90000"/>
          </a:bodyPr>
          <a:lstStyle/>
          <a:p>
            <a:r>
              <a:rPr lang="en-US"/>
              <a:t>Collaboration on Czech Space Policy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728D391-ED95-4FD3-AC3D-71EDA50E5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7500" y="1130300"/>
            <a:ext cx="7212516" cy="3348450"/>
          </a:xfrm>
        </p:spPr>
        <p:txBody>
          <a:bodyPr>
            <a:normAutofit/>
          </a:bodyPr>
          <a:lstStyle/>
          <a:p>
            <a:r>
              <a:rPr lang="en-US" sz="2000" dirty="0"/>
              <a:t>Drafting and commenting on the industry sections of the National Space Plan</a:t>
            </a:r>
          </a:p>
          <a:p>
            <a:r>
              <a:rPr lang="en-US" sz="2000" dirty="0"/>
              <a:t>Participating in the Space Coordination Board of the Minister of Transport and chairing its Industry and Application Committee</a:t>
            </a:r>
          </a:p>
          <a:p>
            <a:r>
              <a:rPr lang="en-US" sz="2000" dirty="0"/>
              <a:t>Consultation with delegation of Czech Republic into European Space Agency (ESA) and European union (EU)</a:t>
            </a:r>
          </a:p>
        </p:txBody>
      </p:sp>
      <p:pic>
        <p:nvPicPr>
          <p:cNvPr id="5" name="Picture 2" descr="http://www.scsi-inc.com/css%20prague%202006/Czech%20MOT%20logo-MD_big.jpg">
            <a:extLst>
              <a:ext uri="{FF2B5EF4-FFF2-40B4-BE49-F238E27FC236}">
                <a16:creationId xmlns:a16="http://schemas.microsoft.com/office/drawing/2014/main" id="{8B0C0562-F6B2-4E26-BE6F-E669A505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34" y="3855186"/>
            <a:ext cx="1910671" cy="478072"/>
          </a:xfrm>
          <a:prstGeom prst="rect">
            <a:avLst/>
          </a:prstGeom>
          <a:solidFill>
            <a:srgbClr val="FFF5CD"/>
          </a:solidFill>
          <a:extLst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D0919A0-B291-4141-973E-E08590AB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940" y="3654016"/>
            <a:ext cx="2115971" cy="8804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5E6AA76-6644-4BAB-AB40-C0B01FCCA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566" y="3572994"/>
            <a:ext cx="1042456" cy="104245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D421C67-2746-4400-BEBA-99500D18F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740" y="3746293"/>
            <a:ext cx="728591" cy="7324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061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4240B-ACBF-4CA5-AC4F-2922358A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Organizing and c</a:t>
            </a:r>
            <a:r>
              <a:rPr lang="cs-CZ" dirty="0"/>
              <a:t>o</a:t>
            </a:r>
            <a:r>
              <a:rPr lang="en-US" dirty="0" err="1"/>
              <a:t>organi</a:t>
            </a:r>
            <a:r>
              <a:rPr lang="cs-CZ" dirty="0"/>
              <a:t>z</a:t>
            </a:r>
            <a:r>
              <a:rPr lang="en-US" dirty="0" err="1"/>
              <a:t>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industrial missions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E28CCD8-C0FE-482F-B99D-47222B641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46050" indent="0">
              <a:buNone/>
            </a:pPr>
            <a:r>
              <a:rPr lang="en-US" sz="2000" b="1" dirty="0"/>
              <a:t>Europe: </a:t>
            </a:r>
            <a:r>
              <a:rPr lang="en-US" sz="2000" dirty="0"/>
              <a:t>UK, Spain, France,</a:t>
            </a:r>
            <a:r>
              <a:rPr lang="cs-CZ" sz="2000" dirty="0"/>
              <a:t> </a:t>
            </a:r>
            <a:r>
              <a:rPr lang="cs-CZ" sz="2000" dirty="0" err="1"/>
              <a:t>Germany</a:t>
            </a:r>
            <a:r>
              <a:rPr lang="cs-CZ" sz="2000" dirty="0"/>
              <a:t>,</a:t>
            </a:r>
            <a:r>
              <a:rPr lang="en-US" sz="2000" dirty="0"/>
              <a:t> Luxembourg, Italy</a:t>
            </a:r>
          </a:p>
          <a:p>
            <a:pPr marL="146050" indent="0">
              <a:buNone/>
            </a:pPr>
            <a:endParaRPr lang="en-US" sz="2000" b="1" dirty="0"/>
          </a:p>
          <a:p>
            <a:pPr marL="146050" indent="0">
              <a:buNone/>
            </a:pPr>
            <a:r>
              <a:rPr lang="en-US" sz="2000" b="1" dirty="0"/>
              <a:t>World: </a:t>
            </a:r>
            <a:r>
              <a:rPr lang="en-US" sz="2000" dirty="0" err="1"/>
              <a:t>Brasil</a:t>
            </a:r>
            <a:r>
              <a:rPr lang="en-US" sz="2000" dirty="0"/>
              <a:t>, Japan, Canada, USA, Thailand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CEBAA95-2617-4B0B-A851-0E3790617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374"/>
            <a:ext cx="42799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2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4240B-ACBF-4CA5-AC4F-2922358A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Participation at foreign visits and major events in Czech Republic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E28CCD8-C0FE-482F-B99D-47222B641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0125" y="1972550"/>
            <a:ext cx="3981975" cy="2415900"/>
          </a:xfrm>
        </p:spPr>
        <p:txBody>
          <a:bodyPr>
            <a:normAutofit fontScale="92500" lnSpcReduction="10000"/>
          </a:bodyPr>
          <a:lstStyle/>
          <a:p>
            <a:pPr marL="146050" indent="0">
              <a:buNone/>
            </a:pPr>
            <a:r>
              <a:rPr lang="en-US" sz="2000" b="1" dirty="0"/>
              <a:t>Agencies: </a:t>
            </a:r>
            <a:r>
              <a:rPr lang="en-US" sz="2000" dirty="0"/>
              <a:t>ESA, ISRO, JAXA, GISTDA</a:t>
            </a:r>
          </a:p>
          <a:p>
            <a:pPr marL="146050" indent="0">
              <a:buNone/>
            </a:pPr>
            <a:endParaRPr lang="en-US" sz="2000" b="1" dirty="0"/>
          </a:p>
          <a:p>
            <a:pPr marL="146050" indent="0">
              <a:buNone/>
            </a:pPr>
            <a:r>
              <a:rPr lang="en-US" sz="2000" b="1" dirty="0"/>
              <a:t>Companies: </a:t>
            </a:r>
            <a:r>
              <a:rPr lang="en-US" sz="2000" dirty="0"/>
              <a:t>Airbus </a:t>
            </a:r>
            <a:r>
              <a:rPr lang="en-US" sz="2000" dirty="0" err="1"/>
              <a:t>Defence</a:t>
            </a:r>
            <a:r>
              <a:rPr lang="en-US" sz="2000" dirty="0"/>
              <a:t> &amp; Space, Thales </a:t>
            </a:r>
            <a:r>
              <a:rPr lang="en-US" sz="2000" dirty="0" err="1"/>
              <a:t>Alenia</a:t>
            </a:r>
            <a:r>
              <a:rPr lang="en-US" sz="2000" dirty="0"/>
              <a:t> Space</a:t>
            </a:r>
            <a:r>
              <a:rPr lang="cs-CZ" sz="2000" dirty="0"/>
              <a:t>, VAST </a:t>
            </a:r>
            <a:r>
              <a:rPr lang="cs-CZ" sz="2000" dirty="0" err="1"/>
              <a:t>Space</a:t>
            </a:r>
            <a:r>
              <a:rPr lang="cs-CZ" sz="2000" dirty="0"/>
              <a:t>, AXIOM </a:t>
            </a:r>
            <a:r>
              <a:rPr lang="cs-CZ" sz="2000" dirty="0" err="1"/>
              <a:t>Space</a:t>
            </a:r>
            <a:endParaRPr lang="cs-CZ" sz="2000" dirty="0"/>
          </a:p>
          <a:p>
            <a:pPr marL="146050" indent="0">
              <a:buNone/>
            </a:pPr>
            <a:endParaRPr lang="en-US" sz="2000" dirty="0"/>
          </a:p>
          <a:p>
            <a:pPr marL="146050" indent="0">
              <a:buNone/>
            </a:pPr>
            <a:r>
              <a:rPr lang="en-US" sz="2000" b="1" dirty="0"/>
              <a:t>Events:</a:t>
            </a:r>
            <a:r>
              <a:rPr lang="en-US" sz="2000" dirty="0"/>
              <a:t> Czech Space Week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39A70C8-883E-42FC-A1BF-F9F5B5A68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4275"/>
            <a:ext cx="4468610" cy="29718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112B47-C631-4DC4-B925-97C210F72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450" y="3630800"/>
            <a:ext cx="757650" cy="7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12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4240B-ACBF-4CA5-AC4F-2922358A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Participation at international conferences, exhibitions and fairs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E28CCD8-C0FE-482F-B99D-47222B641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000" dirty="0"/>
              <a:t>International </a:t>
            </a:r>
            <a:r>
              <a:rPr lang="cs-CZ" sz="2000" dirty="0" err="1"/>
              <a:t>astronautical</a:t>
            </a:r>
            <a:r>
              <a:rPr lang="cs-CZ" sz="2000" dirty="0"/>
              <a:t> </a:t>
            </a:r>
            <a:r>
              <a:rPr lang="cs-CZ" sz="2000" dirty="0" err="1"/>
              <a:t>congress</a:t>
            </a:r>
            <a:r>
              <a:rPr lang="cs-CZ" sz="2000" dirty="0"/>
              <a:t> IAC, Japan International </a:t>
            </a:r>
            <a:r>
              <a:rPr lang="cs-CZ" sz="2000" dirty="0" err="1"/>
              <a:t>Aerospace</a:t>
            </a:r>
            <a:r>
              <a:rPr lang="cs-CZ" sz="2000" dirty="0"/>
              <a:t> </a:t>
            </a:r>
            <a:r>
              <a:rPr lang="cs-CZ" sz="2000" dirty="0" err="1"/>
              <a:t>Exhibition</a:t>
            </a:r>
            <a:endParaRPr lang="cs-CZ" sz="2000" dirty="0"/>
          </a:p>
          <a:p>
            <a:r>
              <a:rPr lang="cs-CZ" sz="2000" dirty="0"/>
              <a:t>EU Space </a:t>
            </a:r>
            <a:r>
              <a:rPr lang="cs-CZ" sz="2000" dirty="0" err="1"/>
              <a:t>Week</a:t>
            </a:r>
            <a:r>
              <a:rPr lang="cs-CZ" sz="2000" dirty="0"/>
              <a:t>, </a:t>
            </a:r>
            <a:r>
              <a:rPr lang="cs-CZ" sz="2000" dirty="0" err="1"/>
              <a:t>SpaceTech</a:t>
            </a:r>
            <a:r>
              <a:rPr lang="cs-CZ" sz="2000" dirty="0"/>
              <a:t> Expo </a:t>
            </a:r>
            <a:r>
              <a:rPr lang="cs-CZ" sz="2000" dirty="0" err="1"/>
              <a:t>Europe</a:t>
            </a:r>
            <a:r>
              <a:rPr lang="cs-CZ" sz="2000" dirty="0"/>
              <a:t>, ILA </a:t>
            </a:r>
            <a:r>
              <a:rPr lang="cs-CZ" sz="2000" dirty="0" err="1"/>
              <a:t>Berlin</a:t>
            </a:r>
            <a:r>
              <a:rPr lang="cs-CZ" sz="2000" dirty="0"/>
              <a:t>, Paris Space </a:t>
            </a:r>
            <a:r>
              <a:rPr lang="cs-CZ" sz="2000" dirty="0" err="1"/>
              <a:t>Week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BFB9AD-FE60-4740-84C6-4962FE268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89825"/>
            <a:ext cx="4141333" cy="3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9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8A1B6-91FD-477A-97FE-3E6EF859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Members’ technical capabilities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94B8A35-9409-4E45-9829-FF693E69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561" y="1558925"/>
            <a:ext cx="8836439" cy="3348450"/>
          </a:xfrm>
        </p:spPr>
        <p:txBody>
          <a:bodyPr>
            <a:normAutofit lnSpcReduction="10000"/>
          </a:bodyPr>
          <a:lstStyle/>
          <a:p>
            <a:r>
              <a:rPr lang="en-US" sz="1600" b="1" dirty="0"/>
              <a:t>MAIT</a:t>
            </a:r>
            <a:r>
              <a:rPr lang="en-US" sz="1600" dirty="0"/>
              <a:t> – </a:t>
            </a:r>
            <a:r>
              <a:rPr lang="en-US" sz="1600" dirty="0" err="1"/>
              <a:t>Frentech</a:t>
            </a:r>
            <a:r>
              <a:rPr lang="en-US" sz="1600" dirty="0"/>
              <a:t> Aerospace, OHB </a:t>
            </a:r>
            <a:r>
              <a:rPr lang="en-US" sz="1600" dirty="0" err="1"/>
              <a:t>Czechspace</a:t>
            </a:r>
            <a:r>
              <a:rPr lang="en-US" sz="1600" dirty="0"/>
              <a:t>, SAB Aerospace, 5M</a:t>
            </a:r>
            <a:r>
              <a:rPr lang="cs-CZ" sz="1600" dirty="0"/>
              <a:t>, </a:t>
            </a:r>
            <a:r>
              <a:rPr lang="cs-CZ" sz="1600" dirty="0" err="1"/>
              <a:t>Streicher</a:t>
            </a:r>
            <a:endParaRPr lang="en-US" sz="1600" dirty="0"/>
          </a:p>
          <a:p>
            <a:r>
              <a:rPr lang="en-US" sz="1600" b="1" dirty="0"/>
              <a:t>Design </a:t>
            </a:r>
            <a:r>
              <a:rPr lang="en-US" sz="1600" dirty="0"/>
              <a:t>– L.K. Engineering, OHB </a:t>
            </a:r>
            <a:r>
              <a:rPr lang="en-US" sz="1600" dirty="0" err="1"/>
              <a:t>Czechspace</a:t>
            </a:r>
            <a:r>
              <a:rPr lang="en-US" sz="1600" dirty="0"/>
              <a:t>, SAB Aerospace, </a:t>
            </a:r>
            <a:r>
              <a:rPr lang="en-US" sz="1600" dirty="0" err="1"/>
              <a:t>Stratosyst</a:t>
            </a:r>
            <a:r>
              <a:rPr lang="cs-CZ" sz="1600" dirty="0"/>
              <a:t>, Streicher, </a:t>
            </a:r>
            <a:r>
              <a:rPr lang="cs-CZ" sz="1600" dirty="0" err="1"/>
              <a:t>Uptim</a:t>
            </a:r>
            <a:r>
              <a:rPr lang="cs-CZ" sz="1600" dirty="0"/>
              <a:t> AI</a:t>
            </a:r>
            <a:r>
              <a:rPr lang="en-US" sz="1600" dirty="0"/>
              <a:t> </a:t>
            </a:r>
          </a:p>
          <a:p>
            <a:r>
              <a:rPr lang="en-US" sz="1600" b="1" dirty="0"/>
              <a:t>Manufacturing of structures and mechanisms </a:t>
            </a:r>
            <a:r>
              <a:rPr lang="en-US" sz="1600" dirty="0"/>
              <a:t>– </a:t>
            </a:r>
            <a:r>
              <a:rPr lang="en-US" sz="1600" dirty="0" err="1"/>
              <a:t>Frentech</a:t>
            </a:r>
            <a:r>
              <a:rPr lang="en-US" sz="1600" dirty="0"/>
              <a:t> Aerospace, 5M</a:t>
            </a:r>
            <a:r>
              <a:rPr lang="cs-CZ" sz="1600" dirty="0"/>
              <a:t>, </a:t>
            </a:r>
            <a:r>
              <a:rPr lang="cs-CZ" sz="1600" dirty="0" err="1"/>
              <a:t>Streicher</a:t>
            </a:r>
            <a:endParaRPr lang="en-US" sz="1600" dirty="0"/>
          </a:p>
          <a:p>
            <a:r>
              <a:rPr lang="en-US" sz="1600" b="1" dirty="0"/>
              <a:t>Electronics</a:t>
            </a:r>
            <a:r>
              <a:rPr lang="en-US" sz="1600" dirty="0"/>
              <a:t> –</a:t>
            </a:r>
            <a:r>
              <a:rPr lang="cs-CZ" sz="1600" dirty="0"/>
              <a:t> </a:t>
            </a:r>
            <a:r>
              <a:rPr lang="en-US" sz="1600" dirty="0" err="1"/>
              <a:t>Advacam</a:t>
            </a:r>
            <a:r>
              <a:rPr lang="en-US" sz="1600" dirty="0"/>
              <a:t>, BD Sensors, </a:t>
            </a:r>
            <a:r>
              <a:rPr lang="cs-CZ" sz="1600" dirty="0"/>
              <a:t>ESC</a:t>
            </a:r>
            <a:r>
              <a:rPr lang="en-US" sz="1600" dirty="0"/>
              <a:t> Aerospace, HULD, UNITES,</a:t>
            </a:r>
            <a:r>
              <a:rPr lang="cs-CZ" sz="1600" dirty="0"/>
              <a:t> </a:t>
            </a:r>
            <a:r>
              <a:rPr lang="en-US" sz="1600" dirty="0" err="1"/>
              <a:t>Spacemanic</a:t>
            </a:r>
            <a:r>
              <a:rPr lang="cs-CZ" sz="1600" dirty="0"/>
              <a:t>,</a:t>
            </a:r>
            <a:r>
              <a:rPr lang="en-US" sz="1600" dirty="0"/>
              <a:t> TTS</a:t>
            </a:r>
          </a:p>
          <a:p>
            <a:r>
              <a:rPr lang="en-US" sz="1600" b="1" dirty="0"/>
              <a:t>G/S and flight Software</a:t>
            </a:r>
            <a:r>
              <a:rPr lang="en-US" sz="1600" dirty="0"/>
              <a:t> - Iguassu Software Systems, </a:t>
            </a:r>
            <a:r>
              <a:rPr lang="cs-CZ" sz="1600" dirty="0"/>
              <a:t>ESC</a:t>
            </a:r>
            <a:r>
              <a:rPr lang="en-US" sz="1600" dirty="0"/>
              <a:t> Aerospace, HULD</a:t>
            </a:r>
            <a:r>
              <a:rPr lang="cs-CZ" sz="1600" dirty="0"/>
              <a:t>, </a:t>
            </a:r>
            <a:r>
              <a:rPr lang="en-US" sz="1600" dirty="0" err="1"/>
              <a:t>Spacemanic</a:t>
            </a:r>
            <a:r>
              <a:rPr lang="cs-CZ" sz="1600" dirty="0"/>
              <a:t>, </a:t>
            </a:r>
            <a:r>
              <a:rPr lang="cs-CZ" sz="1600" dirty="0" err="1"/>
              <a:t>Uptim</a:t>
            </a:r>
            <a:r>
              <a:rPr lang="cs-CZ" sz="1600" dirty="0"/>
              <a:t> AI</a:t>
            </a:r>
            <a:endParaRPr lang="en-US" sz="1600" dirty="0"/>
          </a:p>
          <a:p>
            <a:r>
              <a:rPr lang="en-US" sz="1600" b="1" dirty="0"/>
              <a:t>Material development </a:t>
            </a:r>
            <a:r>
              <a:rPr lang="en-US" sz="1600" dirty="0"/>
              <a:t>– TOSEDA, TTS, 5M</a:t>
            </a:r>
          </a:p>
          <a:p>
            <a:r>
              <a:rPr lang="en-US" sz="1600" b="1" dirty="0"/>
              <a:t>Scientific instruments </a:t>
            </a:r>
            <a:r>
              <a:rPr lang="en-US" sz="1600" dirty="0"/>
              <a:t>– </a:t>
            </a:r>
            <a:r>
              <a:rPr lang="en-US" sz="1600" dirty="0" err="1"/>
              <a:t>Advacam</a:t>
            </a:r>
            <a:r>
              <a:rPr lang="en-US" sz="1600" dirty="0"/>
              <a:t>, BBT Materials Processing, Rigaku Innovative Technologies</a:t>
            </a:r>
          </a:p>
          <a:p>
            <a:r>
              <a:rPr lang="en-US" sz="1600" b="1" dirty="0"/>
              <a:t>Testing </a:t>
            </a:r>
            <a:r>
              <a:rPr lang="en-US" sz="1600" dirty="0"/>
              <a:t>–</a:t>
            </a:r>
            <a:r>
              <a:rPr lang="cs-CZ" sz="1600" dirty="0"/>
              <a:t> </a:t>
            </a:r>
            <a:r>
              <a:rPr lang="en-US" sz="1600" dirty="0"/>
              <a:t>EGGO Space, </a:t>
            </a:r>
            <a:r>
              <a:rPr lang="en-US" sz="1600" dirty="0" err="1"/>
              <a:t>Frentech</a:t>
            </a:r>
            <a:r>
              <a:rPr lang="en-US" sz="1600" dirty="0"/>
              <a:t> Aerospace, OHB </a:t>
            </a:r>
            <a:r>
              <a:rPr lang="en-US" sz="1600" dirty="0" err="1"/>
              <a:t>Czechspace</a:t>
            </a:r>
            <a:r>
              <a:rPr lang="en-US" sz="1600" dirty="0"/>
              <a:t>, TOSEDA, 5M</a:t>
            </a:r>
            <a:r>
              <a:rPr lang="cs-CZ" sz="1600" dirty="0"/>
              <a:t>, </a:t>
            </a:r>
            <a:r>
              <a:rPr lang="cs-CZ" sz="1600" dirty="0" err="1"/>
              <a:t>Streicher</a:t>
            </a:r>
            <a:endParaRPr lang="en-US" sz="1600" dirty="0"/>
          </a:p>
          <a:p>
            <a:r>
              <a:rPr lang="en-US" sz="1600" b="1" dirty="0"/>
              <a:t>GSE </a:t>
            </a:r>
            <a:r>
              <a:rPr lang="en-US" sz="1600" dirty="0"/>
              <a:t>–</a:t>
            </a:r>
            <a:r>
              <a:rPr lang="cs-CZ" sz="1600" dirty="0"/>
              <a:t> </a:t>
            </a:r>
            <a:r>
              <a:rPr lang="en-US" sz="1600" dirty="0"/>
              <a:t>TERMA, L.K. Engineering, OHB </a:t>
            </a:r>
            <a:r>
              <a:rPr lang="en-US" sz="1600" dirty="0" err="1"/>
              <a:t>Czechspace</a:t>
            </a:r>
            <a:r>
              <a:rPr lang="en-US" sz="1600" dirty="0"/>
              <a:t>, SAB Aerospace, </a:t>
            </a:r>
            <a:r>
              <a:rPr lang="cs-CZ" sz="1600" dirty="0"/>
              <a:t>Streicher, </a:t>
            </a:r>
            <a:r>
              <a:rPr lang="en-US" sz="1600" dirty="0"/>
              <a:t>UNITES</a:t>
            </a:r>
            <a:endParaRPr lang="cs-CZ" sz="1600" dirty="0"/>
          </a:p>
          <a:p>
            <a:r>
              <a:rPr lang="cs-CZ" sz="1600" b="1" dirty="0" err="1"/>
              <a:t>Space</a:t>
            </a:r>
            <a:r>
              <a:rPr lang="cs-CZ" sz="1600" b="1" dirty="0"/>
              <a:t> </a:t>
            </a:r>
            <a:r>
              <a:rPr lang="cs-CZ" sz="1600" b="1" dirty="0" err="1"/>
              <a:t>applications</a:t>
            </a:r>
            <a:r>
              <a:rPr lang="cs-CZ" sz="1600" b="1" dirty="0"/>
              <a:t> </a:t>
            </a:r>
            <a:r>
              <a:rPr lang="cs-CZ" sz="1600" dirty="0"/>
              <a:t>– CGI</a:t>
            </a:r>
          </a:p>
          <a:p>
            <a:r>
              <a:rPr lang="cs-CZ" sz="1600" b="1" dirty="0" err="1"/>
              <a:t>Security</a:t>
            </a:r>
            <a:r>
              <a:rPr lang="cs-CZ" sz="1600" b="1" dirty="0"/>
              <a:t> </a:t>
            </a:r>
            <a:r>
              <a:rPr lang="cs-CZ" sz="1600" b="1" dirty="0" err="1"/>
              <a:t>consulting</a:t>
            </a:r>
            <a:r>
              <a:rPr lang="cs-CZ" sz="1600" b="1" dirty="0"/>
              <a:t> </a:t>
            </a:r>
            <a:r>
              <a:rPr lang="cs-CZ" sz="1600" dirty="0"/>
              <a:t>– CGI</a:t>
            </a:r>
            <a:r>
              <a:rPr lang="cs-CZ" sz="1600" b="1" dirty="0"/>
              <a:t> </a:t>
            </a:r>
          </a:p>
          <a:p>
            <a:r>
              <a:rPr lang="cs-CZ" sz="1600" b="1" dirty="0" err="1"/>
              <a:t>Mission</a:t>
            </a:r>
            <a:r>
              <a:rPr lang="cs-CZ" sz="1600" b="1" dirty="0"/>
              <a:t> </a:t>
            </a:r>
            <a:r>
              <a:rPr lang="cs-CZ" sz="1600" b="1" dirty="0" err="1"/>
              <a:t>provision</a:t>
            </a:r>
            <a:r>
              <a:rPr lang="cs-CZ" sz="1600" b="1" dirty="0"/>
              <a:t> </a:t>
            </a:r>
            <a:r>
              <a:rPr lang="en-US" sz="1600" b="1" dirty="0"/>
              <a:t>&amp;</a:t>
            </a:r>
            <a:r>
              <a:rPr lang="cs-CZ" sz="1600" b="1" dirty="0"/>
              <a:t> </a:t>
            </a:r>
            <a:r>
              <a:rPr lang="cs-CZ" sz="1600" b="1" dirty="0" err="1"/>
              <a:t>operations</a:t>
            </a:r>
            <a:r>
              <a:rPr lang="cs-CZ" sz="1600" dirty="0"/>
              <a:t> – </a:t>
            </a:r>
            <a:r>
              <a:rPr lang="en-US" sz="1600" dirty="0" err="1"/>
              <a:t>Spacemanic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1989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69337-B5D6-4712-8EF0-9EFAD260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74" y="393750"/>
            <a:ext cx="3067575" cy="1493100"/>
          </a:xfrm>
        </p:spPr>
        <p:txBody>
          <a:bodyPr>
            <a:normAutofit/>
          </a:bodyPr>
          <a:lstStyle/>
          <a:p>
            <a:r>
              <a:rPr lang="en-US" b="0" dirty="0"/>
              <a:t>product portfolio</a:t>
            </a:r>
            <a:r>
              <a:rPr lang="en-US" dirty="0"/>
              <a:t> </a:t>
            </a:r>
            <a:r>
              <a:rPr lang="en-US" b="0" dirty="0">
                <a:sym typeface="Wingdings" panose="05000000000000000000" pitchFamily="2" charset="2"/>
              </a:rPr>
              <a:t></a:t>
            </a:r>
            <a:br>
              <a:rPr lang="en-US" dirty="0"/>
            </a:br>
            <a:r>
              <a:rPr lang="en-US" dirty="0"/>
              <a:t>Systems a subsystems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4B1D0C-8B11-4DAB-A23B-5C21FB91A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49" y="1982075"/>
            <a:ext cx="3181875" cy="24159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Platforms for satellites </a:t>
            </a:r>
            <a:br>
              <a:rPr lang="cs-CZ" sz="1800" dirty="0"/>
            </a:br>
            <a:r>
              <a:rPr lang="en-US" sz="1800" dirty="0"/>
              <a:t>(built to spec)</a:t>
            </a:r>
          </a:p>
          <a:p>
            <a:r>
              <a:rPr lang="en-US" sz="1800" dirty="0"/>
              <a:t>Launcher dispensers for multiple satellite launch</a:t>
            </a:r>
          </a:p>
          <a:p>
            <a:r>
              <a:rPr lang="en-US" sz="1800" dirty="0"/>
              <a:t>Solar arrays</a:t>
            </a:r>
          </a:p>
          <a:p>
            <a:r>
              <a:rPr lang="en-US" sz="1800" dirty="0"/>
              <a:t>Deployable booms</a:t>
            </a:r>
          </a:p>
          <a:p>
            <a:r>
              <a:rPr lang="en-US" sz="1800" dirty="0"/>
              <a:t>Satellite radiation shielding</a:t>
            </a:r>
          </a:p>
          <a:p>
            <a:r>
              <a:rPr lang="en-US" sz="1800" dirty="0"/>
              <a:t>Stratospheric balloons</a:t>
            </a:r>
            <a:endParaRPr lang="cs-CZ" sz="1800" dirty="0"/>
          </a:p>
          <a:p>
            <a:endParaRPr lang="en-US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B6A558E-00EE-44FD-892D-FCC83BA27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58" y="0"/>
            <a:ext cx="36417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37737"/>
      </p:ext>
    </p:extLst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645C0F3910DE43B688E70462CCC761" ma:contentTypeVersion="11" ma:contentTypeDescription="Vytvoří nový dokument" ma:contentTypeScope="" ma:versionID="79ae93ff9334fd25254b1ae6b9783db9">
  <xsd:schema xmlns:xsd="http://www.w3.org/2001/XMLSchema" xmlns:xs="http://www.w3.org/2001/XMLSchema" xmlns:p="http://schemas.microsoft.com/office/2006/metadata/properties" xmlns:ns3="0ef48231-ca50-4efb-9f09-cea3ee5aa934" targetNamespace="http://schemas.microsoft.com/office/2006/metadata/properties" ma:root="true" ma:fieldsID="119e01745aa36d12505e26e5913f3b2c" ns3:_="">
    <xsd:import namespace="0ef48231-ca50-4efb-9f09-cea3ee5aa9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48231-ca50-4efb-9f09-cea3ee5aa9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3D78E9-F1F5-40BE-B988-0CEA9D57BF23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0ef48231-ca50-4efb-9f09-cea3ee5aa934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A064C8B-9C7E-4D9B-9AC9-5679A91452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045068-C8E0-41A7-8C33-66398CDE71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f48231-ca50-4efb-9f09-cea3ee5aa9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885</Words>
  <Application>Microsoft Office PowerPoint</Application>
  <PresentationFormat>Předvádění na obrazovce (16:9)</PresentationFormat>
  <Paragraphs>132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Montserrat</vt:lpstr>
      <vt:lpstr>Wingdings</vt:lpstr>
      <vt:lpstr>Arial</vt:lpstr>
      <vt:lpstr>Calibri</vt:lpstr>
      <vt:lpstr>Lato</vt:lpstr>
      <vt:lpstr>Focus</vt:lpstr>
      <vt:lpstr>CZECH SPACE ALLIANCE</vt:lpstr>
      <vt:lpstr>Industrial association of 22 members</vt:lpstr>
      <vt:lpstr>Goals and activities</vt:lpstr>
      <vt:lpstr>Collaboration on Czech Space Policy</vt:lpstr>
      <vt:lpstr>Organizing and coorganizing  industrial missions</vt:lpstr>
      <vt:lpstr>Participation at foreign visits and major events in Czech Republic</vt:lpstr>
      <vt:lpstr>Participation at international conferences, exhibitions and fairs</vt:lpstr>
      <vt:lpstr>Members’ technical capabilities</vt:lpstr>
      <vt:lpstr>product portfolio  Systems a subsystems</vt:lpstr>
      <vt:lpstr>product portfolio  Components and assemblies</vt:lpstr>
      <vt:lpstr>product portfolio  Services</vt:lpstr>
      <vt:lpstr>Examples of collaborative projects</vt:lpstr>
      <vt:lpstr>Examples of collaborative projects</vt:lpstr>
      <vt:lpstr>Customers and partners </vt:lpstr>
      <vt:lpstr>CSA members’ websites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Šobra</dc:creator>
  <cp:lastModifiedBy>CSA Secretary</cp:lastModifiedBy>
  <cp:revision>90</cp:revision>
  <dcterms:modified xsi:type="dcterms:W3CDTF">2026-05-12T10:39:13Z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0x0101003F645C0F3910DE43B688E70462CCC761</vt:lpwstr>
  </property>
</Properties>
</file>